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48" r:id="rId4"/>
  </p:sldMasterIdLst>
  <p:notesMasterIdLst>
    <p:notesMasterId r:id="rId38"/>
  </p:notesMasterIdLst>
  <p:handoutMasterIdLst>
    <p:handoutMasterId r:id="rId39"/>
  </p:handoutMasterIdLst>
  <p:sldIdLst>
    <p:sldId id="361" r:id="rId5"/>
    <p:sldId id="658" r:id="rId6"/>
    <p:sldId id="651" r:id="rId7"/>
    <p:sldId id="635" r:id="rId8"/>
    <p:sldId id="643" r:id="rId9"/>
    <p:sldId id="633" r:id="rId10"/>
    <p:sldId id="674" r:id="rId11"/>
    <p:sldId id="644" r:id="rId12"/>
    <p:sldId id="613" r:id="rId13"/>
    <p:sldId id="640" r:id="rId14"/>
    <p:sldId id="636" r:id="rId15"/>
    <p:sldId id="630" r:id="rId16"/>
    <p:sldId id="607" r:id="rId17"/>
    <p:sldId id="615" r:id="rId18"/>
    <p:sldId id="637" r:id="rId19"/>
    <p:sldId id="660" r:id="rId20"/>
    <p:sldId id="639" r:id="rId21"/>
    <p:sldId id="621" r:id="rId22"/>
    <p:sldId id="675" r:id="rId23"/>
    <p:sldId id="677" r:id="rId24"/>
    <p:sldId id="620" r:id="rId25"/>
    <p:sldId id="678" r:id="rId26"/>
    <p:sldId id="663" r:id="rId27"/>
    <p:sldId id="664" r:id="rId28"/>
    <p:sldId id="676" r:id="rId29"/>
    <p:sldId id="665" r:id="rId30"/>
    <p:sldId id="661" r:id="rId31"/>
    <p:sldId id="662" r:id="rId32"/>
    <p:sldId id="611" r:id="rId33"/>
    <p:sldId id="616" r:id="rId34"/>
    <p:sldId id="638" r:id="rId35"/>
    <p:sldId id="634" r:id="rId36"/>
    <p:sldId id="606" r:id="rId3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935" userDrawn="1">
          <p15:clr>
            <a:srgbClr val="A4A3A4"/>
          </p15:clr>
        </p15:guide>
        <p15:guide id="3" orient="horz" pos="3865" userDrawn="1">
          <p15:clr>
            <a:srgbClr val="A4A3A4"/>
          </p15:clr>
        </p15:guide>
        <p15:guide id="4" pos="3840" userDrawn="1">
          <p15:clr>
            <a:srgbClr val="A4A3A4"/>
          </p15:clr>
        </p15:guide>
        <p15:guide id="5" pos="396" userDrawn="1">
          <p15:clr>
            <a:srgbClr val="A4A3A4"/>
          </p15:clr>
        </p15:guide>
        <p15:guide id="6" pos="731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EE6538-560C-612E-AE8C-05A5EB7501B0}" name="Donnelly, Melinda" initials="MD" userId="S::MELINDA.DONNELLY@tetratech.com::39fe83a8-8ae2-4773-b6ff-5e86ffba9f42" providerId="AD"/>
  <p188:author id="{5BCD368D-9B39-BF82-C71B-9AB2F29E0A5A}" name="Stephanie Foerster" initials="SF" userId="de84edb0502ae572"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een, Gina" initials="GG" lastIdx="1" clrIdx="0">
    <p:extLst>
      <p:ext uri="{19B8F6BF-5375-455C-9EA6-DF929625EA0E}">
        <p15:presenceInfo xmlns:p15="http://schemas.microsoft.com/office/powerpoint/2012/main" userId="S-1-5-21-2982660134-4255240162-3086778697-279841" providerId="AD"/>
      </p:ext>
    </p:extLst>
  </p:cmAuthor>
  <p:cmAuthor id="2" name="Jocelyn Fortis" initials="JF" lastIdx="3" clrIdx="1">
    <p:extLst>
      <p:ext uri="{19B8F6BF-5375-455C-9EA6-DF929625EA0E}">
        <p15:presenceInfo xmlns:p15="http://schemas.microsoft.com/office/powerpoint/2012/main" userId="S::jfortis@icma.org::d6492fb3-6a38-4862-96b8-65e652c037fa" providerId="AD"/>
      </p:ext>
    </p:extLst>
  </p:cmAuthor>
  <p:cmAuthor id="3" name="Lori" initials="L" lastIdx="9" clrIdx="2">
    <p:extLst>
      <p:ext uri="{19B8F6BF-5375-455C-9EA6-DF929625EA0E}">
        <p15:presenceInfo xmlns:p15="http://schemas.microsoft.com/office/powerpoint/2012/main" userId="S::lscozzafava@icma.org::b54b38a0-d337-48f4-b318-4cc94a2116ea" providerId="AD"/>
      </p:ext>
    </p:extLst>
  </p:cmAuthor>
  <p:cmAuthor id="4" name="Isabelle Bully-Omictin" initials="IB" lastIdx="4" clrIdx="3">
    <p:extLst>
      <p:ext uri="{19B8F6BF-5375-455C-9EA6-DF929625EA0E}">
        <p15:presenceInfo xmlns:p15="http://schemas.microsoft.com/office/powerpoint/2012/main" userId="S::iomictin@icma.org::fa2b3b45-cb30-438f-a403-6ef90a18eee5" providerId="AD"/>
      </p:ext>
    </p:extLst>
  </p:cmAuthor>
  <p:cmAuthor id="5" name="Scozzafava, Lori" initials="SL" lastIdx="2" clrIdx="4">
    <p:extLst>
      <p:ext uri="{19B8F6BF-5375-455C-9EA6-DF929625EA0E}">
        <p15:presenceInfo xmlns:p15="http://schemas.microsoft.com/office/powerpoint/2012/main" userId="Scozzafava, Lo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4D6"/>
    <a:srgbClr val="F8CBAD"/>
    <a:srgbClr val="B4C6E8"/>
    <a:srgbClr val="D9E1F3"/>
    <a:srgbClr val="194F8B"/>
    <a:srgbClr val="920000"/>
    <a:srgbClr val="CBCD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81" autoAdjust="0"/>
    <p:restoredTop sz="86408" autoAdjust="0"/>
  </p:normalViewPr>
  <p:slideViewPr>
    <p:cSldViewPr snapToGrid="0" snapToObjects="1">
      <p:cViewPr varScale="1">
        <p:scale>
          <a:sx n="82" d="100"/>
          <a:sy n="82" d="100"/>
        </p:scale>
        <p:origin x="200" y="680"/>
      </p:cViewPr>
      <p:guideLst>
        <p:guide orient="horz" pos="2160"/>
        <p:guide orient="horz" pos="935"/>
        <p:guide orient="horz" pos="3865"/>
        <p:guide pos="3840"/>
        <p:guide pos="396"/>
        <p:guide pos="7315"/>
      </p:guideLst>
    </p:cSldViewPr>
  </p:slideViewPr>
  <p:outlineViewPr>
    <p:cViewPr>
      <p:scale>
        <a:sx n="33" d="100"/>
        <a:sy n="33" d="100"/>
      </p:scale>
      <p:origin x="0" y="-21702"/>
    </p:cViewPr>
  </p:outlineViewPr>
  <p:notesTextViewPr>
    <p:cViewPr>
      <p:scale>
        <a:sx n="3" d="2"/>
        <a:sy n="3" d="2"/>
      </p:scale>
      <p:origin x="0" y="0"/>
    </p:cViewPr>
  </p:notesTextViewPr>
  <p:sorterViewPr>
    <p:cViewPr>
      <p:scale>
        <a:sx n="80" d="100"/>
        <a:sy n="80" d="100"/>
      </p:scale>
      <p:origin x="0" y="-66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C59B59-DB7B-44EF-91FD-0C05326D387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D9439540-2C5D-4665-86A2-0D9A809BCB75}">
      <dgm:prSet phldrT="[Text]"/>
      <dgm:spPr/>
      <dgm:t>
        <a:bodyPr/>
        <a:lstStyle/>
        <a:p>
          <a:r>
            <a:rPr lang="es-PE" noProof="0" dirty="0"/>
            <a:t>Llenar las encuestas</a:t>
          </a:r>
        </a:p>
      </dgm:t>
      <dgm:extLst>
        <a:ext uri="{E40237B7-FDA0-4F09-8148-C483321AD2D9}">
          <dgm14:cNvPr xmlns:dgm14="http://schemas.microsoft.com/office/drawing/2010/diagram" id="0" name="" descr="A set of 5 navy blue arrows, stacked, with a line of text within each one."/>
        </a:ext>
      </dgm:extLst>
    </dgm:pt>
    <dgm:pt modelId="{E689A2DA-9713-46F7-B771-1CC2CDF41A58}" type="parTrans" cxnId="{903D99C0-B606-481A-9EAF-788247514C9F}">
      <dgm:prSet/>
      <dgm:spPr/>
      <dgm:t>
        <a:bodyPr/>
        <a:lstStyle/>
        <a:p>
          <a:endParaRPr lang="es-PE" noProof="0" dirty="0"/>
        </a:p>
      </dgm:t>
    </dgm:pt>
    <dgm:pt modelId="{EC83CB44-FA44-44EA-A603-8C6D6E4DEBEE}" type="sibTrans" cxnId="{903D99C0-B606-481A-9EAF-788247514C9F}">
      <dgm:prSet/>
      <dgm:spPr/>
      <dgm:t>
        <a:bodyPr/>
        <a:lstStyle/>
        <a:p>
          <a:endParaRPr lang="es-PE" noProof="0" dirty="0"/>
        </a:p>
      </dgm:t>
    </dgm:pt>
    <dgm:pt modelId="{0CEE7A6F-9C17-4293-9F5B-0C60E6156323}">
      <dgm:prSet phldrT="[Text]"/>
      <dgm:spPr/>
      <dgm:t>
        <a:bodyPr/>
        <a:lstStyle/>
        <a:p>
          <a:r>
            <a:rPr lang="es-PE" noProof="0" dirty="0"/>
            <a:t>Reunir documentación</a:t>
          </a:r>
        </a:p>
      </dgm:t>
    </dgm:pt>
    <dgm:pt modelId="{035AACE5-D62E-40DD-8A25-4D4D261C490B}" type="parTrans" cxnId="{44584B3A-B564-49FC-8E61-302AC2B35AED}">
      <dgm:prSet/>
      <dgm:spPr/>
      <dgm:t>
        <a:bodyPr/>
        <a:lstStyle/>
        <a:p>
          <a:endParaRPr lang="es-PE" noProof="0" dirty="0"/>
        </a:p>
      </dgm:t>
    </dgm:pt>
    <dgm:pt modelId="{A70D4D11-C4D6-4CE0-87C7-A7A8AEB52664}" type="sibTrans" cxnId="{44584B3A-B564-49FC-8E61-302AC2B35AED}">
      <dgm:prSet/>
      <dgm:spPr/>
      <dgm:t>
        <a:bodyPr/>
        <a:lstStyle/>
        <a:p>
          <a:endParaRPr lang="es-PE" noProof="0" dirty="0"/>
        </a:p>
      </dgm:t>
    </dgm:pt>
    <dgm:pt modelId="{3748045E-AED1-44B2-91F0-67C996B92017}">
      <dgm:prSet phldrT="[Text]"/>
      <dgm:spPr/>
      <dgm:t>
        <a:bodyPr/>
        <a:lstStyle/>
        <a:p>
          <a:r>
            <a:rPr lang="es-PE" noProof="0" dirty="0"/>
            <a:t>Calcular el puntaje SCIL</a:t>
          </a:r>
        </a:p>
      </dgm:t>
    </dgm:pt>
    <dgm:pt modelId="{3D3F75CA-D3D0-4E76-ADB2-E3B79B1DB50C}" type="parTrans" cxnId="{5BE733FA-5F0D-4F0D-9F54-66CF6F52EACC}">
      <dgm:prSet/>
      <dgm:spPr/>
      <dgm:t>
        <a:bodyPr/>
        <a:lstStyle/>
        <a:p>
          <a:endParaRPr lang="es-PE" noProof="0" dirty="0"/>
        </a:p>
      </dgm:t>
    </dgm:pt>
    <dgm:pt modelId="{A8938CCA-D826-4329-8BAB-B414021BA4C7}" type="sibTrans" cxnId="{5BE733FA-5F0D-4F0D-9F54-66CF6F52EACC}">
      <dgm:prSet/>
      <dgm:spPr/>
      <dgm:t>
        <a:bodyPr/>
        <a:lstStyle/>
        <a:p>
          <a:endParaRPr lang="es-PE" noProof="0" dirty="0"/>
        </a:p>
      </dgm:t>
    </dgm:pt>
    <dgm:pt modelId="{9FF49BF7-FE2B-436A-913F-C758008FB0B6}">
      <dgm:prSet phldrT="[Text]"/>
      <dgm:spPr/>
      <dgm:t>
        <a:bodyPr/>
        <a:lstStyle/>
        <a:p>
          <a:r>
            <a:rPr lang="es-PE" noProof="0" dirty="0"/>
            <a:t>Analizar los resultados</a:t>
          </a:r>
        </a:p>
      </dgm:t>
    </dgm:pt>
    <dgm:pt modelId="{802F6EDD-50B9-4C2B-8629-CD19A50F5863}" type="parTrans" cxnId="{88B3AE19-67F4-455F-8BFC-E6BBB54C3D3C}">
      <dgm:prSet/>
      <dgm:spPr/>
      <dgm:t>
        <a:bodyPr/>
        <a:lstStyle/>
        <a:p>
          <a:endParaRPr lang="es-PE" noProof="0" dirty="0"/>
        </a:p>
      </dgm:t>
    </dgm:pt>
    <dgm:pt modelId="{0C44C6B8-C79D-4702-93ED-623C11EDF82E}" type="sibTrans" cxnId="{88B3AE19-67F4-455F-8BFC-E6BBB54C3D3C}">
      <dgm:prSet/>
      <dgm:spPr/>
      <dgm:t>
        <a:bodyPr/>
        <a:lstStyle/>
        <a:p>
          <a:endParaRPr lang="es-PE" noProof="0" dirty="0"/>
        </a:p>
      </dgm:t>
    </dgm:pt>
    <dgm:pt modelId="{5A0835C9-3CC8-49D8-B5B4-A032B146B369}">
      <dgm:prSet phldrT="[Text]"/>
      <dgm:spPr/>
      <dgm:t>
        <a:bodyPr/>
        <a:lstStyle/>
        <a:p>
          <a:r>
            <a:rPr lang="es-PE" noProof="0" dirty="0"/>
            <a:t>Preparar informe para aprobación</a:t>
          </a:r>
        </a:p>
      </dgm:t>
    </dgm:pt>
    <dgm:pt modelId="{FD055302-BB49-479F-8BA9-55D1935378C6}" type="parTrans" cxnId="{9FDE53F0-8F66-42E0-96C5-4E7500701522}">
      <dgm:prSet/>
      <dgm:spPr/>
      <dgm:t>
        <a:bodyPr/>
        <a:lstStyle/>
        <a:p>
          <a:endParaRPr lang="es-PE" noProof="0" dirty="0"/>
        </a:p>
      </dgm:t>
    </dgm:pt>
    <dgm:pt modelId="{DECF25A6-B8A6-4494-805F-705C4DAACDEF}" type="sibTrans" cxnId="{9FDE53F0-8F66-42E0-96C5-4E7500701522}">
      <dgm:prSet/>
      <dgm:spPr/>
      <dgm:t>
        <a:bodyPr/>
        <a:lstStyle/>
        <a:p>
          <a:endParaRPr lang="es-PE" noProof="0" dirty="0"/>
        </a:p>
      </dgm:t>
    </dgm:pt>
    <dgm:pt modelId="{A639DDFF-82AB-4E2C-9C7E-9EE678DB8B63}" type="pres">
      <dgm:prSet presAssocID="{24C59B59-DB7B-44EF-91FD-0C05326D387F}" presName="Name0" presStyleCnt="0">
        <dgm:presLayoutVars>
          <dgm:chMax val="5"/>
          <dgm:chPref val="5"/>
          <dgm:dir/>
          <dgm:animLvl val="lvl"/>
        </dgm:presLayoutVars>
      </dgm:prSet>
      <dgm:spPr/>
    </dgm:pt>
    <dgm:pt modelId="{B83B9E71-FD5A-420C-8A28-80BC1DB104F2}" type="pres">
      <dgm:prSet presAssocID="{D9439540-2C5D-4665-86A2-0D9A809BCB75}" presName="parentText1" presStyleLbl="node1" presStyleIdx="0" presStyleCnt="5" custScaleY="154125" custLinFactNeighborX="-91" custLinFactNeighborY="-51110">
        <dgm:presLayoutVars>
          <dgm:chMax/>
          <dgm:chPref val="3"/>
          <dgm:bulletEnabled val="1"/>
        </dgm:presLayoutVars>
      </dgm:prSet>
      <dgm:spPr/>
    </dgm:pt>
    <dgm:pt modelId="{BFFC43EF-0C72-47A3-BD13-41D3880E7AA9}" type="pres">
      <dgm:prSet presAssocID="{0CEE7A6F-9C17-4293-9F5B-0C60E6156323}" presName="parentText2" presStyleLbl="node1" presStyleIdx="1" presStyleCnt="5" custScaleY="143462" custLinFactNeighborX="0" custLinFactNeighborY="-30269">
        <dgm:presLayoutVars>
          <dgm:chMax/>
          <dgm:chPref val="3"/>
          <dgm:bulletEnabled val="1"/>
        </dgm:presLayoutVars>
      </dgm:prSet>
      <dgm:spPr/>
    </dgm:pt>
    <dgm:pt modelId="{2F8E5589-DA99-41E0-92CA-C084FAFD8E18}" type="pres">
      <dgm:prSet presAssocID="{3748045E-AED1-44B2-91F0-67C996B92017}" presName="parentText3" presStyleLbl="node1" presStyleIdx="2" presStyleCnt="5" custScaleY="143359" custLinFactNeighborX="0" custLinFactNeighborY="-10076">
        <dgm:presLayoutVars>
          <dgm:chMax/>
          <dgm:chPref val="3"/>
          <dgm:bulletEnabled val="1"/>
        </dgm:presLayoutVars>
      </dgm:prSet>
      <dgm:spPr/>
    </dgm:pt>
    <dgm:pt modelId="{9EA80A29-8CCE-44A9-8AAF-0EE08A353B6E}" type="pres">
      <dgm:prSet presAssocID="{9FF49BF7-FE2B-436A-913F-C758008FB0B6}" presName="parentText4" presStyleLbl="node1" presStyleIdx="3" presStyleCnt="5" custScaleY="143361" custLinFactNeighborX="0" custLinFactNeighborY="18580">
        <dgm:presLayoutVars>
          <dgm:chMax/>
          <dgm:chPref val="3"/>
          <dgm:bulletEnabled val="1"/>
        </dgm:presLayoutVars>
      </dgm:prSet>
      <dgm:spPr/>
    </dgm:pt>
    <dgm:pt modelId="{5D1FB054-B750-4FF9-BC9A-DEE918462CB0}" type="pres">
      <dgm:prSet presAssocID="{5A0835C9-3CC8-49D8-B5B4-A032B146B369}" presName="parentText5" presStyleLbl="node1" presStyleIdx="4" presStyleCnt="5" custScaleX="131230" custScaleY="151182" custLinFactNeighborX="-12175" custLinFactNeighborY="55031">
        <dgm:presLayoutVars>
          <dgm:chMax/>
          <dgm:chPref val="3"/>
          <dgm:bulletEnabled val="1"/>
        </dgm:presLayoutVars>
      </dgm:prSet>
      <dgm:spPr/>
    </dgm:pt>
  </dgm:ptLst>
  <dgm:cxnLst>
    <dgm:cxn modelId="{88B3AE19-67F4-455F-8BFC-E6BBB54C3D3C}" srcId="{24C59B59-DB7B-44EF-91FD-0C05326D387F}" destId="{9FF49BF7-FE2B-436A-913F-C758008FB0B6}" srcOrd="3" destOrd="0" parTransId="{802F6EDD-50B9-4C2B-8629-CD19A50F5863}" sibTransId="{0C44C6B8-C79D-4702-93ED-623C11EDF82E}"/>
    <dgm:cxn modelId="{95D56223-212C-4150-B745-A003ED8001CA}" type="presOf" srcId="{3748045E-AED1-44B2-91F0-67C996B92017}" destId="{2F8E5589-DA99-41E0-92CA-C084FAFD8E18}" srcOrd="0" destOrd="0" presId="urn:microsoft.com/office/officeart/2009/3/layout/IncreasingArrowsProcess"/>
    <dgm:cxn modelId="{44584B3A-B564-49FC-8E61-302AC2B35AED}" srcId="{24C59B59-DB7B-44EF-91FD-0C05326D387F}" destId="{0CEE7A6F-9C17-4293-9F5B-0C60E6156323}" srcOrd="1" destOrd="0" parTransId="{035AACE5-D62E-40DD-8A25-4D4D261C490B}" sibTransId="{A70D4D11-C4D6-4CE0-87C7-A7A8AEB52664}"/>
    <dgm:cxn modelId="{E8CFB641-9C5E-4473-A691-E1E21768563B}" type="presOf" srcId="{9FF49BF7-FE2B-436A-913F-C758008FB0B6}" destId="{9EA80A29-8CCE-44A9-8AAF-0EE08A353B6E}" srcOrd="0" destOrd="0" presId="urn:microsoft.com/office/officeart/2009/3/layout/IncreasingArrowsProcess"/>
    <dgm:cxn modelId="{F0A8C080-362F-45EC-B679-D8865A9F78FD}" type="presOf" srcId="{0CEE7A6F-9C17-4293-9F5B-0C60E6156323}" destId="{BFFC43EF-0C72-47A3-BD13-41D3880E7AA9}" srcOrd="0" destOrd="0" presId="urn:microsoft.com/office/officeart/2009/3/layout/IncreasingArrowsProcess"/>
    <dgm:cxn modelId="{F24FAF99-ACC7-4E28-B1F6-2A1F2FFC92E1}" type="presOf" srcId="{5A0835C9-3CC8-49D8-B5B4-A032B146B369}" destId="{5D1FB054-B750-4FF9-BC9A-DEE918462CB0}" srcOrd="0" destOrd="0" presId="urn:microsoft.com/office/officeart/2009/3/layout/IncreasingArrowsProcess"/>
    <dgm:cxn modelId="{72B96CB3-DA79-4522-AFEB-8AD2EF72D81E}" type="presOf" srcId="{D9439540-2C5D-4665-86A2-0D9A809BCB75}" destId="{B83B9E71-FD5A-420C-8A28-80BC1DB104F2}" srcOrd="0" destOrd="0" presId="urn:microsoft.com/office/officeart/2009/3/layout/IncreasingArrowsProcess"/>
    <dgm:cxn modelId="{903D99C0-B606-481A-9EAF-788247514C9F}" srcId="{24C59B59-DB7B-44EF-91FD-0C05326D387F}" destId="{D9439540-2C5D-4665-86A2-0D9A809BCB75}" srcOrd="0" destOrd="0" parTransId="{E689A2DA-9713-46F7-B771-1CC2CDF41A58}" sibTransId="{EC83CB44-FA44-44EA-A603-8C6D6E4DEBEE}"/>
    <dgm:cxn modelId="{9FDE53F0-8F66-42E0-96C5-4E7500701522}" srcId="{24C59B59-DB7B-44EF-91FD-0C05326D387F}" destId="{5A0835C9-3CC8-49D8-B5B4-A032B146B369}" srcOrd="4" destOrd="0" parTransId="{FD055302-BB49-479F-8BA9-55D1935378C6}" sibTransId="{DECF25A6-B8A6-4494-805F-705C4DAACDEF}"/>
    <dgm:cxn modelId="{25CE08F4-C023-4ABA-A788-F8A879B85B1B}" type="presOf" srcId="{24C59B59-DB7B-44EF-91FD-0C05326D387F}" destId="{A639DDFF-82AB-4E2C-9C7E-9EE678DB8B63}" srcOrd="0" destOrd="0" presId="urn:microsoft.com/office/officeart/2009/3/layout/IncreasingArrowsProcess"/>
    <dgm:cxn modelId="{5BE733FA-5F0D-4F0D-9F54-66CF6F52EACC}" srcId="{24C59B59-DB7B-44EF-91FD-0C05326D387F}" destId="{3748045E-AED1-44B2-91F0-67C996B92017}" srcOrd="2" destOrd="0" parTransId="{3D3F75CA-D3D0-4E76-ADB2-E3B79B1DB50C}" sibTransId="{A8938CCA-D826-4329-8BAB-B414021BA4C7}"/>
    <dgm:cxn modelId="{6ACC6AA5-696D-411F-A590-98AA1E498D62}" type="presParOf" srcId="{A639DDFF-82AB-4E2C-9C7E-9EE678DB8B63}" destId="{B83B9E71-FD5A-420C-8A28-80BC1DB104F2}" srcOrd="0" destOrd="0" presId="urn:microsoft.com/office/officeart/2009/3/layout/IncreasingArrowsProcess"/>
    <dgm:cxn modelId="{2653D194-2352-429B-B2D3-16D065453907}" type="presParOf" srcId="{A639DDFF-82AB-4E2C-9C7E-9EE678DB8B63}" destId="{BFFC43EF-0C72-47A3-BD13-41D3880E7AA9}" srcOrd="1" destOrd="0" presId="urn:microsoft.com/office/officeart/2009/3/layout/IncreasingArrowsProcess"/>
    <dgm:cxn modelId="{4742C79A-6F52-4158-B7F4-20B8295545C1}" type="presParOf" srcId="{A639DDFF-82AB-4E2C-9C7E-9EE678DB8B63}" destId="{2F8E5589-DA99-41E0-92CA-C084FAFD8E18}" srcOrd="2" destOrd="0" presId="urn:microsoft.com/office/officeart/2009/3/layout/IncreasingArrowsProcess"/>
    <dgm:cxn modelId="{0153EE2B-7993-4101-A6E6-0A2198C90635}" type="presParOf" srcId="{A639DDFF-82AB-4E2C-9C7E-9EE678DB8B63}" destId="{9EA80A29-8CCE-44A9-8AAF-0EE08A353B6E}" srcOrd="3" destOrd="0" presId="urn:microsoft.com/office/officeart/2009/3/layout/IncreasingArrowsProcess"/>
    <dgm:cxn modelId="{82194C50-2BAD-45C6-B41D-701DEDC1C3DE}" type="presParOf" srcId="{A639DDFF-82AB-4E2C-9C7E-9EE678DB8B63}" destId="{5D1FB054-B750-4FF9-BC9A-DEE918462CB0}" srcOrd="4"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B9E71-FD5A-420C-8A28-80BC1DB104F2}">
      <dsp:nvSpPr>
        <dsp:cNvPr id="0" name=""/>
        <dsp:cNvSpPr/>
      </dsp:nvSpPr>
      <dsp:spPr>
        <a:xfrm>
          <a:off x="-166318" y="366556"/>
          <a:ext cx="8171252" cy="1831620"/>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8658" numCol="1" spcCol="1270" anchor="ctr" anchorCtr="0">
          <a:noAutofit/>
        </a:bodyPr>
        <a:lstStyle/>
        <a:p>
          <a:pPr marL="0" lvl="0" indent="0" algn="l" defTabSz="977900">
            <a:lnSpc>
              <a:spcPct val="90000"/>
            </a:lnSpc>
            <a:spcBef>
              <a:spcPct val="0"/>
            </a:spcBef>
            <a:spcAft>
              <a:spcPct val="35000"/>
            </a:spcAft>
            <a:buNone/>
          </a:pPr>
          <a:r>
            <a:rPr lang="es-PE" sz="2200" kern="1200" noProof="0" dirty="0"/>
            <a:t>Llenar las encuestas</a:t>
          </a:r>
        </a:p>
      </dsp:txBody>
      <dsp:txXfrm>
        <a:off x="-166318" y="824461"/>
        <a:ext cx="7713347" cy="915810"/>
      </dsp:txXfrm>
    </dsp:sp>
    <dsp:sp modelId="{BFFC43EF-0C72-47A3-BD13-41D3880E7AA9}">
      <dsp:nvSpPr>
        <dsp:cNvPr id="0" name=""/>
        <dsp:cNvSpPr/>
      </dsp:nvSpPr>
      <dsp:spPr>
        <a:xfrm>
          <a:off x="1343728" y="1073908"/>
          <a:ext cx="6661204" cy="1704901"/>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8658" numCol="1" spcCol="1270" anchor="ctr" anchorCtr="0">
          <a:noAutofit/>
        </a:bodyPr>
        <a:lstStyle/>
        <a:p>
          <a:pPr marL="0" lvl="0" indent="0" algn="l" defTabSz="977900">
            <a:lnSpc>
              <a:spcPct val="90000"/>
            </a:lnSpc>
            <a:spcBef>
              <a:spcPct val="0"/>
            </a:spcBef>
            <a:spcAft>
              <a:spcPct val="35000"/>
            </a:spcAft>
            <a:buNone/>
          </a:pPr>
          <a:r>
            <a:rPr lang="es-PE" sz="2200" kern="1200" noProof="0" dirty="0"/>
            <a:t>Reunir documentación</a:t>
          </a:r>
        </a:p>
      </dsp:txBody>
      <dsp:txXfrm>
        <a:off x="1343728" y="1500133"/>
        <a:ext cx="6234979" cy="852451"/>
      </dsp:txXfrm>
    </dsp:sp>
    <dsp:sp modelId="{2F8E5589-DA99-41E0-92CA-C084FAFD8E18}">
      <dsp:nvSpPr>
        <dsp:cNvPr id="0" name=""/>
        <dsp:cNvSpPr/>
      </dsp:nvSpPr>
      <dsp:spPr>
        <a:xfrm>
          <a:off x="2853775" y="1710812"/>
          <a:ext cx="5151157" cy="1703677"/>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8658" numCol="1" spcCol="1270" anchor="ctr" anchorCtr="0">
          <a:noAutofit/>
        </a:bodyPr>
        <a:lstStyle/>
        <a:p>
          <a:pPr marL="0" lvl="0" indent="0" algn="l" defTabSz="977900">
            <a:lnSpc>
              <a:spcPct val="90000"/>
            </a:lnSpc>
            <a:spcBef>
              <a:spcPct val="0"/>
            </a:spcBef>
            <a:spcAft>
              <a:spcPct val="35000"/>
            </a:spcAft>
            <a:buNone/>
          </a:pPr>
          <a:r>
            <a:rPr lang="es-PE" sz="2200" kern="1200" noProof="0" dirty="0"/>
            <a:t>Calcular el puntaje SCIL</a:t>
          </a:r>
        </a:p>
      </dsp:txBody>
      <dsp:txXfrm>
        <a:off x="2853775" y="2136731"/>
        <a:ext cx="4725238" cy="851839"/>
      </dsp:txXfrm>
    </dsp:sp>
    <dsp:sp modelId="{9EA80A29-8CCE-44A9-8AAF-0EE08A353B6E}">
      <dsp:nvSpPr>
        <dsp:cNvPr id="0" name=""/>
        <dsp:cNvSpPr/>
      </dsp:nvSpPr>
      <dsp:spPr>
        <a:xfrm>
          <a:off x="4364640" y="2447388"/>
          <a:ext cx="3640292" cy="1703701"/>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8658" numCol="1" spcCol="1270" anchor="ctr" anchorCtr="0">
          <a:noAutofit/>
        </a:bodyPr>
        <a:lstStyle/>
        <a:p>
          <a:pPr marL="0" lvl="0" indent="0" algn="l" defTabSz="977900">
            <a:lnSpc>
              <a:spcPct val="90000"/>
            </a:lnSpc>
            <a:spcBef>
              <a:spcPct val="0"/>
            </a:spcBef>
            <a:spcAft>
              <a:spcPct val="35000"/>
            </a:spcAft>
            <a:buNone/>
          </a:pPr>
          <a:r>
            <a:rPr lang="es-PE" sz="2200" kern="1200" noProof="0" dirty="0"/>
            <a:t>Analizar los resultados</a:t>
          </a:r>
        </a:p>
      </dsp:txBody>
      <dsp:txXfrm>
        <a:off x="4364640" y="2873313"/>
        <a:ext cx="3214367" cy="851851"/>
      </dsp:txXfrm>
    </dsp:sp>
    <dsp:sp modelId="{5D1FB054-B750-4FF9-BC9A-DEE918462CB0}">
      <dsp:nvSpPr>
        <dsp:cNvPr id="0" name=""/>
        <dsp:cNvSpPr/>
      </dsp:nvSpPr>
      <dsp:spPr>
        <a:xfrm>
          <a:off x="5282692" y="3230418"/>
          <a:ext cx="2795521" cy="1796646"/>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8658" numCol="1" spcCol="1270" anchor="ctr" anchorCtr="0">
          <a:noAutofit/>
        </a:bodyPr>
        <a:lstStyle/>
        <a:p>
          <a:pPr marL="0" lvl="0" indent="0" algn="l" defTabSz="977900">
            <a:lnSpc>
              <a:spcPct val="90000"/>
            </a:lnSpc>
            <a:spcBef>
              <a:spcPct val="0"/>
            </a:spcBef>
            <a:spcAft>
              <a:spcPct val="35000"/>
            </a:spcAft>
            <a:buNone/>
          </a:pPr>
          <a:r>
            <a:rPr lang="es-PE" sz="2200" kern="1200" noProof="0" dirty="0"/>
            <a:t>Preparar informe para aprobación</a:t>
          </a:r>
        </a:p>
      </dsp:txBody>
      <dsp:txXfrm>
        <a:off x="5282692" y="3679580"/>
        <a:ext cx="2346360" cy="898323"/>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7AF01A-41E6-3D29-8CA7-4EA0695BFF7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A8D1ADB9-B196-A2C7-C6A8-DBA4914F12A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B146F133-3985-469E-9DF2-D1A6E9FD7D5E}" type="datetimeFigureOut">
              <a:rPr lang="en-US" smtClean="0"/>
              <a:t>4/8/24</a:t>
            </a:fld>
            <a:endParaRPr lang="en-US"/>
          </a:p>
        </p:txBody>
      </p:sp>
      <p:sp>
        <p:nvSpPr>
          <p:cNvPr id="4" name="Footer Placeholder 3">
            <a:extLst>
              <a:ext uri="{FF2B5EF4-FFF2-40B4-BE49-F238E27FC236}">
                <a16:creationId xmlns:a16="http://schemas.microsoft.com/office/drawing/2014/main" id="{5D541925-6E8A-7335-B26F-7A64D0F7A54A}"/>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D55EFFAA-BC1D-09D5-358F-8D6AE2D6498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10EA023-5EDD-48D1-A347-8710AC33FACC}" type="slidenum">
              <a:rPr lang="en-US" smtClean="0"/>
              <a:t>‹#›</a:t>
            </a:fld>
            <a:endParaRPr lang="en-US"/>
          </a:p>
        </p:txBody>
      </p:sp>
    </p:spTree>
    <p:extLst>
      <p:ext uri="{BB962C8B-B14F-4D97-AF65-F5344CB8AC3E}">
        <p14:creationId xmlns:p14="http://schemas.microsoft.com/office/powerpoint/2010/main" val="16296338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B121E5D-F12C-40A4-9E84-3D67161D24D7}" type="datetimeFigureOut">
              <a:rPr lang="en-US" smtClean="0"/>
              <a:t>4/8/24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17F889F-6F05-463B-B2C0-84568FF37D2B}" type="slidenum">
              <a:rPr lang="en-US" smtClean="0"/>
              <a:t>‹#›</a:t>
            </a:fld>
            <a:endParaRPr lang="en-US"/>
          </a:p>
        </p:txBody>
      </p:sp>
    </p:spTree>
    <p:extLst>
      <p:ext uri="{BB962C8B-B14F-4D97-AF65-F5344CB8AC3E}">
        <p14:creationId xmlns:p14="http://schemas.microsoft.com/office/powerpoint/2010/main" val="326279746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dirty="0"/>
              <a:t>Presentarse.</a:t>
            </a:r>
          </a:p>
          <a:p>
            <a:pPr defTabSz="966612">
              <a:defRPr/>
            </a:pPr>
            <a:endParaRPr lang="es-ES" dirty="0"/>
          </a:p>
          <a:p>
            <a:pPr defTabSz="966612">
              <a:defRPr/>
            </a:pPr>
            <a:r>
              <a:rPr lang="es-ES" dirty="0"/>
              <a:t>Utilice esta diapositiva para familiarizar a los participantes con el objetivo de reducir los plásticos en los océanos centrándose en las fuentes de generación y mejorando las prácticas de gestión de residuos sólidos.</a:t>
            </a:r>
            <a:endParaRPr lang="en-US" dirty="0"/>
          </a:p>
        </p:txBody>
      </p:sp>
    </p:spTree>
    <p:extLst>
      <p:ext uri="{BB962C8B-B14F-4D97-AF65-F5344CB8AC3E}">
        <p14:creationId xmlns:p14="http://schemas.microsoft.com/office/powerpoint/2010/main" val="1417305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Hablemos un poco sobre por qué estamos realizando la Evaluación SCIL</a:t>
            </a:r>
          </a:p>
          <a:p>
            <a:endParaRPr lang="es-ES" dirty="0"/>
          </a:p>
          <a:p>
            <a:r>
              <a:rPr lang="es-ES" dirty="0"/>
              <a:t>La mayoría de las personas cuando escuchan "capacidad" piensan que la única forma de hacerlo es a través del entrenamiento... ¡pero es mucho más!</a:t>
            </a:r>
            <a:endParaRPr lang="en-US" dirty="0"/>
          </a:p>
        </p:txBody>
      </p:sp>
    </p:spTree>
    <p:extLst>
      <p:ext uri="{BB962C8B-B14F-4D97-AF65-F5344CB8AC3E}">
        <p14:creationId xmlns:p14="http://schemas.microsoft.com/office/powerpoint/2010/main" val="87026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483306" indent="-483306">
              <a:buFont typeface="+mj-lt"/>
              <a:buAutoNum type="arabicPeriod"/>
            </a:pPr>
            <a:r>
              <a:rPr lang="es-ES" sz="2400" dirty="0">
                <a:latin typeface="Gill Sans MT" panose="020B0502020104020203" pitchFamily="34" charset="0"/>
              </a:rPr>
              <a:t>El gobierno local, por ley, es responsable de garantizar que sus ciudadanos tengan un sistema 3R/GRS económica y ambientalmente sólido.</a:t>
            </a:r>
          </a:p>
          <a:p>
            <a:pPr marL="483306" indent="-483306">
              <a:buFont typeface="+mj-lt"/>
              <a:buAutoNum type="arabicPeriod"/>
            </a:pPr>
            <a:r>
              <a:rPr lang="es-ES" sz="2400" dirty="0">
                <a:latin typeface="Gill Sans MT" panose="020B0502020104020203" pitchFamily="34" charset="0"/>
              </a:rPr>
              <a:t>Los gobiernos locales tienen fondos limitados para el desarrollo de capacidades</a:t>
            </a:r>
          </a:p>
          <a:p>
            <a:pPr marL="966612" lvl="1" indent="-483306">
              <a:buFont typeface="Arial" panose="020B0604020202020204" pitchFamily="34" charset="0"/>
              <a:buChar char="•"/>
            </a:pPr>
            <a:r>
              <a:rPr lang="es-ES" sz="2400" dirty="0">
                <a:latin typeface="Gill Sans MT" panose="020B0502020104020203" pitchFamily="34" charset="0"/>
              </a:rPr>
              <a:t>Por lo tanto, saber dónde orientar estratégicamente el gasto es fundamental.</a:t>
            </a:r>
          </a:p>
          <a:p>
            <a:pPr marL="966612" lvl="1" indent="-483306">
              <a:buFont typeface="Arial" panose="020B0604020202020204" pitchFamily="34" charset="0"/>
              <a:buChar char="•"/>
            </a:pPr>
            <a:r>
              <a:rPr lang="es-ES" sz="2400" dirty="0">
                <a:latin typeface="Gill Sans MT" panose="020B0502020104020203" pitchFamily="34" charset="0"/>
              </a:rPr>
              <a:t>Saber qué inversiones hacer en el desarrollo de capacidades es crucial</a:t>
            </a:r>
          </a:p>
          <a:p>
            <a:pPr marL="483306" indent="-483306">
              <a:buFont typeface="+mj-lt"/>
              <a:buAutoNum type="arabicPeriod"/>
            </a:pPr>
            <a:r>
              <a:rPr lang="es-ES" sz="2400" dirty="0">
                <a:latin typeface="Gill Sans MT" panose="020B0502020104020203" pitchFamily="34" charset="0"/>
              </a:rPr>
              <a:t>Se han desarrollado pocas herramientas (si las hay) para ayudar a los gobiernos locales a determinar sus necesidades de capacidad 3R/GRS</a:t>
            </a:r>
          </a:p>
          <a:p>
            <a:pPr marL="483306" indent="-483306">
              <a:buFont typeface="+mj-lt"/>
              <a:buAutoNum type="arabicPeriod"/>
            </a:pPr>
            <a:r>
              <a:rPr lang="es-ES" sz="2400" dirty="0">
                <a:latin typeface="Gill Sans MT" panose="020B0502020104020203" pitchFamily="34" charset="0"/>
              </a:rPr>
              <a:t>SCIL ayudará a tomar esta determinación asignando una clasificación o Puntaje a un gobierno local por su capacidad 3R/GRS.</a:t>
            </a:r>
          </a:p>
          <a:p>
            <a:pPr marL="483306" indent="-483306">
              <a:buFont typeface="+mj-lt"/>
              <a:buAutoNum type="arabicPeriod"/>
            </a:pPr>
            <a:r>
              <a:rPr lang="es-ES" sz="2400" dirty="0">
                <a:latin typeface="Gill Sans MT" panose="020B0502020104020203" pitchFamily="34" charset="0"/>
              </a:rPr>
              <a:t>Se puede hacer una y otra vez para mostrar que la capacidad está aumentando.</a:t>
            </a:r>
          </a:p>
          <a:p>
            <a:pPr marL="483306" indent="-483306">
              <a:buFont typeface="+mj-lt"/>
              <a:buAutoNum type="arabicPeriod"/>
            </a:pPr>
            <a:r>
              <a:rPr lang="es-ES" sz="2400" dirty="0">
                <a:latin typeface="Gill Sans MT" panose="020B0502020104020203" pitchFamily="34" charset="0"/>
              </a:rPr>
              <a:t>La siguiente tabla muestra un ejemplo de un gobierno local que tuvo una PUNTUACIÓN SCIL del 43 % en el primer año. Usó la información que aprendió para hacer mejoras y pudo aumentar su SCIL SCORE al 62 % al año siguiente.</a:t>
            </a:r>
          </a:p>
          <a:p>
            <a:pPr marL="483306" indent="-483306">
              <a:buFont typeface="+mj-lt"/>
              <a:buAutoNum type="arabicPeriod"/>
            </a:pPr>
            <a:r>
              <a:rPr lang="es-ES" sz="2400" dirty="0">
                <a:latin typeface="Gill Sans MT" panose="020B0502020104020203" pitchFamily="34" charset="0"/>
              </a:rPr>
              <a:t>Eso es un aumento del 44%, y definitivamente algo que podría anunciarse a los medios para resaltar el logro del gobierno.</a:t>
            </a:r>
            <a:endParaRPr lang="en-US" sz="2500" dirty="0">
              <a:latin typeface="Gill Sans MT" panose="020B0502020104020203" pitchFamily="34" charset="0"/>
            </a:endParaRPr>
          </a:p>
          <a:p>
            <a:pPr marL="966612" lvl="1" indent="-483306">
              <a:buFont typeface="+mj-lt"/>
              <a:buAutoNum type="arabicPeriod"/>
            </a:pPr>
            <a:endParaRPr lang="en-US" sz="2500" dirty="0">
              <a:latin typeface="Gill Sans MT" panose="020B0502020104020203" pitchFamily="34" charset="0"/>
            </a:endParaRPr>
          </a:p>
          <a:p>
            <a:endParaRPr lang="en-US" dirty="0"/>
          </a:p>
        </p:txBody>
      </p:sp>
    </p:spTree>
    <p:extLst>
      <p:ext uri="{BB962C8B-B14F-4D97-AF65-F5344CB8AC3E}">
        <p14:creationId xmlns:p14="http://schemas.microsoft.com/office/powerpoint/2010/main" val="1484836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6311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dirty="0"/>
              <a:t>El Documento de preparación de SCIL permite al SIG analizar las preguntas por grupos componentes. Cada encuesta tiene solo entre 23-36 preguntas</a:t>
            </a:r>
          </a:p>
          <a:p>
            <a:pPr defTabSz="966612">
              <a:defRPr/>
            </a:pPr>
            <a:endParaRPr lang="es-ES" dirty="0"/>
          </a:p>
          <a:p>
            <a:pPr defTabSz="966612">
              <a:defRPr/>
            </a:pPr>
            <a:r>
              <a:rPr lang="es-ES" dirty="0"/>
              <a:t>Es una versión en papel que muestra los Subcomponentes, Criterios y preguntas. Esta diapositiva muestra cuántos hay de cada uno.</a:t>
            </a:r>
            <a:endParaRPr lang="en-US" dirty="0"/>
          </a:p>
        </p:txBody>
      </p:sp>
    </p:spTree>
    <p:extLst>
      <p:ext uri="{BB962C8B-B14F-4D97-AF65-F5344CB8AC3E}">
        <p14:creationId xmlns:p14="http://schemas.microsoft.com/office/powerpoint/2010/main" val="2042064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Tendrá que leer las preguntas cuidadosamente porque toda la declaración debe ser verdadera y debe poder respaldarla con algún tipo de documentación.</a:t>
            </a:r>
          </a:p>
          <a:p>
            <a:endParaRPr lang="es-ES" dirty="0"/>
          </a:p>
          <a:p>
            <a:r>
              <a:rPr lang="es-ES" dirty="0"/>
              <a:t>Debería poder leer las preguntas rápidamente.</a:t>
            </a:r>
          </a:p>
          <a:p>
            <a:endParaRPr lang="es-ES" dirty="0"/>
          </a:p>
          <a:p>
            <a:r>
              <a:rPr lang="es-ES" dirty="0"/>
              <a:t>Así es como se ve el Documento de Preparación de la Encuesta.</a:t>
            </a:r>
            <a:endParaRPr lang="en-US" dirty="0"/>
          </a:p>
        </p:txBody>
      </p:sp>
    </p:spTree>
    <p:extLst>
      <p:ext uri="{BB962C8B-B14F-4D97-AF65-F5344CB8AC3E}">
        <p14:creationId xmlns:p14="http://schemas.microsoft.com/office/powerpoint/2010/main" val="463569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sz="1300" dirty="0">
                <a:highlight>
                  <a:srgbClr val="FFFF00"/>
                </a:highlight>
                <a:latin typeface="Gill Sans MT"/>
              </a:rPr>
              <a:t>No habrá necesidad de buscar pruebas si la respuesta es “No”</a:t>
            </a:r>
          </a:p>
          <a:p>
            <a:pPr defTabSz="966612">
              <a:defRPr/>
            </a:pPr>
            <a:endParaRPr lang="en-US" sz="1300" dirty="0">
              <a:highlight>
                <a:srgbClr val="FFFF00"/>
              </a:highlight>
              <a:latin typeface="Gill Sans MT"/>
            </a:endParaRPr>
          </a:p>
          <a:p>
            <a:pPr defTabSz="966612">
              <a:defRPr/>
            </a:pPr>
            <a:r>
              <a:rPr lang="es-PE" sz="1300" dirty="0">
                <a:highlight>
                  <a:srgbClr val="FFFF00"/>
                </a:highlight>
                <a:latin typeface="Gill Sans MT"/>
              </a:rPr>
              <a:t>Cambiar imagen por documento local</a:t>
            </a:r>
          </a:p>
          <a:p>
            <a:endParaRPr lang="en-US" dirty="0"/>
          </a:p>
        </p:txBody>
      </p:sp>
    </p:spTree>
    <p:extLst>
      <p:ext uri="{BB962C8B-B14F-4D97-AF65-F5344CB8AC3E}">
        <p14:creationId xmlns:p14="http://schemas.microsoft.com/office/powerpoint/2010/main" val="3066293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Ejemplo de sistema de archivo que se podría desarrollar.</a:t>
            </a:r>
            <a:endParaRPr lang="en-US" dirty="0"/>
          </a:p>
        </p:txBody>
      </p:sp>
    </p:spTree>
    <p:extLst>
      <p:ext uri="{BB962C8B-B14F-4D97-AF65-F5344CB8AC3E}">
        <p14:creationId xmlns:p14="http://schemas.microsoft.com/office/powerpoint/2010/main" val="1123371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4868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2105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Resúmenes de puntuación del panel como se muestra anteriormente...</a:t>
            </a:r>
          </a:p>
          <a:p>
            <a:endParaRPr lang="es-ES" dirty="0"/>
          </a:p>
          <a:p>
            <a:r>
              <a:rPr lang="es-ES" dirty="0"/>
              <a:t>Cada pestaña también genera automáticamente una tabla que muestra cuántas de cada una de las preguntas de los criterios fueron "Sí" o "No". Esto ayudará más adelante a determinar qué recomendaciones deberán hacerse.</a:t>
            </a:r>
            <a:endParaRPr lang="en-US" dirty="0"/>
          </a:p>
        </p:txBody>
      </p:sp>
    </p:spTree>
    <p:extLst>
      <p:ext uri="{BB962C8B-B14F-4D97-AF65-F5344CB8AC3E}">
        <p14:creationId xmlns:p14="http://schemas.microsoft.com/office/powerpoint/2010/main" val="718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2801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sz="1900" dirty="0">
                <a:latin typeface="Gill Sans MT" panose="020B0502020104020203" pitchFamily="34" charset="0"/>
                <a:ea typeface="Gill Sans MT" panose="020B0502020104020203" pitchFamily="34" charset="0"/>
                <a:cs typeface="Gill Sans MT" panose="020B0502020104020203" pitchFamily="34" charset="0"/>
              </a:rPr>
              <a:t>Muestra que se ha establecido más que la capacidad básica en el área de gestión financiera, pero se necesita capacidad adicional para garantizar un sistema GRS sólido y eficiente.</a:t>
            </a:r>
          </a:p>
          <a:p>
            <a:pPr defTabSz="966612">
              <a:defRPr/>
            </a:pPr>
            <a:endParaRPr lang="es-ES" sz="1900" dirty="0">
              <a:latin typeface="Gill Sans MT" panose="020B0502020104020203" pitchFamily="34" charset="0"/>
              <a:ea typeface="Gill Sans MT" panose="020B0502020104020203" pitchFamily="34" charset="0"/>
              <a:cs typeface="Gill Sans MT" panose="020B0502020104020203" pitchFamily="34" charset="0"/>
            </a:endParaRPr>
          </a:p>
          <a:p>
            <a:pPr defTabSz="966612">
              <a:defRPr/>
            </a:pPr>
            <a:r>
              <a:rPr lang="es-ES" sz="1900" dirty="0">
                <a:latin typeface="Gill Sans MT" panose="020B0502020104020203" pitchFamily="34" charset="0"/>
                <a:ea typeface="Gill Sans MT" panose="020B0502020104020203" pitchFamily="34" charset="0"/>
                <a:cs typeface="Gill Sans MT" panose="020B0502020104020203" pitchFamily="34" charset="0"/>
              </a:rPr>
              <a:t>Sólo 2 áreas necesitan mejorar</a:t>
            </a:r>
          </a:p>
          <a:p>
            <a:pPr marL="362480" indent="-362480" defTabSz="966612">
              <a:buFont typeface="+mj-lt"/>
              <a:buAutoNum type="arabicPeriod"/>
              <a:defRPr/>
            </a:pPr>
            <a:r>
              <a:rPr lang="es-ES" sz="1900" dirty="0">
                <a:latin typeface="Gill Sans MT" panose="020B0502020104020203" pitchFamily="34" charset="0"/>
                <a:ea typeface="Gill Sans MT" panose="020B0502020104020203" pitchFamily="34" charset="0"/>
                <a:cs typeface="Gill Sans MT" panose="020B0502020104020203" pitchFamily="34" charset="0"/>
              </a:rPr>
              <a:t>Las finanzas son precisas, oportunas y se utilizan para administrar el Sistema 3R/GRS, y</a:t>
            </a:r>
          </a:p>
          <a:p>
            <a:pPr marL="362480" indent="-362480" defTabSz="966612">
              <a:buFont typeface="+mj-lt"/>
              <a:buAutoNum type="arabicPeriod"/>
              <a:defRPr/>
            </a:pPr>
            <a:r>
              <a:rPr lang="es-ES" sz="1900" dirty="0">
                <a:latin typeface="Gill Sans MT" panose="020B0502020104020203" pitchFamily="34" charset="0"/>
                <a:ea typeface="Gill Sans MT" panose="020B0502020104020203" pitchFamily="34" charset="0"/>
                <a:cs typeface="Gill Sans MT" panose="020B0502020104020203" pitchFamily="34" charset="0"/>
              </a:rPr>
              <a:t>las políticas financieras y los procedimientos operativos estándar están bien documentados. Con esta información específica en la mano, se puede enfocar estas dos áreas de administración financiera y realizar mejoras.</a:t>
            </a:r>
            <a:endParaRPr lang="en-US" dirty="0"/>
          </a:p>
        </p:txBody>
      </p:sp>
    </p:spTree>
    <p:extLst>
      <p:ext uri="{BB962C8B-B14F-4D97-AF65-F5344CB8AC3E}">
        <p14:creationId xmlns:p14="http://schemas.microsoft.com/office/powerpoint/2010/main" val="490147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sz="1300" dirty="0">
                <a:highlight>
                  <a:srgbClr val="FFFF00"/>
                </a:highlight>
                <a:latin typeface="Gill Sans MT"/>
              </a:rPr>
              <a:t>Antes de la evaluación SCIL, puede obtener una vista previa de los documentos existentes para determinar la capacidad, para usar el tiempo de los miembros del comité en preguntas más complejas.</a:t>
            </a:r>
          </a:p>
          <a:p>
            <a:pPr defTabSz="966612">
              <a:defRPr/>
            </a:pPr>
            <a:endParaRPr lang="es-ES" sz="1300" dirty="0">
              <a:highlight>
                <a:srgbClr val="FFFF00"/>
              </a:highlight>
              <a:latin typeface="Gill Sans MT"/>
            </a:endParaRPr>
          </a:p>
          <a:p>
            <a:pPr defTabSz="966612">
              <a:defRPr/>
            </a:pPr>
            <a:r>
              <a:rPr lang="es-ES" sz="1300" dirty="0">
                <a:highlight>
                  <a:srgbClr val="FFFF00"/>
                </a:highlight>
                <a:latin typeface="Gill Sans MT"/>
              </a:rPr>
              <a:t>Dar seguimiento a cada miembro del Comité</a:t>
            </a:r>
            <a:endParaRPr lang="en-US" dirty="0"/>
          </a:p>
        </p:txBody>
      </p:sp>
    </p:spTree>
    <p:extLst>
      <p:ext uri="{BB962C8B-B14F-4D97-AF65-F5344CB8AC3E}">
        <p14:creationId xmlns:p14="http://schemas.microsoft.com/office/powerpoint/2010/main" val="3952133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8610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2400" dirty="0">
                <a:latin typeface="Gill Sans MT" panose="020B0502020104020203" pitchFamily="34" charset="0"/>
              </a:rPr>
              <a:t>EJEMPLO:</a:t>
            </a:r>
          </a:p>
          <a:p>
            <a:pPr lvl="0"/>
            <a:r>
              <a:rPr lang="es-ES" dirty="0"/>
              <a:t>semana del 17 de mayo</a:t>
            </a:r>
          </a:p>
          <a:p>
            <a:pPr marL="181240" indent="-181240">
              <a:buFont typeface="Arial" panose="020B0604020202020204" pitchFamily="34" charset="0"/>
              <a:buChar char="•"/>
            </a:pPr>
            <a:r>
              <a:rPr lang="es-ES" dirty="0"/>
              <a:t>Designación de Miembros del Comité y Reunión de Introducción del SIG (CCBO,LGU)</a:t>
            </a:r>
          </a:p>
          <a:p>
            <a:pPr marL="181240" indent="-181240">
              <a:buFont typeface="Arial" panose="020B0604020202020204" pitchFamily="34" charset="0"/>
              <a:buChar char="•"/>
            </a:pPr>
            <a:r>
              <a:rPr lang="es-ES" sz="1300" dirty="0"/>
              <a:t>Orden ejecutiva emitida con la formación de SIG</a:t>
            </a:r>
          </a:p>
          <a:p>
            <a:pPr lvl="0"/>
            <a:r>
              <a:rPr lang="es-ES" dirty="0"/>
              <a:t>Semana del 24 de mayo</a:t>
            </a:r>
          </a:p>
          <a:p>
            <a:pPr marL="181240" indent="-181240">
              <a:buFont typeface="Arial" panose="020B0604020202020204" pitchFamily="34" charset="0"/>
              <a:buChar char="•"/>
            </a:pPr>
            <a:r>
              <a:rPr lang="es-ES" dirty="0"/>
              <a:t>Reunión inicial de orientación SIG (2 horas) – en persona el 26 de mayo, de 2 a 4 p. m.</a:t>
            </a:r>
          </a:p>
          <a:p>
            <a:pPr marL="181240" indent="-181240">
              <a:buFont typeface="Arial" panose="020B0604020202020204" pitchFamily="34" charset="0"/>
              <a:buChar char="•"/>
            </a:pPr>
            <a:r>
              <a:rPr lang="es-ES" dirty="0"/>
              <a:t>Iniciar Encuesta Inicial (CCBO, LGU)</a:t>
            </a:r>
          </a:p>
          <a:p>
            <a:pPr lvl="0"/>
            <a:r>
              <a:rPr lang="es-ES" dirty="0"/>
              <a:t>Semana del 31 de mayo</a:t>
            </a:r>
          </a:p>
          <a:p>
            <a:pPr marL="181240" indent="-181240">
              <a:buFont typeface="Arial" panose="020B0604020202020204" pitchFamily="34" charset="0"/>
              <a:buChar char="•"/>
            </a:pPr>
            <a:r>
              <a:rPr lang="es-ES" dirty="0"/>
              <a:t>Presentación de Evidencia (LGU)</a:t>
            </a:r>
          </a:p>
          <a:p>
            <a:pPr marL="181240" indent="-181240">
              <a:buFont typeface="Arial" panose="020B0604020202020204" pitchFamily="34" charset="0"/>
              <a:buChar char="•"/>
            </a:pPr>
            <a:r>
              <a:rPr lang="es-ES" dirty="0"/>
              <a:t>Reuniones de validación: en línea/teléfono, individualmente con el coordinador</a:t>
            </a:r>
          </a:p>
          <a:p>
            <a:pPr marL="181240" indent="-181240">
              <a:buFont typeface="Arial" panose="020B0604020202020204" pitchFamily="34" charset="0"/>
              <a:buChar char="•"/>
            </a:pPr>
            <a:r>
              <a:rPr lang="es-ES" dirty="0"/>
              <a:t>Esquema del Informe desarrollado</a:t>
            </a:r>
          </a:p>
          <a:p>
            <a:pPr lvl="0"/>
            <a:r>
              <a:rPr lang="es-ES" dirty="0"/>
              <a:t>semana del 7 de junio</a:t>
            </a:r>
          </a:p>
          <a:p>
            <a:pPr marL="181240" indent="-181240">
              <a:buFont typeface="Arial" panose="020B0604020202020204" pitchFamily="34" charset="0"/>
              <a:buChar char="•"/>
            </a:pPr>
            <a:r>
              <a:rPr lang="es-ES" dirty="0"/>
              <a:t>Finalizar la presentación de pruebas (LGU)</a:t>
            </a:r>
          </a:p>
          <a:p>
            <a:pPr marL="181240" indent="-181240">
              <a:buFont typeface="Arial" panose="020B0604020202020204" pitchFamily="34" charset="0"/>
              <a:buChar char="•"/>
            </a:pPr>
            <a:r>
              <a:rPr lang="es-ES" dirty="0"/>
              <a:t>Iniciar evaluación (CCBO)</a:t>
            </a:r>
          </a:p>
          <a:p>
            <a:pPr lvl="0"/>
            <a:r>
              <a:rPr lang="es-ES" dirty="0"/>
              <a:t>semana del 14 de junio</a:t>
            </a:r>
          </a:p>
          <a:p>
            <a:pPr marL="181240" indent="-181240">
              <a:buFont typeface="Arial" panose="020B0604020202020204" pitchFamily="34" charset="0"/>
              <a:buChar char="•"/>
            </a:pPr>
            <a:r>
              <a:rPr lang="es-ES" dirty="0"/>
              <a:t>Resultados presentados a SIG - reunión en persona 16 de junio, 2-3pm</a:t>
            </a:r>
          </a:p>
          <a:p>
            <a:pPr lvl="0"/>
            <a:r>
              <a:rPr lang="es-ES" dirty="0"/>
              <a:t>Semana del 21 de junio</a:t>
            </a:r>
          </a:p>
          <a:p>
            <a:pPr marL="181240" indent="-181240">
              <a:buFont typeface="Arial" panose="020B0604020202020204" pitchFamily="34" charset="0"/>
              <a:buChar char="•"/>
            </a:pPr>
            <a:r>
              <a:rPr lang="es-ES" dirty="0"/>
              <a:t>Informe de Análisis con Recomendaciones Preliminares enviado al SIG para revisión (CCBO, LGU)</a:t>
            </a:r>
          </a:p>
          <a:p>
            <a:pPr lvl="0"/>
            <a:r>
              <a:rPr lang="es-ES" dirty="0"/>
              <a:t>Semana del 28 de junio</a:t>
            </a:r>
          </a:p>
          <a:p>
            <a:pPr marL="181240" indent="-181240">
              <a:buFont typeface="Arial" panose="020B0604020202020204" pitchFamily="34" charset="0"/>
              <a:buChar char="•"/>
            </a:pPr>
            <a:r>
              <a:rPr lang="es-ES" dirty="0"/>
              <a:t>Reunirse con SIG (CCBO, LGU) para discutir, brindar aportes adicionales y priorizar recomendaciones</a:t>
            </a:r>
          </a:p>
          <a:p>
            <a:pPr lvl="0"/>
            <a:r>
              <a:rPr lang="es-ES" dirty="0"/>
              <a:t>semana del 5 de julio</a:t>
            </a:r>
          </a:p>
          <a:p>
            <a:pPr marL="181240" indent="-181240">
              <a:buFont typeface="Arial" panose="020B0604020202020204" pitchFamily="34" charset="0"/>
              <a:buChar char="•"/>
            </a:pPr>
            <a:r>
              <a:rPr lang="es-ES" dirty="0"/>
              <a:t>Elaboración del borrador final del Informe de Evaluación y Recomendaciones (CCBO)</a:t>
            </a:r>
          </a:p>
          <a:p>
            <a:pPr marL="181240" indent="-181240">
              <a:buFont typeface="Arial" panose="020B0604020202020204" pitchFamily="34" charset="0"/>
              <a:buChar char="•"/>
            </a:pPr>
            <a:r>
              <a:rPr lang="es-ES" dirty="0"/>
              <a:t>SIG aceptar informe final (SIG)</a:t>
            </a:r>
            <a:endParaRPr lang="en-US" dirty="0"/>
          </a:p>
        </p:txBody>
      </p:sp>
    </p:spTree>
    <p:extLst>
      <p:ext uri="{BB962C8B-B14F-4D97-AF65-F5344CB8AC3E}">
        <p14:creationId xmlns:p14="http://schemas.microsoft.com/office/powerpoint/2010/main" val="1044805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Pídales que participen en la actividad para romper el hielo.</a:t>
            </a:r>
          </a:p>
          <a:p>
            <a:r>
              <a:rPr lang="es-ES" dirty="0"/>
              <a:t>(Si dicen que no tienen un rol----puedes decirles que, efectivamente, lo tienen y al final de este proceso de Evaluación SCIL entenderás de qué se trata)</a:t>
            </a:r>
          </a:p>
          <a:p>
            <a:endParaRPr lang="es-ES" dirty="0"/>
          </a:p>
          <a:p>
            <a:r>
              <a:rPr lang="es-ES" dirty="0"/>
              <a:t>Recuerde a todos que completen la hoja de registro de asistencia</a:t>
            </a:r>
            <a:endParaRPr lang="en-US" dirty="0"/>
          </a:p>
        </p:txBody>
      </p:sp>
    </p:spTree>
    <p:extLst>
      <p:ext uri="{BB962C8B-B14F-4D97-AF65-F5344CB8AC3E}">
        <p14:creationId xmlns:p14="http://schemas.microsoft.com/office/powerpoint/2010/main" val="3463766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[Sustituya con una imagen de la ciudad en la que se desarrolla el evento]</a:t>
            </a:r>
          </a:p>
          <a:p>
            <a:endParaRPr lang="es-ES" dirty="0"/>
          </a:p>
          <a:p>
            <a:r>
              <a:rPr lang="es-ES" dirty="0"/>
              <a:t>Los Residuos Sólidos son un servicio importante para la comunidad. Para tener éxito, hay muchas agencias y personas que tienen que trabajar juntas. Si un componente tiene fondos insuficientes o no funciona bien, el sistema tampoco será sostenible.</a:t>
            </a:r>
          </a:p>
          <a:p>
            <a:endParaRPr lang="es-ES" dirty="0"/>
          </a:p>
          <a:p>
            <a:r>
              <a:rPr lang="es-ES" dirty="0"/>
              <a:t>Esta es una autoevaluación que ayudará a identificar qué capacidad [Nombre de la ciudad] necesita mejorar para que su sistema funcione bien.</a:t>
            </a:r>
            <a:endParaRPr lang="en-US" dirty="0"/>
          </a:p>
        </p:txBody>
      </p:sp>
    </p:spTree>
    <p:extLst>
      <p:ext uri="{BB962C8B-B14F-4D97-AF65-F5344CB8AC3E}">
        <p14:creationId xmlns:p14="http://schemas.microsoft.com/office/powerpoint/2010/main" val="405333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s-ES" dirty="0"/>
              <a:t>Un sistema de residuos sólidos es muy complejo. Para garantizar que todos los aspectos de un sistema de reciclaje y residuos sólidos tengan la capacidad y los recursos para mejorar, el SCIL analiza seis componentes separados y ayuda al gobierno local a examinar metódicamente cada uno. …. No solo la prestación de servicios.</a:t>
            </a:r>
            <a:endParaRPr lang="en-US" dirty="0"/>
          </a:p>
          <a:p>
            <a:endParaRPr lang="en-US" dirty="0"/>
          </a:p>
        </p:txBody>
      </p:sp>
    </p:spTree>
    <p:extLst>
      <p:ext uri="{BB962C8B-B14F-4D97-AF65-F5344CB8AC3E}">
        <p14:creationId xmlns:p14="http://schemas.microsoft.com/office/powerpoint/2010/main" val="1102801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La herramienta SCIL está diseñada para ser intuitiva y fácil de usar.</a:t>
            </a:r>
          </a:p>
          <a:p>
            <a:endParaRPr lang="es-ES" dirty="0"/>
          </a:p>
          <a:p>
            <a:pPr marL="181240" indent="-181240">
              <a:buFont typeface="Arial" panose="020B0604020202020204" pitchFamily="34" charset="0"/>
              <a:buChar char="•"/>
            </a:pPr>
            <a:r>
              <a:rPr lang="es-ES" dirty="0"/>
              <a:t>Es una hoja de cálculo basada en Microsoft® Excel</a:t>
            </a:r>
          </a:p>
          <a:p>
            <a:pPr marL="181240" indent="-181240">
              <a:buFont typeface="Arial" panose="020B0604020202020204" pitchFamily="34" charset="0"/>
              <a:buChar char="•"/>
            </a:pPr>
            <a:r>
              <a:rPr lang="es-ES" dirty="0"/>
              <a:t>Que utiliza una serie de preguntas de "Sí/No" (respaldadas por documentación)</a:t>
            </a:r>
          </a:p>
          <a:p>
            <a:pPr marL="181240" indent="-181240">
              <a:buFont typeface="Arial" panose="020B0604020202020204" pitchFamily="34" charset="0"/>
              <a:buChar char="•"/>
            </a:pPr>
            <a:r>
              <a:rPr lang="es-ES" dirty="0"/>
              <a:t>Y genera automáticamente puntajes SCIL y análisis de cada componente</a:t>
            </a:r>
            <a:endParaRPr lang="en-US" dirty="0"/>
          </a:p>
        </p:txBody>
      </p:sp>
    </p:spTree>
    <p:extLst>
      <p:ext uri="{BB962C8B-B14F-4D97-AF65-F5344CB8AC3E}">
        <p14:creationId xmlns:p14="http://schemas.microsoft.com/office/powerpoint/2010/main" val="3528888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La Evaluación SCIL da como resultado puntajes. Esta tabla describe lo que esos puntajes pueden indicar.</a:t>
            </a:r>
          </a:p>
          <a:p>
            <a:endParaRPr lang="es-ES" dirty="0"/>
          </a:p>
          <a:p>
            <a:r>
              <a:rPr lang="es-ES" dirty="0"/>
              <a:t>Las preguntas de SCIL son desafiantes y es poco probable que los gobiernos locales se acerquen al puntaje del 100%.</a:t>
            </a:r>
          </a:p>
          <a:p>
            <a:endParaRPr lang="es-ES" dirty="0"/>
          </a:p>
          <a:p>
            <a:r>
              <a:rPr lang="es-ES" dirty="0"/>
              <a:t>Es importante saber que ningún sistema es perfecto.</a:t>
            </a:r>
          </a:p>
          <a:p>
            <a:endParaRPr lang="es-ES" dirty="0"/>
          </a:p>
          <a:p>
            <a:r>
              <a:rPr lang="es-ES" dirty="0"/>
              <a:t>La clave es trabajar hacia la mejora constante y la Evaluación SCIL ayudará a hacerlo.</a:t>
            </a:r>
            <a:endParaRPr lang="en-US" dirty="0"/>
          </a:p>
          <a:p>
            <a:endParaRPr lang="en-US" dirty="0"/>
          </a:p>
        </p:txBody>
      </p:sp>
    </p:spTree>
    <p:extLst>
      <p:ext uri="{BB962C8B-B14F-4D97-AF65-F5344CB8AC3E}">
        <p14:creationId xmlns:p14="http://schemas.microsoft.com/office/powerpoint/2010/main" val="1513416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El Panel proporciona una puntuación SCIL general (encerrada en un círculo) y una puntuación SCIL para cada uno de los componentes.</a:t>
            </a:r>
            <a:endParaRPr lang="en-US" dirty="0"/>
          </a:p>
        </p:txBody>
      </p:sp>
    </p:spTree>
    <p:extLst>
      <p:ext uri="{BB962C8B-B14F-4D97-AF65-F5344CB8AC3E}">
        <p14:creationId xmlns:p14="http://schemas.microsoft.com/office/powerpoint/2010/main" val="3379310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Los que están en esta sala son el personal clave del Sistema de Residuos Sólidos de [nombre de la ciudad].</a:t>
            </a:r>
          </a:p>
          <a:p>
            <a:r>
              <a:rPr lang="es-ES" dirty="0"/>
              <a:t>Conocen cómo funciona el sistema y los documentos que acreditan a las autoridades por su cargo y función.</a:t>
            </a:r>
          </a:p>
          <a:p>
            <a:r>
              <a:rPr lang="es-ES" dirty="0"/>
              <a:t>Vamos a trabajar juntos durante un par de meses. . . El proceso utilizado para el SCIL es sencillo... Explíquelo como se ve en la diapositiva.</a:t>
            </a:r>
          </a:p>
          <a:p>
            <a:endParaRPr lang="es-ES" dirty="0"/>
          </a:p>
          <a:p>
            <a:r>
              <a:rPr lang="es-ES" dirty="0"/>
              <a:t>[Nombre de la persona de contacto interna] estará al frente de este proyecto para el gobierno local e informará a [insertar nombre: Junta de GRS/Comité de Salud Pública/Alcalde/Consejo] como nuestro líder de SCIL.</a:t>
            </a:r>
          </a:p>
          <a:p>
            <a:endParaRPr lang="es-ES" dirty="0"/>
          </a:p>
          <a:p>
            <a:r>
              <a:rPr lang="es-ES" dirty="0"/>
              <a:t>Todos ustedes son parte del Grupo de Implementación SCIL de [Ciudad]. . .SIG. . ..</a:t>
            </a:r>
          </a:p>
          <a:p>
            <a:endParaRPr lang="es-ES" dirty="0"/>
          </a:p>
          <a:p>
            <a:r>
              <a:rPr lang="es-ES" dirty="0"/>
              <a:t>Estaré facilitando el proceso en nombre de la Ciudad como Coordinador de SCIL.</a:t>
            </a:r>
            <a:endParaRPr lang="en-US" dirty="0"/>
          </a:p>
        </p:txBody>
      </p:sp>
    </p:spTree>
    <p:extLst>
      <p:ext uri="{BB962C8B-B14F-4D97-AF65-F5344CB8AC3E}">
        <p14:creationId xmlns:p14="http://schemas.microsoft.com/office/powerpoint/2010/main" val="3685012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516136"/>
            <a:ext cx="5249333" cy="1978909"/>
          </a:xfrm>
        </p:spPr>
        <p:txBody>
          <a:bodyPr>
            <a:noAutofit/>
          </a:bodyPr>
          <a:lstStyle>
            <a:lvl1pPr algn="l">
              <a:defRPr sz="3600" b="1" i="0">
                <a:solidFill>
                  <a:srgbClr val="0070C0"/>
                </a:solidFill>
                <a:latin typeface="Gill Sans MT"/>
                <a:cs typeface="Gill Sans MT"/>
              </a:defRPr>
            </a:lvl1pPr>
          </a:lstStyle>
          <a:p>
            <a:r>
              <a:rPr lang="en-US" dirty="0"/>
              <a:t>Title of Presentation</a:t>
            </a:r>
          </a:p>
        </p:txBody>
      </p:sp>
      <p:sp>
        <p:nvSpPr>
          <p:cNvPr id="3" name="Subtitle 2"/>
          <p:cNvSpPr>
            <a:spLocks noGrp="1"/>
          </p:cNvSpPr>
          <p:nvPr>
            <p:ph type="subTitle" idx="1" hasCustomPrompt="1"/>
          </p:nvPr>
        </p:nvSpPr>
        <p:spPr>
          <a:xfrm>
            <a:off x="914400" y="3819722"/>
            <a:ext cx="4775200" cy="1311083"/>
          </a:xfrm>
        </p:spPr>
        <p:txBody>
          <a:bodyPr>
            <a:normAutofit/>
          </a:bodyPr>
          <a:lstStyle>
            <a:lvl1pPr marL="0" indent="0" algn="l">
              <a:buNone/>
              <a:defRPr sz="2800">
                <a:solidFill>
                  <a:srgbClr val="0070C0"/>
                </a:solidFill>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of Presentation</a:t>
            </a:r>
          </a:p>
        </p:txBody>
      </p:sp>
      <p:sp>
        <p:nvSpPr>
          <p:cNvPr id="5" name="Footer Placeholder 4"/>
          <p:cNvSpPr>
            <a:spLocks noGrp="1"/>
          </p:cNvSpPr>
          <p:nvPr>
            <p:ph type="ftr" sz="quarter" idx="11"/>
          </p:nvPr>
        </p:nvSpPr>
        <p:spPr/>
        <p:txBody>
          <a:bodyPr/>
          <a:lstStyle/>
          <a:p>
            <a:r>
              <a:rPr lang="en-US"/>
              <a:t>Ciudades Limpias, Océano Azul</a:t>
            </a:r>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a:p>
        </p:txBody>
      </p:sp>
      <p:sp>
        <p:nvSpPr>
          <p:cNvPr id="10" name="Text Placeholder 9"/>
          <p:cNvSpPr>
            <a:spLocks noGrp="1"/>
          </p:cNvSpPr>
          <p:nvPr>
            <p:ph type="body" sz="quarter" idx="13"/>
          </p:nvPr>
        </p:nvSpPr>
        <p:spPr>
          <a:xfrm>
            <a:off x="914400" y="5476240"/>
            <a:ext cx="10363200" cy="880110"/>
          </a:xfrm>
        </p:spPr>
        <p:txBody>
          <a:bodyPr anchor="ctr">
            <a:normAutofit/>
          </a:bodyPr>
          <a:lstStyle>
            <a:lvl1pPr marL="0" indent="0">
              <a:lnSpc>
                <a:spcPct val="80000"/>
              </a:lnSpc>
              <a:buNone/>
              <a:defRPr sz="2000" baseline="0">
                <a:solidFill>
                  <a:srgbClr val="0070C0"/>
                </a:solidFill>
              </a:defRPr>
            </a:lvl1pPr>
          </a:lstStyle>
          <a:p>
            <a:pPr lvl="0"/>
            <a:r>
              <a:rPr lang="en-US"/>
              <a:t>Click to edit Master text styles</a:t>
            </a:r>
          </a:p>
        </p:txBody>
      </p:sp>
      <p:sp>
        <p:nvSpPr>
          <p:cNvPr id="4" name="Date Placeholder 3"/>
          <p:cNvSpPr>
            <a:spLocks noGrp="1"/>
          </p:cNvSpPr>
          <p:nvPr>
            <p:ph type="dt" sz="half" idx="10"/>
          </p:nvPr>
        </p:nvSpPr>
        <p:spPr>
          <a:xfrm>
            <a:off x="6732693" y="6315715"/>
            <a:ext cx="5120640" cy="365125"/>
          </a:xfrm>
        </p:spPr>
        <p:txBody>
          <a:bodyPr/>
          <a:lstStyle>
            <a:lvl1pPr algn="r">
              <a:defRPr sz="1200">
                <a:solidFill>
                  <a:schemeClr val="bg1"/>
                </a:solidFill>
              </a:defRPr>
            </a:lvl1pPr>
          </a:lstStyle>
          <a:p>
            <a:fld id="{E23F5440-A020-415B-9584-55EDEA2BFA6F}" type="datetime1">
              <a:rPr lang="en-US" smtClean="0"/>
              <a:t>4/8/24</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9196" y="665058"/>
            <a:ext cx="4168941" cy="1175261"/>
          </a:xfrm>
          <a:prstGeom prst="rect">
            <a:avLst/>
          </a:prstGeom>
        </p:spPr>
      </p:pic>
    </p:spTree>
    <p:extLst>
      <p:ext uri="{BB962C8B-B14F-4D97-AF65-F5344CB8AC3E}">
        <p14:creationId xmlns:p14="http://schemas.microsoft.com/office/powerpoint/2010/main" val="1288081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3202" y="152403"/>
            <a:ext cx="11785601" cy="6553201"/>
          </a:xfrm>
          <a:prstGeom prst="rect">
            <a:avLst/>
          </a:prstGeom>
        </p:spPr>
      </p:pic>
      <p:sp>
        <p:nvSpPr>
          <p:cNvPr id="5" name="Text Placeholder 4"/>
          <p:cNvSpPr>
            <a:spLocks noGrp="1"/>
          </p:cNvSpPr>
          <p:nvPr>
            <p:ph type="body" sz="quarter" idx="12" hasCustomPrompt="1"/>
          </p:nvPr>
        </p:nvSpPr>
        <p:spPr>
          <a:xfrm rot="16200000">
            <a:off x="10494089" y="1431668"/>
            <a:ext cx="2743200" cy="184666"/>
          </a:xfrm>
        </p:spPr>
        <p:txBody>
          <a:bodyPr>
            <a:spAutoFit/>
          </a:bodyPr>
          <a:lstStyle>
            <a:lvl1pPr marL="0" indent="0" algn="r">
              <a:buNone/>
              <a:defRPr sz="600" baseline="0">
                <a:solidFill>
                  <a:srgbClr val="FFFFFF"/>
                </a:solidFill>
              </a:defRPr>
            </a:lvl1pPr>
            <a:lvl2pPr marL="230181" indent="0">
              <a:buNone/>
              <a:defRPr sz="1800">
                <a:solidFill>
                  <a:schemeClr val="bg1"/>
                </a:solidFill>
              </a:defRPr>
            </a:lvl2pPr>
            <a:lvl3pPr marL="460363" indent="0">
              <a:buNone/>
              <a:defRPr sz="1600">
                <a:solidFill>
                  <a:schemeClr val="bg1"/>
                </a:solidFill>
              </a:defRPr>
            </a:lvl3pPr>
            <a:lvl4pPr marL="684195" indent="0">
              <a:buNone/>
              <a:defRPr sz="1400">
                <a:solidFill>
                  <a:schemeClr val="bg1"/>
                </a:solidFill>
              </a:defRPr>
            </a:lvl4pPr>
            <a:lvl5pPr marL="1025500" indent="0">
              <a:buNone/>
              <a:defRPr sz="1200">
                <a:solidFill>
                  <a:schemeClr val="bg1"/>
                </a:solidFill>
              </a:defRPr>
            </a:lvl5pPr>
          </a:lstStyle>
          <a:p>
            <a:pPr lvl="0"/>
            <a:r>
              <a:rPr lang="en-US" dirty="0"/>
              <a:t>NGUYEN LINH</a:t>
            </a:r>
          </a:p>
        </p:txBody>
      </p:sp>
      <p:sp>
        <p:nvSpPr>
          <p:cNvPr id="6" name="Date Placeholder 3"/>
          <p:cNvSpPr>
            <a:spLocks noGrp="1"/>
          </p:cNvSpPr>
          <p:nvPr>
            <p:ph type="dt" sz="half" idx="2"/>
          </p:nvPr>
        </p:nvSpPr>
        <p:spPr>
          <a:xfrm>
            <a:off x="203200" y="6520937"/>
            <a:ext cx="28448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5CF7E253-842A-4DC3-A432-84FC00E636BA}" type="datetime1">
              <a:rPr lang="en-US" smtClean="0"/>
              <a:t>4/8/24</a:t>
            </a:fld>
            <a:endParaRPr lang="en-US"/>
          </a:p>
        </p:txBody>
      </p:sp>
      <p:sp>
        <p:nvSpPr>
          <p:cNvPr id="8" name="Slide Number Placeholder 5"/>
          <p:cNvSpPr>
            <a:spLocks noGrp="1"/>
          </p:cNvSpPr>
          <p:nvPr>
            <p:ph type="sldNum" sz="quarter" idx="4"/>
          </p:nvPr>
        </p:nvSpPr>
        <p:spPr>
          <a:xfrm>
            <a:off x="9144000" y="6520937"/>
            <a:ext cx="28448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9" name="Picture 8" descr="USAID_Logo_White_v0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0" y="5943600"/>
            <a:ext cx="2049293" cy="457200"/>
          </a:xfrm>
          <a:prstGeom prst="rect">
            <a:avLst/>
          </a:prstGeom>
        </p:spPr>
      </p:pic>
      <p:sp>
        <p:nvSpPr>
          <p:cNvPr id="16" name="Subtitle 2"/>
          <p:cNvSpPr>
            <a:spLocks noGrp="1"/>
          </p:cNvSpPr>
          <p:nvPr>
            <p:ph type="subTitle" idx="1" hasCustomPrompt="1"/>
          </p:nvPr>
        </p:nvSpPr>
        <p:spPr>
          <a:xfrm>
            <a:off x="914400" y="4114800"/>
            <a:ext cx="4572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0895212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BA17C6-6CC4-437B-8985-E301E6BF0687}" type="datetime1">
              <a:rPr lang="en-US" smtClean="0"/>
              <a:t>4/8/24</a:t>
            </a:fld>
            <a:endParaRPr lang="en-US"/>
          </a:p>
        </p:txBody>
      </p:sp>
      <p:sp>
        <p:nvSpPr>
          <p:cNvPr id="5" name="Footer Placeholder 4"/>
          <p:cNvSpPr>
            <a:spLocks noGrp="1"/>
          </p:cNvSpPr>
          <p:nvPr>
            <p:ph type="ftr" sz="quarter" idx="11"/>
          </p:nvPr>
        </p:nvSpPr>
        <p:spPr/>
        <p:txBody>
          <a:bodyPr/>
          <a:lstStyle/>
          <a:p>
            <a:r>
              <a:rPr lang="en-US"/>
              <a:t>Ciudades Limpias, Océano Azul</a:t>
            </a:r>
          </a:p>
        </p:txBody>
      </p:sp>
      <p:sp>
        <p:nvSpPr>
          <p:cNvPr id="6" name="Slide Number Placeholder 5"/>
          <p:cNvSpPr>
            <a:spLocks noGrp="1"/>
          </p:cNvSpPr>
          <p:nvPr>
            <p:ph type="sldNum" sz="quarter" idx="12"/>
          </p:nvPr>
        </p:nvSpPr>
        <p:spPr/>
        <p:txBody>
          <a:bodyPr/>
          <a:lstStyle/>
          <a:p>
            <a:fld id="{555F98A2-B94E-4819-99F4-572ADABF784B}" type="slidenum">
              <a:rPr lang="en-US" smtClean="0"/>
              <a:t>‹#›</a:t>
            </a:fld>
            <a:endParaRPr lang="en-US"/>
          </a:p>
        </p:txBody>
      </p:sp>
    </p:spTree>
    <p:extLst>
      <p:ext uri="{BB962C8B-B14F-4D97-AF65-F5344CB8AC3E}">
        <p14:creationId xmlns:p14="http://schemas.microsoft.com/office/powerpoint/2010/main" val="123265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0E25A1-5DA8-4755-8686-195EB199F7E0}" type="datetime1">
              <a:rPr lang="en-US" smtClean="0"/>
              <a:t>4/8/24</a:t>
            </a:fld>
            <a:endParaRPr lang="en-US"/>
          </a:p>
        </p:txBody>
      </p:sp>
      <p:sp>
        <p:nvSpPr>
          <p:cNvPr id="5" name="Footer Placeholder 4"/>
          <p:cNvSpPr>
            <a:spLocks noGrp="1"/>
          </p:cNvSpPr>
          <p:nvPr>
            <p:ph type="ftr" sz="quarter" idx="11"/>
          </p:nvPr>
        </p:nvSpPr>
        <p:spPr/>
        <p:txBody>
          <a:bodyPr/>
          <a:lstStyle/>
          <a:p>
            <a:r>
              <a:rPr lang="en-US"/>
              <a:t>Ciudades Limpias, Océano Azul</a:t>
            </a:r>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2390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5"/>
            <a:ext cx="10363200" cy="1362075"/>
          </a:xfrm>
        </p:spPr>
        <p:txBody>
          <a:bodyPr anchor="t">
            <a:normAutofit/>
          </a:bodyPr>
          <a:lstStyle>
            <a:lvl1pPr algn="l">
              <a:defRPr sz="3200" b="1" cap="none">
                <a:solidFill>
                  <a:srgbClr val="194F8B"/>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7A87B7-3676-404F-B1CE-C9BE11CBF056}" type="datetime1">
              <a:rPr lang="en-US" smtClean="0"/>
              <a:t>4/8/24</a:t>
            </a:fld>
            <a:endParaRPr lang="en-US"/>
          </a:p>
        </p:txBody>
      </p:sp>
      <p:sp>
        <p:nvSpPr>
          <p:cNvPr id="5" name="Footer Placeholder 4"/>
          <p:cNvSpPr>
            <a:spLocks noGrp="1"/>
          </p:cNvSpPr>
          <p:nvPr>
            <p:ph type="ftr" sz="quarter" idx="11"/>
          </p:nvPr>
        </p:nvSpPr>
        <p:spPr/>
        <p:txBody>
          <a:bodyPr/>
          <a:lstStyle/>
          <a:p>
            <a:r>
              <a:rPr lang="en-US"/>
              <a:t>Ciudades Limpias, Océano Azul</a:t>
            </a:r>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79266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484851"/>
            <a:ext cx="5384800" cy="4641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84851"/>
            <a:ext cx="5384800" cy="4641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445587-39F5-40F0-B164-17DE2F4E3D3E}" type="datetime1">
              <a:rPr lang="en-US" smtClean="0"/>
              <a:t>4/8/24</a:t>
            </a:fld>
            <a:endParaRPr lang="en-US"/>
          </a:p>
        </p:txBody>
      </p:sp>
      <p:sp>
        <p:nvSpPr>
          <p:cNvPr id="6" name="Footer Placeholder 5"/>
          <p:cNvSpPr>
            <a:spLocks noGrp="1"/>
          </p:cNvSpPr>
          <p:nvPr>
            <p:ph type="ftr" sz="quarter" idx="11"/>
          </p:nvPr>
        </p:nvSpPr>
        <p:spPr/>
        <p:txBody>
          <a:bodyPr/>
          <a:lstStyle/>
          <a:p>
            <a:r>
              <a:rPr lang="en-US"/>
              <a:t>Ciudades Limpias, Océano Azul</a:t>
            </a:r>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044037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482757"/>
            <a:ext cx="5386917" cy="574675"/>
          </a:xfrm>
        </p:spPr>
        <p:txBody>
          <a:bodyPr anchor="b">
            <a:noAutofit/>
          </a:bodyPr>
          <a:lstStyle>
            <a:lvl1pPr marL="0" indent="0">
              <a:buNone/>
              <a:defRPr sz="2400" b="1">
                <a:solidFill>
                  <a:schemeClr val="accent6"/>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57429"/>
            <a:ext cx="5386917" cy="40687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0" y="1482757"/>
            <a:ext cx="5389033" cy="574675"/>
          </a:xfrm>
        </p:spPr>
        <p:txBody>
          <a:bodyPr anchor="b">
            <a:noAutofit/>
          </a:bodyPr>
          <a:lstStyle>
            <a:lvl1pPr marL="0" indent="0">
              <a:buNone/>
              <a:defRPr sz="2400" b="1">
                <a:solidFill>
                  <a:srgbClr val="194F8B"/>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057429"/>
            <a:ext cx="5389033" cy="40687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A31B96-68A7-4901-92A3-0B75CFD725E0}" type="datetime1">
              <a:rPr lang="en-US" smtClean="0"/>
              <a:t>4/8/24</a:t>
            </a:fld>
            <a:endParaRPr lang="en-US"/>
          </a:p>
        </p:txBody>
      </p:sp>
      <p:sp>
        <p:nvSpPr>
          <p:cNvPr id="8" name="Footer Placeholder 7"/>
          <p:cNvSpPr>
            <a:spLocks noGrp="1"/>
          </p:cNvSpPr>
          <p:nvPr>
            <p:ph type="ftr" sz="quarter" idx="11"/>
          </p:nvPr>
        </p:nvSpPr>
        <p:spPr/>
        <p:txBody>
          <a:bodyPr/>
          <a:lstStyle/>
          <a:p>
            <a:r>
              <a:rPr lang="en-US"/>
              <a:t>Ciudades Limpias, Océano Azul</a:t>
            </a:r>
          </a:p>
        </p:txBody>
      </p:sp>
      <p:sp>
        <p:nvSpPr>
          <p:cNvPr id="9" name="Slide Number Placeholder 8"/>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093800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21F29A-4BB6-4FF5-B543-6134353B3FA7}" type="datetime1">
              <a:rPr lang="en-US" smtClean="0"/>
              <a:t>4/8/24</a:t>
            </a:fld>
            <a:endParaRPr lang="en-US"/>
          </a:p>
        </p:txBody>
      </p:sp>
      <p:sp>
        <p:nvSpPr>
          <p:cNvPr id="4" name="Footer Placeholder 3"/>
          <p:cNvSpPr>
            <a:spLocks noGrp="1"/>
          </p:cNvSpPr>
          <p:nvPr>
            <p:ph type="ftr" sz="quarter" idx="11"/>
          </p:nvPr>
        </p:nvSpPr>
        <p:spPr/>
        <p:txBody>
          <a:bodyPr/>
          <a:lstStyle/>
          <a:p>
            <a:r>
              <a:rPr lang="en-US"/>
              <a:t>Ciudades Limpias, Océano Azul</a:t>
            </a:r>
          </a:p>
        </p:txBody>
      </p:sp>
      <p:sp>
        <p:nvSpPr>
          <p:cNvPr id="5" name="Slide Number Placeholder 4"/>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37219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o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5F2767-D326-4B2B-B748-8B8B2E5F57BD}" type="datetime1">
              <a:rPr lang="en-US" smtClean="0"/>
              <a:t>4/8/24</a:t>
            </a:fld>
            <a:endParaRPr lang="en-US"/>
          </a:p>
        </p:txBody>
      </p:sp>
      <p:sp>
        <p:nvSpPr>
          <p:cNvPr id="3" name="Footer Placeholder 2"/>
          <p:cNvSpPr>
            <a:spLocks noGrp="1"/>
          </p:cNvSpPr>
          <p:nvPr>
            <p:ph type="ftr" sz="quarter" idx="11"/>
          </p:nvPr>
        </p:nvSpPr>
        <p:spPr/>
        <p:txBody>
          <a:bodyPr/>
          <a:lstStyle/>
          <a:p>
            <a:r>
              <a:rPr lang="en-US"/>
              <a:t>Ciudades Limpias, Océano Azul</a:t>
            </a:r>
          </a:p>
        </p:txBody>
      </p:sp>
      <p:sp>
        <p:nvSpPr>
          <p:cNvPr id="4" name="Slide Number Placeholder 3"/>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2667430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661117"/>
            <a:ext cx="4011084" cy="773983"/>
          </a:xfrm>
        </p:spPr>
        <p:txBody>
          <a:bodyPr anchor="b">
            <a:noAutofit/>
          </a:bodyPr>
          <a:lstStyle>
            <a:lvl1pPr algn="l">
              <a:defRPr sz="2400" b="1">
                <a:solidFill>
                  <a:srgbClr val="194F8B"/>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661121"/>
            <a:ext cx="6815667" cy="5465047"/>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3"/>
            <a:ext cx="4011084" cy="4691063"/>
          </a:xfrm>
        </p:spPr>
        <p:txBody>
          <a:bodyPr>
            <a:norm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F2AC7-3328-4DA3-B339-DB7454249934}" type="datetime1">
              <a:rPr lang="en-US" smtClean="0"/>
              <a:t>4/8/24</a:t>
            </a:fld>
            <a:endParaRPr lang="en-US"/>
          </a:p>
        </p:txBody>
      </p:sp>
      <p:sp>
        <p:nvSpPr>
          <p:cNvPr id="6" name="Footer Placeholder 5"/>
          <p:cNvSpPr>
            <a:spLocks noGrp="1"/>
          </p:cNvSpPr>
          <p:nvPr>
            <p:ph type="ftr" sz="quarter" idx="11"/>
          </p:nvPr>
        </p:nvSpPr>
        <p:spPr/>
        <p:txBody>
          <a:bodyPr/>
          <a:lstStyle/>
          <a:p>
            <a:r>
              <a:rPr lang="en-US"/>
              <a:t>Ciudades Limpias, Océano Azul</a:t>
            </a:r>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24524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solidFill>
                  <a:srgbClr val="194F8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2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6A87D8-723A-40F5-A59E-926FD59B94A9}" type="datetime1">
              <a:rPr lang="en-US" smtClean="0"/>
              <a:t>4/8/24</a:t>
            </a:fld>
            <a:endParaRPr lang="en-US"/>
          </a:p>
        </p:txBody>
      </p:sp>
      <p:sp>
        <p:nvSpPr>
          <p:cNvPr id="6" name="Footer Placeholder 5"/>
          <p:cNvSpPr>
            <a:spLocks noGrp="1"/>
          </p:cNvSpPr>
          <p:nvPr>
            <p:ph type="ftr" sz="quarter" idx="11"/>
          </p:nvPr>
        </p:nvSpPr>
        <p:spPr/>
        <p:txBody>
          <a:bodyPr/>
          <a:lstStyle/>
          <a:p>
            <a:r>
              <a:rPr lang="en-US"/>
              <a:t>Ciudades Limpias, Océano Azul</a:t>
            </a:r>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958804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39260"/>
            <a:ext cx="10972799" cy="103985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484852"/>
            <a:ext cx="10972800" cy="4641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1" y="6356355"/>
            <a:ext cx="12471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6C808-5836-4827-ADFF-7A90285AA9D6}" type="datetime1">
              <a:rPr lang="en-US" smtClean="0"/>
              <a:t>4/8/24</a:t>
            </a:fld>
            <a:endParaRPr lang="en-US" dirty="0"/>
          </a:p>
        </p:txBody>
      </p:sp>
      <p:sp>
        <p:nvSpPr>
          <p:cNvPr id="5" name="Footer Placeholder 4"/>
          <p:cNvSpPr>
            <a:spLocks noGrp="1"/>
          </p:cNvSpPr>
          <p:nvPr>
            <p:ph type="ftr" sz="quarter" idx="3"/>
          </p:nvPr>
        </p:nvSpPr>
        <p:spPr>
          <a:xfrm>
            <a:off x="2617365" y="6356355"/>
            <a:ext cx="713623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Ciudades Limpias, Océano Azul</a:t>
            </a:r>
            <a:endParaRPr lang="en-US" dirty="0"/>
          </a:p>
        </p:txBody>
      </p:sp>
      <p:sp>
        <p:nvSpPr>
          <p:cNvPr id="6" name="Slide Number Placeholder 5"/>
          <p:cNvSpPr>
            <a:spLocks noGrp="1"/>
          </p:cNvSpPr>
          <p:nvPr>
            <p:ph type="sldNum" sz="quarter" idx="4"/>
          </p:nvPr>
        </p:nvSpPr>
        <p:spPr>
          <a:xfrm>
            <a:off x="1856765" y="6356355"/>
            <a:ext cx="7606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10B9FE3-C304-CE48-A9B7-DC03ED22A9BC}" type="slidenum">
              <a:rPr lang="en-US" smtClean="0"/>
              <a:pPr/>
              <a:t>‹#›</a:t>
            </a:fld>
            <a:endParaRPr lang="en-US"/>
          </a:p>
        </p:txBody>
      </p:sp>
    </p:spTree>
    <p:extLst>
      <p:ext uri="{BB962C8B-B14F-4D97-AF65-F5344CB8AC3E}">
        <p14:creationId xmlns:p14="http://schemas.microsoft.com/office/powerpoint/2010/main" val="4071780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r" defTabSz="457189" rtl="0" eaLnBrk="1" latinLnBrk="0" hangingPunct="1">
        <a:spcBef>
          <a:spcPct val="0"/>
        </a:spcBef>
        <a:buNone/>
        <a:defRPr sz="3400" b="0" i="0" kern="1200">
          <a:solidFill>
            <a:srgbClr val="194F8B"/>
          </a:solidFill>
          <a:latin typeface="Gill Sans MT"/>
          <a:ea typeface="+mj-ea"/>
          <a:cs typeface="Gill Sans MT"/>
        </a:defRPr>
      </a:lvl1pPr>
    </p:titleStyle>
    <p:bodyStyle>
      <a:lvl1pPr marL="342891" indent="-342891" algn="l" defTabSz="457189" rtl="0" eaLnBrk="1" latinLnBrk="0" hangingPunct="1">
        <a:spcBef>
          <a:spcPct val="20000"/>
        </a:spcBef>
        <a:buFont typeface="Arial"/>
        <a:buChar char="•"/>
        <a:defRPr sz="2800" kern="1200">
          <a:solidFill>
            <a:schemeClr val="tx1"/>
          </a:solidFill>
          <a:latin typeface="+mn-lt"/>
          <a:ea typeface="+mn-ea"/>
          <a:cs typeface="Georgia"/>
        </a:defRPr>
      </a:lvl1pPr>
      <a:lvl2pPr marL="742932" indent="-285744" algn="l" defTabSz="457189" rtl="0" eaLnBrk="1" latinLnBrk="0" hangingPunct="1">
        <a:spcBef>
          <a:spcPct val="20000"/>
        </a:spcBef>
        <a:buFont typeface="Arial"/>
        <a:buChar char="–"/>
        <a:defRPr sz="2400" kern="1200">
          <a:solidFill>
            <a:schemeClr val="tx1"/>
          </a:solidFill>
          <a:latin typeface="+mn-lt"/>
          <a:ea typeface="+mn-ea"/>
          <a:cs typeface="Georgia"/>
        </a:defRPr>
      </a:lvl2pPr>
      <a:lvl3pPr marL="1142971" indent="-228594" algn="l" defTabSz="457189" rtl="0" eaLnBrk="1" latinLnBrk="0" hangingPunct="1">
        <a:spcBef>
          <a:spcPct val="20000"/>
        </a:spcBef>
        <a:buFont typeface="Arial"/>
        <a:buChar char="•"/>
        <a:defRPr sz="2000" kern="1200">
          <a:solidFill>
            <a:schemeClr val="tx1"/>
          </a:solidFill>
          <a:latin typeface="+mn-lt"/>
          <a:ea typeface="+mn-ea"/>
          <a:cs typeface="Georgia"/>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Georgia"/>
        </a:defRPr>
      </a:lvl4pPr>
      <a:lvl5pPr marL="2057349" indent="-228594" algn="l" defTabSz="457189" rtl="0" eaLnBrk="1" latinLnBrk="0" hangingPunct="1">
        <a:spcBef>
          <a:spcPct val="20000"/>
        </a:spcBef>
        <a:buFont typeface="Arial"/>
        <a:buChar char="»"/>
        <a:defRPr sz="1800" kern="1200">
          <a:solidFill>
            <a:schemeClr val="tx1"/>
          </a:solidFill>
          <a:latin typeface="+mn-lt"/>
          <a:ea typeface="+mn-ea"/>
          <a:cs typeface="Georgi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en/checklist-task-to-do-list-plan-1295319/"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solutionist/48227526067/"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a playa llena de basura mezclada con algas, con palmeras al fondo.&#10;&#10;">
            <a:extLst>
              <a:ext uri="{FF2B5EF4-FFF2-40B4-BE49-F238E27FC236}">
                <a16:creationId xmlns:a16="http://schemas.microsoft.com/office/drawing/2014/main" id="{A0130DE7-4CCA-4286-8BB2-55BBED1C3F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1" r="1997" b="-194"/>
          <a:stretch/>
        </p:blipFill>
        <p:spPr>
          <a:xfrm>
            <a:off x="0" y="-140506"/>
            <a:ext cx="12192000" cy="7276675"/>
          </a:xfrm>
          <a:prstGeom prst="rect">
            <a:avLst/>
          </a:prstGeom>
        </p:spPr>
      </p:pic>
      <p:sp>
        <p:nvSpPr>
          <p:cNvPr id="26" name="Rectangle 25">
            <a:extLst>
              <a:ext uri="{FF2B5EF4-FFF2-40B4-BE49-F238E27FC236}">
                <a16:creationId xmlns:a16="http://schemas.microsoft.com/office/drawing/2014/main" id="{D3B8B3DB-9742-4B0E-9A2B-5B423399BB5D}"/>
              </a:ext>
              <a:ext uri="{C183D7F6-B498-43B3-948B-1728B52AA6E4}">
                <adec:decorative xmlns:adec="http://schemas.microsoft.com/office/drawing/2017/decorative" val="1"/>
              </a:ext>
            </a:extLst>
          </p:cNvPr>
          <p:cNvSpPr/>
          <p:nvPr/>
        </p:nvSpPr>
        <p:spPr>
          <a:xfrm>
            <a:off x="0" y="4963183"/>
            <a:ext cx="9143998" cy="2068478"/>
          </a:xfrm>
          <a:prstGeom prst="rect">
            <a:avLst/>
          </a:prstGeom>
          <a:solidFill>
            <a:srgbClr val="00206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itle 1">
            <a:extLst>
              <a:ext uri="{FF2B5EF4-FFF2-40B4-BE49-F238E27FC236}">
                <a16:creationId xmlns:a16="http://schemas.microsoft.com/office/drawing/2014/main" id="{7C16D680-CD74-4DED-8E41-5D78E047E3DE}"/>
              </a:ext>
            </a:extLst>
          </p:cNvPr>
          <p:cNvSpPr txBox="1">
            <a:spLocks/>
          </p:cNvSpPr>
          <p:nvPr/>
        </p:nvSpPr>
        <p:spPr>
          <a:xfrm>
            <a:off x="192808" y="4365608"/>
            <a:ext cx="9518381" cy="12728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PE" sz="3200" b="1" dirty="0">
                <a:solidFill>
                  <a:schemeClr val="bg1"/>
                </a:solidFill>
                <a:latin typeface="Gill Sans MT" panose="020B0502020104020203" pitchFamily="34" charset="0"/>
              </a:rPr>
              <a:t>Ciudades Limpias</a:t>
            </a:r>
            <a:r>
              <a:rPr lang="en-US" sz="3200" b="1">
                <a:solidFill>
                  <a:schemeClr val="bg1"/>
                </a:solidFill>
                <a:latin typeface="Gill Sans MT" panose="020B0502020104020203" pitchFamily="34" charset="0"/>
              </a:rPr>
              <a:t>, Océano </a:t>
            </a:r>
            <a:r>
              <a:rPr lang="en-US" sz="3200" b="1" dirty="0">
                <a:solidFill>
                  <a:schemeClr val="bg1"/>
                </a:solidFill>
                <a:latin typeface="Gill Sans MT" panose="020B0502020104020203" pitchFamily="34" charset="0"/>
              </a:rPr>
              <a:t>Azul</a:t>
            </a:r>
          </a:p>
          <a:p>
            <a:pPr algn="l"/>
            <a:endParaRPr lang="en-US" sz="600" b="1" dirty="0">
              <a:solidFill>
                <a:schemeClr val="bg1"/>
              </a:solidFill>
              <a:latin typeface="Gill Sans MT" panose="020B0502020104020203" pitchFamily="34" charset="0"/>
            </a:endParaRPr>
          </a:p>
        </p:txBody>
      </p:sp>
      <p:sp>
        <p:nvSpPr>
          <p:cNvPr id="6" name="Text Placeholder 2">
            <a:extLst>
              <a:ext uri="{FF2B5EF4-FFF2-40B4-BE49-F238E27FC236}">
                <a16:creationId xmlns:a16="http://schemas.microsoft.com/office/drawing/2014/main" id="{BE18E615-DE8C-4CB3-95B0-323D45304DB7}"/>
              </a:ext>
            </a:extLst>
          </p:cNvPr>
          <p:cNvSpPr txBox="1">
            <a:spLocks noGrp="1"/>
          </p:cNvSpPr>
          <p:nvPr>
            <p:ph type="title" idx="4294967295"/>
          </p:nvPr>
        </p:nvSpPr>
        <p:spPr>
          <a:xfrm>
            <a:off x="387525" y="5975288"/>
            <a:ext cx="9023259" cy="10455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0799"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PE" sz="2000" b="0" i="0" u="none" strike="noStrike" kern="1200" cap="none" spc="0" normalizeH="0" baseline="0" noProof="0" dirty="0">
                <a:ln>
                  <a:noFill/>
                </a:ln>
                <a:solidFill>
                  <a:schemeClr val="bg1"/>
                </a:solidFill>
                <a:effectLst/>
                <a:uLnTx/>
                <a:uFillTx/>
                <a:latin typeface="Gill Sans MT"/>
                <a:ea typeface="+mn-ea"/>
                <a:cs typeface="+mn-cs"/>
              </a:rPr>
              <a:t>Índice de capacidades de gobiernos locales para manejo de residuos sólidos </a:t>
            </a:r>
            <a:r>
              <a:rPr kumimoji="0" lang="en-US" sz="2000" b="0" i="0" u="none" strike="noStrike" kern="1200" cap="none" spc="0" normalizeH="0" baseline="0" noProof="0" dirty="0">
                <a:ln>
                  <a:noFill/>
                </a:ln>
                <a:solidFill>
                  <a:schemeClr val="bg1"/>
                </a:solidFill>
                <a:effectLst/>
                <a:uLnTx/>
                <a:uFillTx/>
                <a:latin typeface="Gill Sans MT"/>
                <a:ea typeface="+mn-ea"/>
                <a:cs typeface="+mn-cs"/>
              </a:rPr>
              <a:t>(SCIL) </a:t>
            </a:r>
            <a:r>
              <a:rPr kumimoji="0" lang="es-PE" sz="2000" b="0" i="0" u="none" strike="noStrike" kern="1200" cap="none" spc="0" normalizeH="0" baseline="0" noProof="0" dirty="0">
                <a:ln>
                  <a:noFill/>
                </a:ln>
                <a:solidFill>
                  <a:schemeClr val="bg1"/>
                </a:solidFill>
                <a:effectLst/>
                <a:uLnTx/>
                <a:uFillTx/>
                <a:latin typeface="Gill Sans MT"/>
                <a:ea typeface="+mn-ea"/>
                <a:cs typeface="+mn-cs"/>
              </a:rPr>
              <a:t>Guía para la evaluación</a:t>
            </a:r>
            <a:endParaRPr kumimoji="0" lang="es-PE" sz="2000" b="0" i="0" u="none" strike="noStrike" kern="1200" cap="none" spc="0" normalizeH="0" baseline="0" noProof="0" dirty="0">
              <a:ln>
                <a:noFill/>
              </a:ln>
              <a:solidFill>
                <a:schemeClr val="bg1"/>
              </a:solidFill>
              <a:effectLst/>
              <a:uLnTx/>
              <a:uFillTx/>
              <a:latin typeface="Gill Sans MT" panose="020B0502020104020203" pitchFamily="34" charset="0"/>
              <a:ea typeface="+mn-ea"/>
              <a:cs typeface="+mn-cs"/>
            </a:endParaRPr>
          </a:p>
          <a:p>
            <a:pPr marL="50799"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Gill Sans MT"/>
                <a:ea typeface="+mn-ea"/>
                <a:cs typeface="+mn-cs"/>
              </a:rPr>
              <a:t>[</a:t>
            </a:r>
            <a:r>
              <a:rPr kumimoji="0" lang="en-US" sz="2000" b="0" i="1" u="none" strike="noStrike" kern="1200" cap="none" spc="0" normalizeH="0" baseline="0" noProof="0" dirty="0" err="1">
                <a:ln>
                  <a:noFill/>
                </a:ln>
                <a:solidFill>
                  <a:schemeClr val="bg1"/>
                </a:solidFill>
                <a:effectLst/>
                <a:uLnTx/>
                <a:uFillTx/>
                <a:latin typeface="Gill Sans MT"/>
                <a:ea typeface="+mn-ea"/>
                <a:cs typeface="+mn-cs"/>
              </a:rPr>
              <a:t>Insertar</a:t>
            </a:r>
            <a:r>
              <a:rPr kumimoji="0" lang="en-US" sz="2000" b="0" i="1" u="none" strike="noStrike" kern="1200" cap="none" spc="0" normalizeH="0" baseline="0" noProof="0" dirty="0">
                <a:ln>
                  <a:noFill/>
                </a:ln>
                <a:solidFill>
                  <a:schemeClr val="bg1"/>
                </a:solidFill>
                <a:effectLst/>
                <a:uLnTx/>
                <a:uFillTx/>
                <a:latin typeface="Gill Sans MT"/>
                <a:ea typeface="+mn-ea"/>
                <a:cs typeface="+mn-cs"/>
              </a:rPr>
              <a:t> </a:t>
            </a:r>
            <a:r>
              <a:rPr kumimoji="0" lang="en-US" sz="2000" b="0" i="1" u="none" strike="noStrike" kern="1200" cap="none" spc="0" normalizeH="0" baseline="0" noProof="0" dirty="0" err="1">
                <a:ln>
                  <a:noFill/>
                </a:ln>
                <a:solidFill>
                  <a:schemeClr val="bg1"/>
                </a:solidFill>
                <a:effectLst/>
                <a:uLnTx/>
                <a:uFillTx/>
                <a:latin typeface="Gill Sans MT"/>
                <a:ea typeface="+mn-ea"/>
                <a:cs typeface="+mn-cs"/>
              </a:rPr>
              <a:t>fecha</a:t>
            </a:r>
            <a:r>
              <a:rPr kumimoji="0" lang="en-US" sz="2000" b="0" i="0" u="none" strike="noStrike" kern="1200" cap="none" spc="0" normalizeH="0" baseline="0" noProof="0" dirty="0">
                <a:ln>
                  <a:noFill/>
                </a:ln>
                <a:solidFill>
                  <a:schemeClr val="bg1"/>
                </a:solidFill>
                <a:effectLst/>
                <a:uLnTx/>
                <a:uFillTx/>
                <a:latin typeface="Gill Sans MT"/>
                <a:ea typeface="+mn-ea"/>
                <a:cs typeface="+mn-cs"/>
              </a:rPr>
              <a:t>]</a:t>
            </a:r>
          </a:p>
        </p:txBody>
      </p:sp>
      <p:sp>
        <p:nvSpPr>
          <p:cNvPr id="11" name="Rectangle 10">
            <a:extLst>
              <a:ext uri="{FF2B5EF4-FFF2-40B4-BE49-F238E27FC236}">
                <a16:creationId xmlns:a16="http://schemas.microsoft.com/office/drawing/2014/main" id="{01FA75AF-574D-4B17-BF91-6E8B76DF9C4A}"/>
              </a:ext>
              <a:ext uri="{C183D7F6-B498-43B3-948B-1728B52AA6E4}">
                <adec:decorative xmlns:adec="http://schemas.microsoft.com/office/drawing/2017/decorative" val="1"/>
              </a:ext>
            </a:extLst>
          </p:cNvPr>
          <p:cNvSpPr/>
          <p:nvPr/>
        </p:nvSpPr>
        <p:spPr>
          <a:xfrm>
            <a:off x="-630" y="-140506"/>
            <a:ext cx="12192000" cy="1094726"/>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Picture 6" descr="Logotipo de USAID&#10;&#10;">
            <a:extLst>
              <a:ext uri="{FF2B5EF4-FFF2-40B4-BE49-F238E27FC236}">
                <a16:creationId xmlns:a16="http://schemas.microsoft.com/office/drawing/2014/main" id="{C37D056E-112A-40F4-8D8A-85ED602C57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016" y="-140506"/>
            <a:ext cx="3178457" cy="1236420"/>
          </a:xfrm>
          <a:prstGeom prst="rect">
            <a:avLst/>
          </a:prstGeom>
        </p:spPr>
      </p:pic>
      <p:cxnSp>
        <p:nvCxnSpPr>
          <p:cNvPr id="8" name="Straight Connector 7">
            <a:extLst>
              <a:ext uri="{FF2B5EF4-FFF2-40B4-BE49-F238E27FC236}">
                <a16:creationId xmlns:a16="http://schemas.microsoft.com/office/drawing/2014/main" id="{FBB0C6BC-524C-4F64-B8F3-ED953C4C0543}"/>
              </a:ext>
              <a:ext uri="{C183D7F6-B498-43B3-948B-1728B52AA6E4}">
                <adec:decorative xmlns:adec="http://schemas.microsoft.com/office/drawing/2017/decorative" val="1"/>
              </a:ext>
            </a:extLst>
          </p:cNvPr>
          <p:cNvCxnSpPr>
            <a:cxnSpLocks/>
          </p:cNvCxnSpPr>
          <p:nvPr/>
        </p:nvCxnSpPr>
        <p:spPr>
          <a:xfrm>
            <a:off x="275348" y="5563455"/>
            <a:ext cx="59425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DE0CF94-AC15-413F-8743-FA0F8E54CD5A}"/>
              </a:ext>
            </a:extLst>
          </p:cNvPr>
          <p:cNvSpPr txBox="1"/>
          <p:nvPr/>
        </p:nvSpPr>
        <p:spPr>
          <a:xfrm>
            <a:off x="387529" y="5638404"/>
            <a:ext cx="5265831" cy="369332"/>
          </a:xfrm>
          <a:prstGeom prst="rect">
            <a:avLst/>
          </a:prstGeom>
          <a:noFill/>
        </p:spPr>
        <p:txBody>
          <a:bodyPr wrap="square" rtlCol="0">
            <a:spAutoFit/>
          </a:bodyPr>
          <a:lstStyle/>
          <a:p>
            <a:r>
              <a:rPr lang="en-US" dirty="0">
                <a:solidFill>
                  <a:schemeClr val="bg1"/>
                </a:solidFill>
              </a:rPr>
              <a:t>[</a:t>
            </a:r>
            <a:r>
              <a:rPr lang="es-PE" i="1" dirty="0">
                <a:solidFill>
                  <a:schemeClr val="bg1"/>
                </a:solidFill>
              </a:rPr>
              <a:t>Insertar el nombre de la ciudad</a:t>
            </a:r>
            <a:r>
              <a:rPr lang="en-US" dirty="0">
                <a:solidFill>
                  <a:schemeClr val="bg1"/>
                </a:solidFill>
              </a:rPr>
              <a:t>]</a:t>
            </a:r>
          </a:p>
        </p:txBody>
      </p:sp>
      <p:sp>
        <p:nvSpPr>
          <p:cNvPr id="15" name="Marcador de número de diapositiva 14">
            <a:extLst>
              <a:ext uri="{FF2B5EF4-FFF2-40B4-BE49-F238E27FC236}">
                <a16:creationId xmlns:a16="http://schemas.microsoft.com/office/drawing/2014/main" id="{D2CC4413-06F0-8ECA-04BB-D94C8060246F}"/>
              </a:ext>
            </a:extLst>
          </p:cNvPr>
          <p:cNvSpPr>
            <a:spLocks noGrp="1"/>
          </p:cNvSpPr>
          <p:nvPr>
            <p:ph type="sldNum" sz="quarter" idx="12"/>
          </p:nvPr>
        </p:nvSpPr>
        <p:spPr/>
        <p:txBody>
          <a:bodyPr/>
          <a:lstStyle/>
          <a:p>
            <a:fld id="{555F98A2-B94E-4819-99F4-572ADABF784B}" type="slidenum">
              <a:rPr lang="en-US" smtClean="0"/>
              <a:t>1</a:t>
            </a:fld>
            <a:endParaRPr lang="en-US"/>
          </a:p>
        </p:txBody>
      </p:sp>
    </p:spTree>
    <p:extLst>
      <p:ext uri="{BB962C8B-B14F-4D97-AF65-F5344CB8AC3E}">
        <p14:creationId xmlns:p14="http://schemas.microsoft.com/office/powerpoint/2010/main" val="697061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C183D7F6-B498-43B3-948B-1728B52AA6E4}">
                <adec:decorative xmlns:adec="http://schemas.microsoft.com/office/drawing/2017/decorative" val="1"/>
              </a:ext>
            </a:extLst>
          </p:cNvPr>
          <p:cNvSpPr>
            <a:spLocks noGrp="1"/>
          </p:cNvSpPr>
          <p:nvPr>
            <p:ph idx="1"/>
          </p:nvPr>
        </p:nvSpPr>
        <p:spPr>
          <a:xfrm>
            <a:off x="1874875" y="1309912"/>
            <a:ext cx="8650224" cy="5039899"/>
          </a:xfrm>
        </p:spPr>
        <p:txBody>
          <a:bodyPr vert="horz" lIns="91440" tIns="45720" rIns="91440" bIns="45720" rtlCol="0" anchor="t">
            <a:normAutofit/>
          </a:bodyPr>
          <a:lstStyle/>
          <a:p>
            <a:pPr marL="457189" lvl="1" indent="0" fontAlgn="base">
              <a:buNone/>
            </a:pPr>
            <a:endParaRPr lang="en-US" sz="19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lvl="1" fontAlgn="base">
              <a:buFont typeface="Gill Sans MT" panose="020B0502020104020203" pitchFamily="34" charset="0"/>
              <a:buChar char="ˉ"/>
            </a:pPr>
            <a:endParaRPr lang="en-US" sz="2300" dirty="0">
              <a:latin typeface="Gill Sans MT" panose="020B0502020104020203" pitchFamily="34" charset="0"/>
            </a:endParaRPr>
          </a:p>
          <a:p>
            <a:pPr lvl="2"/>
            <a:endParaRPr lang="en-US" sz="15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860045" y="340688"/>
            <a:ext cx="8248305"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Proceso de evaluación SCIL</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1010425" y="902224"/>
            <a:ext cx="4524101"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descr="diagrama que muestra el proceso de evaluación SCIL">
            <a:extLst>
              <a:ext uri="{FF2B5EF4-FFF2-40B4-BE49-F238E27FC236}">
                <a16:creationId xmlns:a16="http://schemas.microsoft.com/office/drawing/2014/main" id="{6ABBBCC7-20F7-4E2B-80BB-F92F07D180C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46255338"/>
              </p:ext>
            </p:extLst>
          </p:nvPr>
        </p:nvGraphicFramePr>
        <p:xfrm>
          <a:off x="2008334" y="1170289"/>
          <a:ext cx="8171252" cy="5347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17A3881-0508-4F83-B93F-994F6F4F19BC}"/>
              </a:ext>
            </a:extLst>
          </p:cNvPr>
          <p:cNvSpPr txBox="1"/>
          <p:nvPr/>
        </p:nvSpPr>
        <p:spPr>
          <a:xfrm>
            <a:off x="1524003" y="1095092"/>
            <a:ext cx="8871417" cy="738664"/>
          </a:xfrm>
          <a:prstGeom prst="rect">
            <a:avLst/>
          </a:prstGeom>
          <a:noFill/>
        </p:spPr>
        <p:txBody>
          <a:bodyPr wrap="square" rtlCol="0">
            <a:spAutoFit/>
          </a:bodyPr>
          <a:lstStyle/>
          <a:p>
            <a:r>
              <a:rPr lang="es-PE" sz="2400">
                <a:latin typeface="Gill Sans MT" panose="020B0502020104020203" pitchFamily="34" charset="0"/>
              </a:rPr>
              <a:t>Comienza con ustedes . . . </a:t>
            </a:r>
            <a:r>
              <a:rPr lang="es-PE" sz="2400" dirty="0">
                <a:latin typeface="Gill Sans MT" panose="020B0502020104020203" pitchFamily="34" charset="0"/>
              </a:rPr>
              <a:t>.El Grupo de Implementación SCIL</a:t>
            </a:r>
          </a:p>
          <a:p>
            <a:endParaRPr lang="es-PE" dirty="0"/>
          </a:p>
        </p:txBody>
      </p:sp>
      <p:sp>
        <p:nvSpPr>
          <p:cNvPr id="15" name="Marcador de pie de página 14">
            <a:extLst>
              <a:ext uri="{FF2B5EF4-FFF2-40B4-BE49-F238E27FC236}">
                <a16:creationId xmlns:a16="http://schemas.microsoft.com/office/drawing/2014/main" id="{3B33DA46-4BE7-A5A9-66C0-B0ED50ABB920}"/>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7" name="Marcador de número de diapositiva 14">
            <a:extLst>
              <a:ext uri="{FF2B5EF4-FFF2-40B4-BE49-F238E27FC236}">
                <a16:creationId xmlns:a16="http://schemas.microsoft.com/office/drawing/2014/main" id="{4E3C0991-9666-7DC8-6448-0722D15EF910}"/>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10</a:t>
            </a:fld>
            <a:endParaRPr lang="en-US" dirty="0"/>
          </a:p>
        </p:txBody>
      </p:sp>
    </p:spTree>
    <p:extLst>
      <p:ext uri="{BB962C8B-B14F-4D97-AF65-F5344CB8AC3E}">
        <p14:creationId xmlns:p14="http://schemas.microsoft.com/office/powerpoint/2010/main" val="286144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Ícono de un edificio gubernamental con un contenedor de reciclaje al frente.">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7" y="1032665"/>
            <a:ext cx="4000803" cy="3666607"/>
          </a:xfrm>
          <a:prstGeom prst="rect">
            <a:avLst/>
          </a:prstGeom>
        </p:spPr>
      </p:pic>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1845538" y="689811"/>
            <a:ext cx="4862133" cy="25890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small" spc="0" normalizeH="0" baseline="0" noProof="0" dirty="0">
                <a:ln>
                  <a:noFill/>
                </a:ln>
                <a:solidFill>
                  <a:srgbClr val="920000"/>
                </a:solidFill>
                <a:effectLst/>
                <a:uLnTx/>
                <a:uFillTx/>
                <a:latin typeface="Gill Sans MT" panose="020B0502020104020203" pitchFamily="34" charset="0"/>
                <a:ea typeface="+mj-ea"/>
                <a:cs typeface="+mj-cs"/>
              </a:rPr>
              <a:t>Parte 2</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1" u="none" strike="noStrike" kern="1200" cap="none" spc="0" normalizeH="0" baseline="0" noProof="0" dirty="0">
                <a:ln>
                  <a:noFill/>
                </a:ln>
                <a:solidFill>
                  <a:srgbClr val="002060"/>
                </a:solidFill>
                <a:effectLst/>
                <a:uLnTx/>
                <a:uFillTx/>
                <a:latin typeface="Gill Sans MT"/>
                <a:ea typeface="+mj-ea"/>
                <a:cs typeface="+mj-cs"/>
              </a:rPr>
              <a:t>Razones para realizar la evaluación SCIL</a:t>
            </a:r>
          </a:p>
        </p:txBody>
      </p:sp>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2062259" y="3538328"/>
            <a:ext cx="443214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Marcador de pie de página 6">
            <a:extLst>
              <a:ext uri="{FF2B5EF4-FFF2-40B4-BE49-F238E27FC236}">
                <a16:creationId xmlns:a16="http://schemas.microsoft.com/office/drawing/2014/main" id="{1DAC1075-24FA-3A1E-F07A-002D7F6E53B6}"/>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9" name="Marcador de número de diapositiva 14">
            <a:extLst>
              <a:ext uri="{FF2B5EF4-FFF2-40B4-BE49-F238E27FC236}">
                <a16:creationId xmlns:a16="http://schemas.microsoft.com/office/drawing/2014/main" id="{96979AED-D334-8E43-9D46-AD01BC4E1449}"/>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11</a:t>
            </a:fld>
            <a:endParaRPr lang="en-US" dirty="0"/>
          </a:p>
        </p:txBody>
      </p:sp>
    </p:spTree>
    <p:extLst>
      <p:ext uri="{BB962C8B-B14F-4D97-AF65-F5344CB8AC3E}">
        <p14:creationId xmlns:p14="http://schemas.microsoft.com/office/powerpoint/2010/main" val="1172645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9574" y="983879"/>
            <a:ext cx="8092860" cy="3183600"/>
          </a:xfrm>
        </p:spPr>
        <p:txBody>
          <a:bodyPr vert="horz" lIns="91440" tIns="45720" rIns="91440" bIns="45720" rtlCol="0" anchor="t">
            <a:normAutofit/>
          </a:bodyPr>
          <a:lstStyle/>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No se trata sólo de entrenamiento</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La creación (o desarrollo) de capacidades es un proceso mediante el cual las personas u organizaciones:</a:t>
            </a:r>
            <a:endParaRPr lang="en-US" sz="2400" dirty="0">
              <a:latin typeface="Gill Sans MT" panose="020B0502020104020203" pitchFamily="34" charset="0"/>
              <a:ea typeface="Gill Sans MT" panose="020B0502020104020203" pitchFamily="34" charset="0"/>
              <a:cs typeface="Gill Sans MT" panose="020B0502020104020203" pitchFamily="34" charset="0"/>
            </a:endParaRPr>
          </a:p>
          <a:p>
            <a:pPr lvl="1"/>
            <a:r>
              <a:rPr lang="es-PE" sz="2000" dirty="0">
                <a:latin typeface="Gill Sans MT" panose="020B0502020104020203" pitchFamily="34" charset="0"/>
              </a:rPr>
              <a:t>Adquieren, mejoran y retienen</a:t>
            </a:r>
            <a:endParaRPr lang="en-US" sz="2000" dirty="0">
              <a:latin typeface="Gill Sans MT" panose="020B0502020104020203" pitchFamily="34" charset="0"/>
            </a:endParaRPr>
          </a:p>
          <a:p>
            <a:pPr lvl="1"/>
            <a:r>
              <a:rPr lang="es-PE" sz="2000" dirty="0">
                <a:effectLst/>
                <a:latin typeface="Gill Sans MT" panose="020B0502020104020203" pitchFamily="34" charset="0"/>
                <a:ea typeface="Gill Sans MT" panose="020B0502020104020203" pitchFamily="34" charset="0"/>
                <a:cs typeface="Gill Sans MT" panose="020B0502020104020203" pitchFamily="34" charset="0"/>
              </a:rPr>
              <a:t>Las </a:t>
            </a:r>
            <a:r>
              <a:rPr lang="es-PE" sz="2000" dirty="0">
                <a:latin typeface="Gill Sans MT" panose="020B0502020104020203" pitchFamily="34" charset="0"/>
              </a:rPr>
              <a:t>habilidades</a:t>
            </a:r>
            <a:r>
              <a:rPr lang="es-PE" sz="2000" dirty="0">
                <a:effectLst/>
                <a:latin typeface="Gill Sans MT" panose="020B0502020104020203" pitchFamily="34" charset="0"/>
                <a:ea typeface="Gill Sans MT" panose="020B0502020104020203" pitchFamily="34" charset="0"/>
                <a:cs typeface="Gill Sans MT" panose="020B0502020104020203" pitchFamily="34" charset="0"/>
              </a:rPr>
              <a:t>, conocimientos, herramientas, equipamientos y otros recursos necesarios para desempeñar sus labores competentemente o en mayor capacidad (mayor escala, público, impacto, etc.)</a:t>
            </a:r>
            <a:endParaRPr lang="en-US" sz="2000" dirty="0">
              <a:effectLst/>
              <a:latin typeface="Gill Sans MT" panose="020B0502020104020203" pitchFamily="34" charset="0"/>
              <a:ea typeface="Gill Sans MT" panose="020B0502020104020203" pitchFamily="34" charset="0"/>
              <a:cs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609600" y="102869"/>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¿Qué significa “Capacidad”?</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756687" y="713011"/>
            <a:ext cx="4647980"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2FB414B-2E41-4EB3-9B8C-3D604B5C597C}"/>
              </a:ext>
            </a:extLst>
          </p:cNvPr>
          <p:cNvSpPr txBox="1"/>
          <p:nvPr/>
        </p:nvSpPr>
        <p:spPr>
          <a:xfrm>
            <a:off x="4590375" y="4175174"/>
            <a:ext cx="6999741" cy="1615827"/>
          </a:xfrm>
          <a:prstGeom prst="rect">
            <a:avLst/>
          </a:prstGeom>
          <a:noFill/>
        </p:spPr>
        <p:txBody>
          <a:bodyPr wrap="square" rtlCol="0">
            <a:spAutoFit/>
          </a:bodyPr>
          <a:lstStyle/>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Comprende:</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pPr marL="342900" indent="-342900">
              <a:lnSpc>
                <a:spcPct val="150000"/>
              </a:lnSpc>
              <a:spcAft>
                <a:spcPts val="600"/>
              </a:spcAft>
              <a:buFontTx/>
              <a:buChar char="-"/>
            </a:pPr>
            <a:r>
              <a:rPr lang="es-PE" sz="2000" dirty="0">
                <a:latin typeface="Gill Sans MT" panose="020B0502020104020203" pitchFamily="34" charset="0"/>
              </a:rPr>
              <a:t>El mejoramiento de las estructuras, procesos y procedimientos </a:t>
            </a:r>
          </a:p>
          <a:p>
            <a:pPr marL="342900" indent="-342900">
              <a:buFontTx/>
              <a:buChar char="-"/>
            </a:pPr>
            <a:r>
              <a:rPr lang="es-PE" sz="2000" dirty="0">
                <a:latin typeface="Gill Sans MT" panose="020B0502020104020203" pitchFamily="34" charset="0"/>
              </a:rPr>
              <a:t>Dentro de las organizaciones y entre diferentes organizaciones y sectores para satisfacer necesidades presentes y futuras</a:t>
            </a:r>
          </a:p>
        </p:txBody>
      </p:sp>
      <p:pic>
        <p:nvPicPr>
          <p:cNvPr id="5" name="Picture 4" descr="Una persona hablando a un grupo de personas que están sentadas y de pie, afuera.">
            <a:extLst>
              <a:ext uri="{FF2B5EF4-FFF2-40B4-BE49-F238E27FC236}">
                <a16:creationId xmlns:a16="http://schemas.microsoft.com/office/drawing/2014/main" id="{FE58BD1B-1643-E97C-4935-CFE8E6CB9BE8}"/>
              </a:ext>
            </a:extLst>
          </p:cNvPr>
          <p:cNvPicPr>
            <a:picLocks noChangeAspect="1"/>
          </p:cNvPicPr>
          <p:nvPr/>
        </p:nvPicPr>
        <p:blipFill>
          <a:blip r:embed="rId3"/>
          <a:stretch>
            <a:fillRect/>
          </a:stretch>
        </p:blipFill>
        <p:spPr>
          <a:xfrm>
            <a:off x="576710" y="3791278"/>
            <a:ext cx="3652284" cy="2434856"/>
          </a:xfrm>
          <a:prstGeom prst="rect">
            <a:avLst/>
          </a:prstGeom>
          <a:ln>
            <a:solidFill>
              <a:schemeClr val="accent5">
                <a:hueOff val="0"/>
                <a:satOff val="0"/>
                <a:lumOff val="0"/>
              </a:schemeClr>
            </a:solidFill>
          </a:ln>
        </p:spPr>
      </p:pic>
      <p:sp>
        <p:nvSpPr>
          <p:cNvPr id="13" name="Marcador de pie de página 12">
            <a:extLst>
              <a:ext uri="{FF2B5EF4-FFF2-40B4-BE49-F238E27FC236}">
                <a16:creationId xmlns:a16="http://schemas.microsoft.com/office/drawing/2014/main" id="{5385D2FB-33D0-96EA-7E20-73469F15B499}"/>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5" name="Marcador de número de diapositiva 14">
            <a:extLst>
              <a:ext uri="{FF2B5EF4-FFF2-40B4-BE49-F238E27FC236}">
                <a16:creationId xmlns:a16="http://schemas.microsoft.com/office/drawing/2014/main" id="{B20E451E-AF0F-9B28-0E40-A083CEBD36C4}"/>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12</a:t>
            </a:fld>
            <a:endParaRPr lang="en-US" dirty="0"/>
          </a:p>
        </p:txBody>
      </p:sp>
    </p:spTree>
    <p:extLst>
      <p:ext uri="{BB962C8B-B14F-4D97-AF65-F5344CB8AC3E}">
        <p14:creationId xmlns:p14="http://schemas.microsoft.com/office/powerpoint/2010/main" val="462235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2675" y="949038"/>
            <a:ext cx="8411359" cy="3243204"/>
          </a:xfrm>
        </p:spPr>
        <p:txBody>
          <a:bodyPr vert="horz" lIns="91440" tIns="45720" rIns="91440" bIns="45720" rtlCol="0" anchor="t">
            <a:normAutofit/>
          </a:bodyPr>
          <a:lstStyle/>
          <a:p>
            <a:pPr>
              <a:lnSpc>
                <a:spcPct val="90000"/>
              </a:lnSpc>
            </a:pPr>
            <a:r>
              <a:rPr lang="es-PE" sz="2600" dirty="0">
                <a:latin typeface="Gill Sans MT" panose="020B0502020104020203" pitchFamily="34" charset="0"/>
              </a:rPr>
              <a:t>Situación</a:t>
            </a:r>
            <a:r>
              <a:rPr lang="en-US" sz="2600" dirty="0">
                <a:latin typeface="Gill Sans MT" panose="020B0502020104020203" pitchFamily="34" charset="0"/>
              </a:rPr>
              <a:t> actual: </a:t>
            </a:r>
          </a:p>
          <a:p>
            <a:pPr marL="742932" lvl="2" indent="-342891">
              <a:lnSpc>
                <a:spcPct val="90000"/>
              </a:lnSpc>
              <a:spcAft>
                <a:spcPts val="400"/>
              </a:spcAft>
              <a:buFont typeface="Gill Sans MT" panose="020B0502020104020203" pitchFamily="34" charset="0"/>
              <a:buChar char="–"/>
            </a:pPr>
            <a:r>
              <a:rPr lang="es-ES" sz="2200" dirty="0">
                <a:latin typeface="Gill Sans MT"/>
              </a:rPr>
              <a:t>La gestión de residuos es responsabilidad del gobierno local.</a:t>
            </a:r>
          </a:p>
          <a:p>
            <a:pPr marL="742932" lvl="2" indent="-342891">
              <a:lnSpc>
                <a:spcPct val="90000"/>
              </a:lnSpc>
              <a:spcAft>
                <a:spcPts val="400"/>
              </a:spcAft>
              <a:buFont typeface="Gill Sans MT" panose="020B0502020104020203" pitchFamily="34" charset="0"/>
              <a:buChar char="–"/>
            </a:pPr>
            <a:r>
              <a:rPr lang="es-ES" sz="2200" dirty="0">
                <a:latin typeface="Gill Sans MT"/>
              </a:rPr>
              <a:t>Hay pocas herramientas para ayudar a los gobiernos locales a determinar cuál es su posición con respecto a su capacidad 3R/GRS para mantener un sistema sólido de gestión de residuos sólidos.</a:t>
            </a:r>
          </a:p>
          <a:p>
            <a:pPr marL="742932" lvl="2" indent="-342891">
              <a:lnSpc>
                <a:spcPct val="90000"/>
              </a:lnSpc>
              <a:spcAft>
                <a:spcPts val="400"/>
              </a:spcAft>
              <a:buFont typeface="Gill Sans MT" panose="020B0502020104020203" pitchFamily="34" charset="0"/>
              <a:buChar char="–"/>
            </a:pPr>
            <a:r>
              <a:rPr lang="es-ES" sz="2200" dirty="0">
                <a:latin typeface="Gill Sans MT"/>
              </a:rPr>
              <a:t>Los gobiernos locales tienen fondos limitados.</a:t>
            </a:r>
            <a:endParaRPr lang="en-US" sz="2200" dirty="0">
              <a:latin typeface="Gill Sans MT"/>
            </a:endParaRPr>
          </a:p>
          <a:p>
            <a:endParaRPr lang="en-US"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721819" y="218342"/>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¿Por qué CCBO Desarrollo SCIL?</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flipV="1">
            <a:off x="721822" y="739105"/>
            <a:ext cx="5646894" cy="18892"/>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32E75BA-AF8B-432B-9240-B43B68CB48F4}"/>
              </a:ext>
            </a:extLst>
          </p:cNvPr>
          <p:cNvSpPr txBox="1"/>
          <p:nvPr/>
        </p:nvSpPr>
        <p:spPr>
          <a:xfrm>
            <a:off x="852675" y="3933670"/>
            <a:ext cx="7120251" cy="2078518"/>
          </a:xfrm>
          <a:prstGeom prst="rect">
            <a:avLst/>
          </a:prstGeom>
          <a:noFill/>
        </p:spPr>
        <p:txBody>
          <a:bodyPr wrap="square" rtlCol="0">
            <a:spAutoFit/>
          </a:bodyPr>
          <a:lstStyle/>
          <a:p>
            <a:pPr marL="457189" indent="-457189">
              <a:lnSpc>
                <a:spcPct val="90000"/>
              </a:lnSpc>
              <a:buFont typeface="Arial" panose="020B0604020202020204" pitchFamily="34" charset="0"/>
              <a:buChar char="•"/>
            </a:pPr>
            <a:r>
              <a:rPr lang="en-US" sz="2600" dirty="0">
                <a:latin typeface="Gill Sans MT" panose="020B0502020104020203" pitchFamily="34" charset="0"/>
              </a:rPr>
              <a:t>SCIL </a:t>
            </a:r>
            <a:r>
              <a:rPr lang="es-PE" sz="2600" dirty="0">
                <a:latin typeface="Gill Sans MT" panose="020B0502020104020203" pitchFamily="34" charset="0"/>
              </a:rPr>
              <a:t>Provee</a:t>
            </a:r>
            <a:r>
              <a:rPr lang="en-US" sz="2600" dirty="0">
                <a:latin typeface="Gill Sans MT" panose="020B0502020104020203" pitchFamily="34" charset="0"/>
              </a:rPr>
              <a:t>:</a:t>
            </a:r>
          </a:p>
          <a:p>
            <a:pPr marL="742932" lvl="2" indent="-342891">
              <a:lnSpc>
                <a:spcPct val="90000"/>
              </a:lnSpc>
              <a:spcAft>
                <a:spcPts val="400"/>
              </a:spcAft>
              <a:buFont typeface="Gill Sans MT" panose="020B0502020104020203" pitchFamily="34" charset="0"/>
              <a:buChar char="–"/>
            </a:pPr>
            <a:r>
              <a:rPr lang="es-ES" sz="2200" dirty="0"/>
              <a:t>Una medida de la capacidad en forma de puntaje SCIL</a:t>
            </a:r>
          </a:p>
          <a:p>
            <a:pPr marL="742932" lvl="2" indent="-342891">
              <a:lnSpc>
                <a:spcPct val="90000"/>
              </a:lnSpc>
              <a:spcAft>
                <a:spcPts val="400"/>
              </a:spcAft>
              <a:buFont typeface="Gill Sans MT" panose="020B0502020104020203" pitchFamily="34" charset="0"/>
              <a:buChar char="–"/>
            </a:pPr>
            <a:r>
              <a:rPr lang="es-ES" sz="2200" dirty="0"/>
              <a:t>Identificar áreas de mejora que resultan en buenas inversiones en el desarrollo de capacidades</a:t>
            </a:r>
          </a:p>
          <a:p>
            <a:pPr marL="742932" lvl="2" indent="-342891">
              <a:lnSpc>
                <a:spcPct val="90000"/>
              </a:lnSpc>
              <a:spcAft>
                <a:spcPts val="400"/>
              </a:spcAft>
              <a:buFont typeface="Gill Sans MT" panose="020B0502020104020203" pitchFamily="34" charset="0"/>
              <a:buChar char="–"/>
            </a:pPr>
            <a:r>
              <a:rPr lang="es-ES" sz="2200" dirty="0"/>
              <a:t>Compare el puntaje SCIL cada vez que se realiza la evaluación para ver mejoras</a:t>
            </a:r>
            <a:endParaRPr lang="en-US" sz="2200" dirty="0"/>
          </a:p>
        </p:txBody>
      </p:sp>
      <p:graphicFrame>
        <p:nvGraphicFramePr>
          <p:cNvPr id="8" name="Table 8">
            <a:extLst>
              <a:ext uri="{FF2B5EF4-FFF2-40B4-BE49-F238E27FC236}">
                <a16:creationId xmlns:a16="http://schemas.microsoft.com/office/drawing/2014/main" id="{9B742DA9-98F8-46E6-9FE2-5205D092269C}"/>
              </a:ext>
            </a:extLst>
          </p:cNvPr>
          <p:cNvGraphicFramePr>
            <a:graphicFrameLocks noGrp="1"/>
          </p:cNvGraphicFramePr>
          <p:nvPr>
            <p:extLst>
              <p:ext uri="{D42A27DB-BD31-4B8C-83A1-F6EECF244321}">
                <p14:modId xmlns:p14="http://schemas.microsoft.com/office/powerpoint/2010/main" val="25408430"/>
              </p:ext>
            </p:extLst>
          </p:nvPr>
        </p:nvGraphicFramePr>
        <p:xfrm>
          <a:off x="8382000" y="3185000"/>
          <a:ext cx="3073464" cy="1747520"/>
        </p:xfrm>
        <a:graphic>
          <a:graphicData uri="http://schemas.openxmlformats.org/drawingml/2006/table">
            <a:tbl>
              <a:tblPr firstRow="1">
                <a:tableStyleId>{5C22544A-7EE6-4342-B048-85BDC9FD1C3A}</a:tableStyleId>
              </a:tblPr>
              <a:tblGrid>
                <a:gridCol w="1701864">
                  <a:extLst>
                    <a:ext uri="{9D8B030D-6E8A-4147-A177-3AD203B41FA5}">
                      <a16:colId xmlns:a16="http://schemas.microsoft.com/office/drawing/2014/main" val="2110139699"/>
                    </a:ext>
                  </a:extLst>
                </a:gridCol>
                <a:gridCol w="1371600">
                  <a:extLst>
                    <a:ext uri="{9D8B030D-6E8A-4147-A177-3AD203B41FA5}">
                      <a16:colId xmlns:a16="http://schemas.microsoft.com/office/drawing/2014/main" val="1255648770"/>
                    </a:ext>
                  </a:extLst>
                </a:gridCol>
              </a:tblGrid>
              <a:tr h="5029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dirty="0" err="1"/>
                        <a:t>Ejemplo</a:t>
                      </a:r>
                      <a:r>
                        <a:rPr lang="en-US" sz="1300" b="1" dirty="0"/>
                        <a:t> de </a:t>
                      </a:r>
                      <a:r>
                        <a:rPr lang="en-US" sz="1300" b="1" dirty="0" err="1"/>
                        <a:t>puntaje</a:t>
                      </a:r>
                      <a:r>
                        <a:rPr lang="en-US" sz="1300" b="1" dirty="0"/>
                        <a:t> SCIL</a:t>
                      </a:r>
                    </a:p>
                  </a:txBody>
                  <a:tcPr/>
                </a:tc>
                <a:tc>
                  <a:txBody>
                    <a:bodyPr/>
                    <a:lstStyle/>
                    <a:p>
                      <a:pPr algn="ctr"/>
                      <a:endParaRPr lang="en-US" sz="1300" dirty="0"/>
                    </a:p>
                  </a:txBody>
                  <a:tcPr/>
                </a:tc>
                <a:extLst>
                  <a:ext uri="{0D108BD9-81ED-4DB2-BD59-A6C34878D82A}">
                    <a16:rowId xmlns:a16="http://schemas.microsoft.com/office/drawing/2014/main" val="1489457850"/>
                  </a:ext>
                </a:extLst>
              </a:tr>
              <a:tr h="5029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err="1"/>
                        <a:t>Periodo</a:t>
                      </a:r>
                      <a:r>
                        <a:rPr lang="en-US" sz="1300" dirty="0"/>
                        <a:t> de </a:t>
                      </a:r>
                      <a:r>
                        <a:rPr lang="en-US" sz="1300" dirty="0" err="1"/>
                        <a:t>evaluación</a:t>
                      </a:r>
                      <a:endParaRPr lang="en-US" sz="13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err="1"/>
                        <a:t>Puntaje</a:t>
                      </a:r>
                      <a:r>
                        <a:rPr lang="en-US" sz="1300" dirty="0"/>
                        <a:t> SCIL</a:t>
                      </a:r>
                    </a:p>
                    <a:p>
                      <a:pPr algn="ctr"/>
                      <a:endParaRPr lang="en-US" sz="1300" dirty="0"/>
                    </a:p>
                  </a:txBody>
                  <a:tcPr/>
                </a:tc>
                <a:extLst>
                  <a:ext uri="{0D108BD9-81ED-4DB2-BD59-A6C34878D82A}">
                    <a16:rowId xmlns:a16="http://schemas.microsoft.com/office/drawing/2014/main" val="2320411115"/>
                  </a:ext>
                </a:extLst>
              </a:tr>
              <a:tr h="370840">
                <a:tc>
                  <a:txBody>
                    <a:bodyPr/>
                    <a:lstStyle/>
                    <a:p>
                      <a:r>
                        <a:rPr lang="en-US" sz="1300" dirty="0" err="1"/>
                        <a:t>Año</a:t>
                      </a:r>
                      <a:r>
                        <a:rPr lang="en-US" sz="1300" dirty="0"/>
                        <a:t> 1</a:t>
                      </a:r>
                    </a:p>
                  </a:txBody>
                  <a:tcPr/>
                </a:tc>
                <a:tc>
                  <a:txBody>
                    <a:bodyPr/>
                    <a:lstStyle/>
                    <a:p>
                      <a:pPr algn="r"/>
                      <a:r>
                        <a:rPr lang="en-US" sz="1300" dirty="0"/>
                        <a:t>43%</a:t>
                      </a:r>
                    </a:p>
                  </a:txBody>
                  <a:tcPr>
                    <a:solidFill>
                      <a:srgbClr val="FDE4D6"/>
                    </a:solidFill>
                  </a:tcPr>
                </a:tc>
                <a:extLst>
                  <a:ext uri="{0D108BD9-81ED-4DB2-BD59-A6C34878D82A}">
                    <a16:rowId xmlns:a16="http://schemas.microsoft.com/office/drawing/2014/main" val="142381167"/>
                  </a:ext>
                </a:extLst>
              </a:tr>
              <a:tr h="370840">
                <a:tc>
                  <a:txBody>
                    <a:bodyPr/>
                    <a:lstStyle/>
                    <a:p>
                      <a:r>
                        <a:rPr lang="en-US" sz="1300" dirty="0" err="1"/>
                        <a:t>Año</a:t>
                      </a:r>
                      <a:r>
                        <a:rPr lang="en-US" sz="1300" dirty="0"/>
                        <a:t> 2 </a:t>
                      </a:r>
                    </a:p>
                  </a:txBody>
                  <a:tcPr/>
                </a:tc>
                <a:tc>
                  <a:txBody>
                    <a:bodyPr/>
                    <a:lstStyle/>
                    <a:p>
                      <a:pPr algn="r"/>
                      <a:r>
                        <a:rPr lang="en-US" sz="1300" dirty="0"/>
                        <a:t>62%</a:t>
                      </a:r>
                    </a:p>
                  </a:txBody>
                  <a:tcPr>
                    <a:solidFill>
                      <a:srgbClr val="F8CBAD"/>
                    </a:solidFill>
                  </a:tcPr>
                </a:tc>
                <a:extLst>
                  <a:ext uri="{0D108BD9-81ED-4DB2-BD59-A6C34878D82A}">
                    <a16:rowId xmlns:a16="http://schemas.microsoft.com/office/drawing/2014/main" val="2160477327"/>
                  </a:ext>
                </a:extLst>
              </a:tr>
            </a:tbl>
          </a:graphicData>
        </a:graphic>
      </p:graphicFrame>
      <p:sp>
        <p:nvSpPr>
          <p:cNvPr id="9" name="Speech Bubble: Oval 8">
            <a:extLst>
              <a:ext uri="{FF2B5EF4-FFF2-40B4-BE49-F238E27FC236}">
                <a16:creationId xmlns:a16="http://schemas.microsoft.com/office/drawing/2014/main" id="{9C529466-35D8-4806-A688-9A6DB7690066}"/>
              </a:ext>
              <a:ext uri="{C183D7F6-B498-43B3-948B-1728B52AA6E4}">
                <adec:decorative xmlns:adec="http://schemas.microsoft.com/office/drawing/2017/decorative" val="1"/>
              </a:ext>
            </a:extLst>
          </p:cNvPr>
          <p:cNvSpPr/>
          <p:nvPr/>
        </p:nvSpPr>
        <p:spPr>
          <a:xfrm>
            <a:off x="8382000" y="4603318"/>
            <a:ext cx="2957325" cy="1824886"/>
          </a:xfrm>
          <a:prstGeom prst="wedgeEllipseCallou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EB41BB-9BA2-4272-B715-4F9C86835956}"/>
              </a:ext>
            </a:extLst>
          </p:cNvPr>
          <p:cNvSpPr txBox="1"/>
          <p:nvPr/>
        </p:nvSpPr>
        <p:spPr>
          <a:xfrm>
            <a:off x="8460988" y="4968752"/>
            <a:ext cx="2799347" cy="923330"/>
          </a:xfrm>
          <a:prstGeom prst="rect">
            <a:avLst/>
          </a:prstGeom>
          <a:noFill/>
        </p:spPr>
        <p:txBody>
          <a:bodyPr wrap="square" rtlCol="0">
            <a:spAutoFit/>
          </a:bodyPr>
          <a:lstStyle/>
          <a:p>
            <a:pPr algn="ctr"/>
            <a:r>
              <a:rPr lang="es-PE" dirty="0">
                <a:solidFill>
                  <a:schemeClr val="bg1"/>
                </a:solidFill>
              </a:rPr>
              <a:t>¡¡Llamen a la prensa!!</a:t>
            </a:r>
          </a:p>
          <a:p>
            <a:pPr algn="ctr"/>
            <a:r>
              <a:rPr lang="es-PE" dirty="0">
                <a:solidFill>
                  <a:schemeClr val="bg1"/>
                </a:solidFill>
              </a:rPr>
              <a:t>La ciudad aumento su Puntaje SCIL un 44%!</a:t>
            </a:r>
          </a:p>
        </p:txBody>
      </p:sp>
      <p:sp>
        <p:nvSpPr>
          <p:cNvPr id="17" name="Marcador de pie de página 16">
            <a:extLst>
              <a:ext uri="{FF2B5EF4-FFF2-40B4-BE49-F238E27FC236}">
                <a16:creationId xmlns:a16="http://schemas.microsoft.com/office/drawing/2014/main" id="{ABC5E790-DA37-BB3C-FE85-9B1218CD9937}"/>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9" name="Marcador de número de diapositiva 14">
            <a:extLst>
              <a:ext uri="{FF2B5EF4-FFF2-40B4-BE49-F238E27FC236}">
                <a16:creationId xmlns:a16="http://schemas.microsoft.com/office/drawing/2014/main" id="{3F95929C-5F15-4C90-1048-52782BE868C6}"/>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13</a:t>
            </a:fld>
            <a:endParaRPr lang="en-US" dirty="0"/>
          </a:p>
        </p:txBody>
      </p:sp>
    </p:spTree>
    <p:extLst>
      <p:ext uri="{BB962C8B-B14F-4D97-AF65-F5344CB8AC3E}">
        <p14:creationId xmlns:p14="http://schemas.microsoft.com/office/powerpoint/2010/main" val="716321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84215" y="1016240"/>
            <a:ext cx="8219439" cy="4825519"/>
          </a:xfrm>
        </p:spPr>
        <p:txBody>
          <a:bodyPr>
            <a:normAutofit fontScale="92500"/>
          </a:bodyPr>
          <a:lstStyle/>
          <a:p>
            <a:pPr fontAlgn="base"/>
            <a:r>
              <a:rPr lang="es-PE" dirty="0"/>
              <a:t>Manera Tangible de expresar capacidades 3R/GRS</a:t>
            </a:r>
          </a:p>
          <a:p>
            <a:pPr lvl="1" fontAlgn="base"/>
            <a:r>
              <a:rPr lang="es-PE" dirty="0"/>
              <a:t>Muestra el progreso durante periodos de tiempo</a:t>
            </a:r>
          </a:p>
          <a:p>
            <a:pPr lvl="1" fontAlgn="base"/>
            <a:endParaRPr lang="es-PE" dirty="0"/>
          </a:p>
          <a:p>
            <a:pPr fontAlgn="base"/>
            <a:r>
              <a:rPr lang="es-PE" dirty="0"/>
              <a:t>Ayuda a priorizar para ahorrar dinero y recursos</a:t>
            </a:r>
          </a:p>
          <a:p>
            <a:pPr lvl="1" fontAlgn="base"/>
            <a:r>
              <a:rPr lang="es-PE" dirty="0"/>
              <a:t>Mejora el proceso de planificación en la GRS</a:t>
            </a:r>
          </a:p>
          <a:p>
            <a:pPr lvl="1" fontAlgn="base"/>
            <a:r>
              <a:rPr lang="es-PE" dirty="0"/>
              <a:t>Guía el proceso de presupuesto</a:t>
            </a:r>
          </a:p>
          <a:p>
            <a:pPr lvl="1" fontAlgn="base"/>
            <a:endParaRPr lang="es-PE" dirty="0"/>
          </a:p>
          <a:p>
            <a:pPr fontAlgn="base"/>
            <a:r>
              <a:rPr lang="es-PE" dirty="0"/>
              <a:t>Herramienta de comunicación</a:t>
            </a:r>
          </a:p>
          <a:p>
            <a:pPr lvl="1" fontAlgn="base"/>
            <a:r>
              <a:rPr lang="es-PE" dirty="0"/>
              <a:t>Compromete al personal y los concientiza en torno a su rol en las 3R/GRS</a:t>
            </a:r>
          </a:p>
          <a:p>
            <a:pPr lvl="1" fontAlgn="base"/>
            <a:r>
              <a:rPr lang="es-PE" dirty="0"/>
              <a:t>Crea transparencia que genera confianza en el gobierno local</a:t>
            </a: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626179" y="154677"/>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Beneficios de la Evaluación SCIL</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726561" y="723853"/>
            <a:ext cx="5738035"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3076" name="Picture 4" descr="Un signo de dólar color rojo.">
            <a:extLst>
              <a:ext uri="{FF2B5EF4-FFF2-40B4-BE49-F238E27FC236}">
                <a16:creationId xmlns:a16="http://schemas.microsoft.com/office/drawing/2014/main" id="{E4883F60-1187-4DEF-8CC6-1ECA8C43D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965" y="1745995"/>
            <a:ext cx="914716" cy="12722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os hombres en caricaturas uno al lado del otro; el de la izquierda sostiene un megáfono y el de la derecha un trofeo.&#10;&#10;">
            <a:extLst>
              <a:ext uri="{FF2B5EF4-FFF2-40B4-BE49-F238E27FC236}">
                <a16:creationId xmlns:a16="http://schemas.microsoft.com/office/drawing/2014/main" id="{8A782243-6134-4346-8FD1-69BEC1A8D52D}"/>
              </a:ext>
            </a:extLst>
          </p:cNvPr>
          <p:cNvPicPr>
            <a:picLocks noChangeAspect="1"/>
          </p:cNvPicPr>
          <p:nvPr/>
        </p:nvPicPr>
        <p:blipFill>
          <a:blip r:embed="rId4"/>
          <a:stretch>
            <a:fillRect/>
          </a:stretch>
        </p:blipFill>
        <p:spPr>
          <a:xfrm>
            <a:off x="9276255" y="4176674"/>
            <a:ext cx="2228851" cy="1533525"/>
          </a:xfrm>
          <a:prstGeom prst="rect">
            <a:avLst/>
          </a:prstGeom>
        </p:spPr>
      </p:pic>
      <p:sp>
        <p:nvSpPr>
          <p:cNvPr id="12" name="Marcador de pie de página 11">
            <a:extLst>
              <a:ext uri="{FF2B5EF4-FFF2-40B4-BE49-F238E27FC236}">
                <a16:creationId xmlns:a16="http://schemas.microsoft.com/office/drawing/2014/main" id="{499D8D17-E251-D00B-B6B0-F9FA760955FC}"/>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4" name="Marcador de número de diapositiva 14">
            <a:extLst>
              <a:ext uri="{FF2B5EF4-FFF2-40B4-BE49-F238E27FC236}">
                <a16:creationId xmlns:a16="http://schemas.microsoft.com/office/drawing/2014/main" id="{000B899F-808F-87F1-C044-4710D70686E3}"/>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14</a:t>
            </a:fld>
            <a:endParaRPr lang="en-US" dirty="0"/>
          </a:p>
        </p:txBody>
      </p:sp>
    </p:spTree>
    <p:extLst>
      <p:ext uri="{BB962C8B-B14F-4D97-AF65-F5344CB8AC3E}">
        <p14:creationId xmlns:p14="http://schemas.microsoft.com/office/powerpoint/2010/main" val="2737105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Ícono de un edificio gubernamental con un contenedor de reciclaje al frente.">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7" y="1438855"/>
            <a:ext cx="4000803" cy="3666607"/>
          </a:xfrm>
          <a:prstGeom prst="rect">
            <a:avLst/>
          </a:prstGeom>
        </p:spPr>
      </p:pic>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2062806" y="282980"/>
            <a:ext cx="4461713" cy="35255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small" spc="0" normalizeH="0" baseline="0" noProof="0" dirty="0">
                <a:ln>
                  <a:noFill/>
                </a:ln>
                <a:solidFill>
                  <a:srgbClr val="920000"/>
                </a:solidFill>
                <a:effectLst/>
                <a:uLnTx/>
                <a:uFillTx/>
                <a:latin typeface="Gill Sans MT" panose="020B0502020104020203" pitchFamily="34" charset="0"/>
                <a:ea typeface="+mj-ea"/>
                <a:cs typeface="+mj-cs"/>
              </a:rPr>
              <a:t>Parte 3</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¿Cómo se realizará la evaluación SCIL?</a:t>
            </a:r>
          </a:p>
        </p:txBody>
      </p:sp>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1996135" y="4076767"/>
            <a:ext cx="443214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Marcador de pie de página 6">
            <a:extLst>
              <a:ext uri="{FF2B5EF4-FFF2-40B4-BE49-F238E27FC236}">
                <a16:creationId xmlns:a16="http://schemas.microsoft.com/office/drawing/2014/main" id="{AB5F0851-9EDD-4E78-7374-6C9CF9944653}"/>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9" name="Marcador de número de diapositiva 14">
            <a:extLst>
              <a:ext uri="{FF2B5EF4-FFF2-40B4-BE49-F238E27FC236}">
                <a16:creationId xmlns:a16="http://schemas.microsoft.com/office/drawing/2014/main" id="{F858D6D0-5443-4522-1620-A264B4896736}"/>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15</a:t>
            </a:fld>
            <a:endParaRPr lang="en-US" dirty="0"/>
          </a:p>
        </p:txBody>
      </p:sp>
    </p:spTree>
    <p:extLst>
      <p:ext uri="{BB962C8B-B14F-4D97-AF65-F5344CB8AC3E}">
        <p14:creationId xmlns:p14="http://schemas.microsoft.com/office/powerpoint/2010/main" val="385198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DEF2992-8D46-40D9-8614-40C69AECA9D7}"/>
              </a:ext>
            </a:extLst>
          </p:cNvPr>
          <p:cNvSpPr>
            <a:spLocks noGrp="1"/>
          </p:cNvSpPr>
          <p:nvPr>
            <p:ph sz="half" idx="1"/>
          </p:nvPr>
        </p:nvSpPr>
        <p:spPr>
          <a:xfrm>
            <a:off x="139092" y="1681392"/>
            <a:ext cx="4877813" cy="4641312"/>
          </a:xfrm>
        </p:spPr>
        <p:txBody>
          <a:bodyPr>
            <a:normAutofit lnSpcReduction="10000"/>
          </a:bodyPr>
          <a:lstStyle/>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Empezar por entender las preguntas</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Usar el documento de preparación de la encuesta SCIL para tentar respuestas y pensar en la verificación de la documentación</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Se distribuirá sólo las preguntas relevantes para cada tipo de responsabilidades (según componente)</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Cada encuesta comprende entre 23 y 36 preguntas</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p:txBody>
      </p:sp>
      <p:grpSp>
        <p:nvGrpSpPr>
          <p:cNvPr id="4" name="Group 3">
            <a:extLst>
              <a:ext uri="{FF2B5EF4-FFF2-40B4-BE49-F238E27FC236}">
                <a16:creationId xmlns:a16="http://schemas.microsoft.com/office/drawing/2014/main" id="{66FD7F90-818D-4A20-80E8-AA9AB863F6EC}"/>
              </a:ext>
              <a:ext uri="{C183D7F6-B498-43B3-948B-1728B52AA6E4}">
                <adec:decorative xmlns:adec="http://schemas.microsoft.com/office/drawing/2017/decorative" val="1"/>
              </a:ext>
            </a:extLst>
          </p:cNvPr>
          <p:cNvGrpSpPr/>
          <p:nvPr/>
        </p:nvGrpSpPr>
        <p:grpSpPr>
          <a:xfrm>
            <a:off x="609602" y="-141033"/>
            <a:ext cx="8171252" cy="1831620"/>
            <a:chOff x="0" y="366556"/>
            <a:chExt cx="8171252" cy="1831620"/>
          </a:xfrm>
        </p:grpSpPr>
        <p:sp>
          <p:nvSpPr>
            <p:cNvPr id="5" name="Arrow: Right 4">
              <a:extLst>
                <a:ext uri="{FF2B5EF4-FFF2-40B4-BE49-F238E27FC236}">
                  <a16:creationId xmlns:a16="http://schemas.microsoft.com/office/drawing/2014/main" id="{9684BA0F-C2C2-4491-9D18-6AD645F1BB5F}"/>
                </a:ext>
                <a:ext uri="{C183D7F6-B498-43B3-948B-1728B52AA6E4}">
                  <adec:decorative xmlns:adec="http://schemas.microsoft.com/office/drawing/2017/decorative" val="1"/>
                </a:ext>
              </a:extLst>
            </p:cNvPr>
            <p:cNvSpPr/>
            <p:nvPr/>
          </p:nvSpPr>
          <p:spPr>
            <a:xfrm>
              <a:off x="0" y="366556"/>
              <a:ext cx="8171252" cy="1831620"/>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Arrow: Right 4">
              <a:extLst>
                <a:ext uri="{FF2B5EF4-FFF2-40B4-BE49-F238E27FC236}">
                  <a16:creationId xmlns:a16="http://schemas.microsoft.com/office/drawing/2014/main" id="{CBA6D5A8-52ED-4696-99B4-987A1A6379A6}"/>
                </a:ext>
              </a:extLst>
            </p:cNvPr>
            <p:cNvSpPr txBox="1"/>
            <p:nvPr/>
          </p:nvSpPr>
          <p:spPr>
            <a:xfrm>
              <a:off x="187125" y="824461"/>
              <a:ext cx="7713347" cy="9158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1" tIns="87631" rIns="254000" bIns="188659" numCol="1" spcCol="1270" anchor="ctr" anchorCtr="0">
              <a:noAutofit/>
            </a:bodyPr>
            <a:lstStyle/>
            <a:p>
              <a:pPr defTabSz="1022325">
                <a:lnSpc>
                  <a:spcPct val="90000"/>
                </a:lnSpc>
                <a:spcBef>
                  <a:spcPct val="0"/>
                </a:spcBef>
                <a:spcAft>
                  <a:spcPct val="35000"/>
                </a:spcAft>
              </a:pPr>
              <a:r>
                <a:rPr lang="es-PE" sz="2300" dirty="0"/>
                <a:t>Realizar la reunion SIG y llenar las encuestas</a:t>
              </a:r>
            </a:p>
          </p:txBody>
        </p:sp>
      </p:grpSp>
      <p:graphicFrame>
        <p:nvGraphicFramePr>
          <p:cNvPr id="9" name="Tabla 8">
            <a:extLst>
              <a:ext uri="{FF2B5EF4-FFF2-40B4-BE49-F238E27FC236}">
                <a16:creationId xmlns:a16="http://schemas.microsoft.com/office/drawing/2014/main" id="{3A9A9BD4-40B4-9C50-87FA-70C1B8EC2C7C}"/>
              </a:ext>
            </a:extLst>
          </p:cNvPr>
          <p:cNvGraphicFramePr>
            <a:graphicFrameLocks noGrp="1"/>
          </p:cNvGraphicFramePr>
          <p:nvPr>
            <p:extLst>
              <p:ext uri="{D42A27DB-BD31-4B8C-83A1-F6EECF244321}">
                <p14:modId xmlns:p14="http://schemas.microsoft.com/office/powerpoint/2010/main" val="2625422164"/>
              </p:ext>
            </p:extLst>
          </p:nvPr>
        </p:nvGraphicFramePr>
        <p:xfrm>
          <a:off x="5016905" y="1978876"/>
          <a:ext cx="6986337" cy="3748154"/>
        </p:xfrm>
        <a:graphic>
          <a:graphicData uri="http://schemas.openxmlformats.org/drawingml/2006/table">
            <a:tbl>
              <a:tblPr firstRow="1" firstCol="1" bandRow="1">
                <a:tableStyleId>{5C22544A-7EE6-4342-B048-85BDC9FD1C3A}</a:tableStyleId>
              </a:tblPr>
              <a:tblGrid>
                <a:gridCol w="2902761">
                  <a:extLst>
                    <a:ext uri="{9D8B030D-6E8A-4147-A177-3AD203B41FA5}">
                      <a16:colId xmlns:a16="http://schemas.microsoft.com/office/drawing/2014/main" val="633735755"/>
                    </a:ext>
                  </a:extLst>
                </a:gridCol>
                <a:gridCol w="1664608">
                  <a:extLst>
                    <a:ext uri="{9D8B030D-6E8A-4147-A177-3AD203B41FA5}">
                      <a16:colId xmlns:a16="http://schemas.microsoft.com/office/drawing/2014/main" val="3125046882"/>
                    </a:ext>
                  </a:extLst>
                </a:gridCol>
                <a:gridCol w="1209484">
                  <a:extLst>
                    <a:ext uri="{9D8B030D-6E8A-4147-A177-3AD203B41FA5}">
                      <a16:colId xmlns:a16="http://schemas.microsoft.com/office/drawing/2014/main" val="3443551418"/>
                    </a:ext>
                  </a:extLst>
                </a:gridCol>
                <a:gridCol w="1209484">
                  <a:extLst>
                    <a:ext uri="{9D8B030D-6E8A-4147-A177-3AD203B41FA5}">
                      <a16:colId xmlns:a16="http://schemas.microsoft.com/office/drawing/2014/main" val="2964120093"/>
                    </a:ext>
                  </a:extLst>
                </a:gridCol>
              </a:tblGrid>
              <a:tr h="1167499">
                <a:tc>
                  <a:txBody>
                    <a:bodyPr/>
                    <a:lstStyle/>
                    <a:p>
                      <a:pPr algn="ctr">
                        <a:lnSpc>
                          <a:spcPct val="115000"/>
                        </a:lnSpc>
                        <a:spcAft>
                          <a:spcPts val="600"/>
                        </a:spcAft>
                      </a:pPr>
                      <a:r>
                        <a:rPr lang="es-PE" sz="1600" dirty="0">
                          <a:effectLst/>
                        </a:rPr>
                        <a:t>Componente</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Numero de Sub-Componentes</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Numero de Criterios</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Numero de Preguntas</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1760719840"/>
                  </a:ext>
                </a:extLst>
              </a:tr>
              <a:tr h="368665">
                <a:tc>
                  <a:txBody>
                    <a:bodyPr/>
                    <a:lstStyle/>
                    <a:p>
                      <a:pPr>
                        <a:lnSpc>
                          <a:spcPct val="115000"/>
                        </a:lnSpc>
                        <a:spcAft>
                          <a:spcPts val="600"/>
                        </a:spcAft>
                      </a:pPr>
                      <a:r>
                        <a:rPr lang="es-PE" sz="1600" dirty="0">
                          <a:effectLst/>
                        </a:rPr>
                        <a:t>1. Planificación</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a:effectLst/>
                        </a:rPr>
                        <a:t>2</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9</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36</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3802875771"/>
                  </a:ext>
                </a:extLst>
              </a:tr>
              <a:tr h="368665">
                <a:tc>
                  <a:txBody>
                    <a:bodyPr/>
                    <a:lstStyle/>
                    <a:p>
                      <a:pPr>
                        <a:lnSpc>
                          <a:spcPct val="115000"/>
                        </a:lnSpc>
                        <a:spcAft>
                          <a:spcPts val="600"/>
                        </a:spcAft>
                      </a:pPr>
                      <a:r>
                        <a:rPr lang="es-PE" sz="1600" dirty="0">
                          <a:effectLst/>
                        </a:rPr>
                        <a:t>2. Políticas y marco legal</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3</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12</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30</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3480449879"/>
                  </a:ext>
                </a:extLst>
              </a:tr>
              <a:tr h="368665">
                <a:tc>
                  <a:txBody>
                    <a:bodyPr/>
                    <a:lstStyle/>
                    <a:p>
                      <a:pPr>
                        <a:lnSpc>
                          <a:spcPct val="115000"/>
                        </a:lnSpc>
                        <a:spcAft>
                          <a:spcPts val="600"/>
                        </a:spcAft>
                      </a:pPr>
                      <a:r>
                        <a:rPr lang="es-PE" sz="1600" dirty="0">
                          <a:effectLst/>
                        </a:rPr>
                        <a:t>3. Gestión financiera</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3</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dirty="0">
                          <a:effectLst/>
                        </a:rPr>
                        <a:t>7</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24</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3568438804"/>
                  </a:ext>
                </a:extLst>
              </a:tr>
              <a:tr h="368665">
                <a:tc>
                  <a:txBody>
                    <a:bodyPr/>
                    <a:lstStyle/>
                    <a:p>
                      <a:pPr>
                        <a:lnSpc>
                          <a:spcPct val="115000"/>
                        </a:lnSpc>
                        <a:spcAft>
                          <a:spcPts val="600"/>
                        </a:spcAft>
                      </a:pPr>
                      <a:r>
                        <a:rPr lang="es-PE" sz="1600">
                          <a:effectLst/>
                        </a:rPr>
                        <a:t>4. Prestación del servicio</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a:effectLst/>
                        </a:rPr>
                        <a:t>4</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dirty="0">
                          <a:effectLst/>
                        </a:rPr>
                        <a:t>7</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tabLst>
                          <a:tab pos="1006475" algn="l"/>
                        </a:tabLst>
                      </a:pPr>
                      <a:r>
                        <a:rPr lang="es-PE" sz="1600">
                          <a:effectLst/>
                        </a:rPr>
                        <a:t>36</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4215046718"/>
                  </a:ext>
                </a:extLst>
              </a:tr>
              <a:tr h="368665">
                <a:tc>
                  <a:txBody>
                    <a:bodyPr/>
                    <a:lstStyle/>
                    <a:p>
                      <a:pPr>
                        <a:lnSpc>
                          <a:spcPct val="115000"/>
                        </a:lnSpc>
                        <a:spcAft>
                          <a:spcPts val="600"/>
                        </a:spcAft>
                      </a:pPr>
                      <a:r>
                        <a:rPr lang="es-PE" sz="1600" dirty="0">
                          <a:effectLst/>
                        </a:rPr>
                        <a:t>5. Recursos humanos</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4</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8</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dirty="0">
                          <a:effectLst/>
                        </a:rPr>
                        <a:t>23</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804057519"/>
                  </a:ext>
                </a:extLst>
              </a:tr>
              <a:tr h="368665">
                <a:tc>
                  <a:txBody>
                    <a:bodyPr/>
                    <a:lstStyle/>
                    <a:p>
                      <a:pPr>
                        <a:lnSpc>
                          <a:spcPct val="115000"/>
                        </a:lnSpc>
                        <a:spcAft>
                          <a:spcPts val="600"/>
                        </a:spcAft>
                      </a:pPr>
                      <a:r>
                        <a:rPr lang="es-PE" sz="1600" dirty="0">
                          <a:effectLst/>
                        </a:rPr>
                        <a:t>6. Participación comunitaria</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a:effectLst/>
                        </a:rPr>
                        <a:t>2</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11</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dirty="0">
                          <a:effectLst/>
                        </a:rPr>
                        <a:t>28</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3076925550"/>
                  </a:ext>
                </a:extLst>
              </a:tr>
              <a:tr h="368665">
                <a:tc>
                  <a:txBody>
                    <a:bodyPr/>
                    <a:lstStyle/>
                    <a:p>
                      <a:pPr>
                        <a:lnSpc>
                          <a:spcPct val="115000"/>
                        </a:lnSpc>
                        <a:spcAft>
                          <a:spcPts val="600"/>
                        </a:spcAft>
                      </a:pPr>
                      <a:r>
                        <a:rPr lang="es-PE" sz="1600">
                          <a:effectLst/>
                        </a:rPr>
                        <a:t>Total</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algn="ctr">
                        <a:lnSpc>
                          <a:spcPct val="115000"/>
                        </a:lnSpc>
                        <a:spcAft>
                          <a:spcPts val="600"/>
                        </a:spcAft>
                      </a:pPr>
                      <a:r>
                        <a:rPr lang="es-PE" sz="1600" dirty="0">
                          <a:effectLst/>
                        </a:rPr>
                        <a:t>18</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a:effectLst/>
                        </a:rPr>
                        <a:t>54</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tc>
                  <a:txBody>
                    <a:bodyPr/>
                    <a:lstStyle/>
                    <a:p>
                      <a:pPr marL="8890" algn="ctr">
                        <a:lnSpc>
                          <a:spcPct val="115000"/>
                        </a:lnSpc>
                        <a:spcAft>
                          <a:spcPts val="600"/>
                        </a:spcAft>
                      </a:pPr>
                      <a:r>
                        <a:rPr lang="es-PE" sz="1600" dirty="0">
                          <a:effectLst/>
                        </a:rPr>
                        <a:t>177</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0" marB="0" anchor="ctr"/>
                </a:tc>
                <a:extLst>
                  <a:ext uri="{0D108BD9-81ED-4DB2-BD59-A6C34878D82A}">
                    <a16:rowId xmlns:a16="http://schemas.microsoft.com/office/drawing/2014/main" val="366432382"/>
                  </a:ext>
                </a:extLst>
              </a:tr>
            </a:tbl>
          </a:graphicData>
        </a:graphic>
      </p:graphicFrame>
      <p:sp>
        <p:nvSpPr>
          <p:cNvPr id="14" name="Marcador de pie de página 13">
            <a:extLst>
              <a:ext uri="{FF2B5EF4-FFF2-40B4-BE49-F238E27FC236}">
                <a16:creationId xmlns:a16="http://schemas.microsoft.com/office/drawing/2014/main" id="{DB69DF70-6E65-0287-70E2-96C0A26A4436}"/>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7" name="Marcador de número de diapositiva 14">
            <a:extLst>
              <a:ext uri="{FF2B5EF4-FFF2-40B4-BE49-F238E27FC236}">
                <a16:creationId xmlns:a16="http://schemas.microsoft.com/office/drawing/2014/main" id="{C86CA6A4-0DFE-A884-D394-4D44A4BD890B}"/>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16</a:t>
            </a:fld>
            <a:endParaRPr lang="en-US" dirty="0"/>
          </a:p>
        </p:txBody>
      </p:sp>
      <p:sp>
        <p:nvSpPr>
          <p:cNvPr id="2" name="Title 1">
            <a:extLst>
              <a:ext uri="{FF2B5EF4-FFF2-40B4-BE49-F238E27FC236}">
                <a16:creationId xmlns:a16="http://schemas.microsoft.com/office/drawing/2014/main" id="{E74172FF-62FF-C47D-1A44-CCAFCC9C1EC1}"/>
              </a:ext>
            </a:extLst>
          </p:cNvPr>
          <p:cNvSpPr>
            <a:spLocks noGrp="1"/>
          </p:cNvSpPr>
          <p:nvPr>
            <p:ph type="title"/>
          </p:nvPr>
        </p:nvSpPr>
        <p:spPr>
          <a:xfrm>
            <a:off x="609603" y="-1039858"/>
            <a:ext cx="10972799" cy="1039858"/>
          </a:xfrm>
        </p:spPr>
        <p:txBody>
          <a:bodyPr vert="horz" lIns="91440" tIns="45720" rIns="91440" bIns="45720" rtlCol="0" anchor="b">
            <a:normAutofit/>
          </a:bodyPr>
          <a:lstStyle/>
          <a:p>
            <a:pPr defTabSz="1022325">
              <a:lnSpc>
                <a:spcPct val="90000"/>
              </a:lnSpc>
              <a:spcAft>
                <a:spcPct val="35000"/>
              </a:spcAft>
            </a:pPr>
            <a:r>
              <a:rPr lang="es-PE" sz="3600" dirty="0"/>
              <a:t>Realizar la </a:t>
            </a:r>
            <a:r>
              <a:rPr lang="es-PE" sz="3600" dirty="0" err="1"/>
              <a:t>reunion</a:t>
            </a:r>
            <a:r>
              <a:rPr lang="es-PE" sz="3600" dirty="0"/>
              <a:t> SIG y llenar las encuestas</a:t>
            </a:r>
          </a:p>
        </p:txBody>
      </p:sp>
    </p:spTree>
    <p:extLst>
      <p:ext uri="{BB962C8B-B14F-4D97-AF65-F5344CB8AC3E}">
        <p14:creationId xmlns:p14="http://schemas.microsoft.com/office/powerpoint/2010/main" val="157758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30140" y="1945759"/>
            <a:ext cx="4717200" cy="4275475"/>
          </a:xfrm>
        </p:spPr>
        <p:txBody>
          <a:bodyPr vert="horz" lIns="91440" tIns="45720" rIns="91440" bIns="45720" rtlCol="0" anchor="t">
            <a:normAutofit/>
          </a:bodyPr>
          <a:lstStyle/>
          <a:p>
            <a:r>
              <a:rPr lang="es-ES" sz="2400" dirty="0">
                <a:latin typeface="Gill Sans MT" panose="020B0502020104020203" pitchFamily="34" charset="0"/>
              </a:rPr>
              <a:t>La encuesta es una forma organizada de recopilar la información deseada.</a:t>
            </a:r>
          </a:p>
          <a:p>
            <a:r>
              <a:rPr lang="es-ES" sz="2400" dirty="0">
                <a:latin typeface="Gill Sans MT" panose="020B0502020104020203" pitchFamily="34" charset="0"/>
              </a:rPr>
              <a:t>Cada Criterio tiene preguntas que deben responderse como "Sí" o "No"</a:t>
            </a:r>
          </a:p>
          <a:p>
            <a:r>
              <a:rPr lang="es-ES" sz="2400" dirty="0">
                <a:latin typeface="Gill Sans MT" panose="020B0502020104020203" pitchFamily="34" charset="0"/>
              </a:rPr>
              <a:t>Cada componente tiene subcomponentes y cada subcomponente tiene criterios</a:t>
            </a:r>
            <a:endParaRPr lang="en-US"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510363" y="170589"/>
            <a:ext cx="773930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rgbClr val="C00000"/>
                </a:solidFill>
                <a:effectLst/>
                <a:uLnTx/>
                <a:uFillTx/>
                <a:latin typeface="Gill Sans MT"/>
                <a:ea typeface="+mj-ea"/>
                <a:cs typeface="Gill Sans MT"/>
              </a:rPr>
              <a:t>¿Qué hay en el índice SCIL?</a:t>
            </a: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flipV="1">
            <a:off x="518030" y="793669"/>
            <a:ext cx="4571780" cy="9447"/>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grpSp>
        <p:nvGrpSpPr>
          <p:cNvPr id="12" name="Grupo 11" descr="Una imagen del documento de preparación de la encuesta SCIL para el Componente 1 - Planificación, que muestra el encabezado, segunda y tercera filas de la tabla que se encuentra en el Apéndice II del documento de Word.&#10;&#10; ">
            <a:extLst>
              <a:ext uri="{FF2B5EF4-FFF2-40B4-BE49-F238E27FC236}">
                <a16:creationId xmlns:a16="http://schemas.microsoft.com/office/drawing/2014/main" id="{6E3002C0-F554-2570-0EE7-1E206AA1C8D6}"/>
              </a:ext>
            </a:extLst>
          </p:cNvPr>
          <p:cNvGrpSpPr/>
          <p:nvPr/>
        </p:nvGrpSpPr>
        <p:grpSpPr>
          <a:xfrm>
            <a:off x="421123" y="1314287"/>
            <a:ext cx="6798029" cy="4750044"/>
            <a:chOff x="421123" y="1314287"/>
            <a:chExt cx="6798029" cy="4750044"/>
          </a:xfrm>
        </p:grpSpPr>
        <p:pic>
          <p:nvPicPr>
            <p:cNvPr id="13" name="Picture 12" descr="USAID logo">
              <a:extLst>
                <a:ext uri="{FF2B5EF4-FFF2-40B4-BE49-F238E27FC236}">
                  <a16:creationId xmlns:a16="http://schemas.microsoft.com/office/drawing/2014/main" id="{D3AA8DF0-BAF7-5556-887E-C6D5522EA9F1}"/>
                </a:ext>
              </a:extLst>
            </p:cNvPr>
            <p:cNvPicPr>
              <a:picLocks noChangeAspect="1"/>
            </p:cNvPicPr>
            <p:nvPr/>
          </p:nvPicPr>
          <p:blipFill>
            <a:blip r:embed="rId3"/>
            <a:stretch>
              <a:fillRect/>
            </a:stretch>
          </p:blipFill>
          <p:spPr>
            <a:xfrm>
              <a:off x="518030" y="1314287"/>
              <a:ext cx="6007409" cy="4750044"/>
            </a:xfrm>
            <a:prstGeom prst="rect">
              <a:avLst/>
            </a:prstGeom>
            <a:ln>
              <a:noFill/>
            </a:ln>
          </p:spPr>
        </p:pic>
        <p:pic>
          <p:nvPicPr>
            <p:cNvPr id="9" name="Imagen 8">
              <a:extLst>
                <a:ext uri="{FF2B5EF4-FFF2-40B4-BE49-F238E27FC236}">
                  <a16:creationId xmlns:a16="http://schemas.microsoft.com/office/drawing/2014/main" id="{F69E999D-5982-1546-5CB0-75BC9238CB91}"/>
                </a:ext>
              </a:extLst>
            </p:cNvPr>
            <p:cNvPicPr>
              <a:picLocks noChangeAspect="1"/>
            </p:cNvPicPr>
            <p:nvPr/>
          </p:nvPicPr>
          <p:blipFill>
            <a:blip r:embed="rId4"/>
            <a:stretch>
              <a:fillRect/>
            </a:stretch>
          </p:blipFill>
          <p:spPr>
            <a:xfrm>
              <a:off x="421123" y="1885901"/>
              <a:ext cx="6798029" cy="4020441"/>
            </a:xfrm>
            <a:prstGeom prst="rect">
              <a:avLst/>
            </a:prstGeom>
          </p:spPr>
        </p:pic>
      </p:grpSp>
      <p:sp>
        <p:nvSpPr>
          <p:cNvPr id="17" name="Marcador de pie de página 16">
            <a:extLst>
              <a:ext uri="{FF2B5EF4-FFF2-40B4-BE49-F238E27FC236}">
                <a16:creationId xmlns:a16="http://schemas.microsoft.com/office/drawing/2014/main" id="{5F26A4E4-7D52-9ACC-EA23-AED2CF7C4A03}"/>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9" name="Marcador de número de diapositiva 14">
            <a:extLst>
              <a:ext uri="{FF2B5EF4-FFF2-40B4-BE49-F238E27FC236}">
                <a16:creationId xmlns:a16="http://schemas.microsoft.com/office/drawing/2014/main" id="{29769D16-AB3D-55F0-754C-DB369375A763}"/>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17</a:t>
            </a:fld>
            <a:endParaRPr lang="en-US" dirty="0"/>
          </a:p>
        </p:txBody>
      </p:sp>
    </p:spTree>
    <p:extLst>
      <p:ext uri="{BB962C8B-B14F-4D97-AF65-F5344CB8AC3E}">
        <p14:creationId xmlns:p14="http://schemas.microsoft.com/office/powerpoint/2010/main" val="2273119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8237" y="1874081"/>
            <a:ext cx="7234424" cy="4739187"/>
          </a:xfrm>
        </p:spPr>
        <p:txBody>
          <a:bodyPr>
            <a:normAutofit/>
          </a:bodyPr>
          <a:lstStyle/>
          <a:p>
            <a:r>
              <a:rPr lang="es-ES" sz="2400" dirty="0">
                <a:latin typeface="Gill Sans MT" panose="020B0502020104020203" pitchFamily="34" charset="0"/>
              </a:rPr>
              <a:t>Para ganar puntos para una puntuación SCIL, la documentación debe confirmar una respuesta "Sí".</a:t>
            </a:r>
          </a:p>
          <a:p>
            <a:r>
              <a:rPr lang="es-ES" sz="2400" dirty="0">
                <a:latin typeface="Gill Sans MT" panose="020B0502020104020203" pitchFamily="34" charset="0"/>
              </a:rPr>
              <a:t>La evidencia puede ser en forma de:</a:t>
            </a:r>
          </a:p>
          <a:p>
            <a:pPr lvl="1"/>
            <a:r>
              <a:rPr lang="es-ES" sz="2000" dirty="0">
                <a:latin typeface="Gill Sans MT" panose="020B0502020104020203" pitchFamily="34" charset="0"/>
              </a:rPr>
              <a:t>Documentos aprobados o aceptados por el gobierno</a:t>
            </a:r>
          </a:p>
          <a:p>
            <a:pPr lvl="2"/>
            <a:r>
              <a:rPr lang="es-ES" sz="1800" dirty="0">
                <a:latin typeface="Gill Sans MT" panose="020B0502020104020203" pitchFamily="34" charset="0"/>
              </a:rPr>
              <a:t>Planes, políticas, presupuestos, ordenanzas, resoluciones, protocolos, etc.</a:t>
            </a:r>
          </a:p>
          <a:p>
            <a:pPr lvl="1"/>
            <a:r>
              <a:rPr lang="es-ES" sz="2000" dirty="0">
                <a:latin typeface="Gill Sans MT" panose="020B0502020104020203" pitchFamily="34" charset="0"/>
              </a:rPr>
              <a:t>Documentos Públicos</a:t>
            </a:r>
          </a:p>
          <a:p>
            <a:pPr lvl="2"/>
            <a:r>
              <a:rPr lang="es-ES" sz="1800" dirty="0">
                <a:latin typeface="Gill Sans MT" panose="020B0502020104020203" pitchFamily="34" charset="0"/>
              </a:rPr>
              <a:t>Actas de reuniones, hojas de registro, artículos anunciados, publicaciones en sitios web, resultados de la evaluación NGA, etc.</a:t>
            </a:r>
          </a:p>
          <a:p>
            <a:pPr lvl="1"/>
            <a:r>
              <a:rPr lang="es-ES" sz="2000" dirty="0">
                <a:latin typeface="Gill Sans MT" panose="020B0502020104020203" pitchFamily="34" charset="0"/>
              </a:rPr>
              <a:t>Documentos Administrativos</a:t>
            </a:r>
          </a:p>
          <a:p>
            <a:pPr lvl="2"/>
            <a:r>
              <a:rPr lang="es-ES" sz="1800" dirty="0">
                <a:latin typeface="Gill Sans MT" panose="020B0502020104020203" pitchFamily="34" charset="0"/>
              </a:rPr>
              <a:t>Estados financieros, facturas, contratos, etc.</a:t>
            </a:r>
            <a:endParaRPr lang="en-US" sz="1050" dirty="0">
              <a:latin typeface="Gill Sans MT" panose="020B0502020104020203" pitchFamily="34" charset="0"/>
            </a:endParaRPr>
          </a:p>
        </p:txBody>
      </p:sp>
      <p:grpSp>
        <p:nvGrpSpPr>
          <p:cNvPr id="8" name="Group 7">
            <a:extLst>
              <a:ext uri="{FF2B5EF4-FFF2-40B4-BE49-F238E27FC236}">
                <a16:creationId xmlns:a16="http://schemas.microsoft.com/office/drawing/2014/main" id="{C8502749-5AA7-41E0-B0E4-7BD2DDF34D0F}"/>
              </a:ext>
              <a:ext uri="{C183D7F6-B498-43B3-948B-1728B52AA6E4}">
                <adec:decorative xmlns:adec="http://schemas.microsoft.com/office/drawing/2017/decorative" val="1"/>
              </a:ext>
            </a:extLst>
          </p:cNvPr>
          <p:cNvGrpSpPr/>
          <p:nvPr/>
        </p:nvGrpSpPr>
        <p:grpSpPr>
          <a:xfrm>
            <a:off x="634401" y="0"/>
            <a:ext cx="6661204" cy="1704901"/>
            <a:chOff x="1510047" y="1073908"/>
            <a:chExt cx="6661204" cy="1704901"/>
          </a:xfrm>
        </p:grpSpPr>
        <p:sp>
          <p:nvSpPr>
            <p:cNvPr id="9" name="Arrow: Right 8">
              <a:extLst>
                <a:ext uri="{FF2B5EF4-FFF2-40B4-BE49-F238E27FC236}">
                  <a16:creationId xmlns:a16="http://schemas.microsoft.com/office/drawing/2014/main" id="{AEBBF40A-CE71-4EE4-B8DE-8A208C1AFEA3}"/>
                </a:ext>
                <a:ext uri="{C183D7F6-B498-43B3-948B-1728B52AA6E4}">
                  <adec:decorative xmlns:adec="http://schemas.microsoft.com/office/drawing/2017/decorative" val="1"/>
                </a:ext>
              </a:extLst>
            </p:cNvPr>
            <p:cNvSpPr/>
            <p:nvPr/>
          </p:nvSpPr>
          <p:spPr>
            <a:xfrm>
              <a:off x="1510047" y="1073908"/>
              <a:ext cx="6661204" cy="1704901"/>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Arrow: Right 4">
              <a:extLst>
                <a:ext uri="{FF2B5EF4-FFF2-40B4-BE49-F238E27FC236}">
                  <a16:creationId xmlns:a16="http://schemas.microsoft.com/office/drawing/2014/main" id="{C02389A2-9746-4915-826B-B448743A97C0}"/>
                </a:ext>
              </a:extLst>
            </p:cNvPr>
            <p:cNvSpPr txBox="1"/>
            <p:nvPr/>
          </p:nvSpPr>
          <p:spPr>
            <a:xfrm>
              <a:off x="1510047" y="1500133"/>
              <a:ext cx="6234979" cy="8524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1" tIns="87631" rIns="254000" bIns="188659" numCol="1" spcCol="1270" anchor="ctr" anchorCtr="0">
              <a:noAutofit/>
            </a:bodyPr>
            <a:lstStyle/>
            <a:p>
              <a:pPr defTabSz="1022325">
                <a:lnSpc>
                  <a:spcPct val="90000"/>
                </a:lnSpc>
                <a:spcBef>
                  <a:spcPct val="0"/>
                </a:spcBef>
                <a:spcAft>
                  <a:spcPct val="35000"/>
                </a:spcAft>
              </a:pPr>
              <a:r>
                <a:rPr lang="en-US" sz="2300" dirty="0" err="1"/>
                <a:t>Reunir</a:t>
              </a:r>
              <a:r>
                <a:rPr lang="en-US" sz="2300" dirty="0"/>
                <a:t> </a:t>
              </a:r>
              <a:r>
                <a:rPr lang="en-US" sz="2300" dirty="0" err="1"/>
                <a:t>documentación</a:t>
              </a:r>
              <a:endParaRPr lang="en-US" sz="2300" dirty="0"/>
            </a:p>
          </p:txBody>
        </p:sp>
      </p:grpSp>
      <p:pic>
        <p:nvPicPr>
          <p:cNvPr id="4" name="Picture 3" descr="Portada de la estrategia actualizada de saneamiento urbano de la ciudad de Semarang 2016-2020">
            <a:extLst>
              <a:ext uri="{FF2B5EF4-FFF2-40B4-BE49-F238E27FC236}">
                <a16:creationId xmlns:a16="http://schemas.microsoft.com/office/drawing/2014/main" id="{EE6005E5-BC79-8F22-3145-8D73549B63EB}"/>
              </a:ext>
            </a:extLst>
          </p:cNvPr>
          <p:cNvPicPr>
            <a:picLocks noChangeAspect="1"/>
          </p:cNvPicPr>
          <p:nvPr/>
        </p:nvPicPr>
        <p:blipFill>
          <a:blip r:embed="rId3"/>
          <a:stretch>
            <a:fillRect/>
          </a:stretch>
        </p:blipFill>
        <p:spPr>
          <a:xfrm>
            <a:off x="7751135" y="587648"/>
            <a:ext cx="4198440" cy="5902513"/>
          </a:xfrm>
          <a:prstGeom prst="rect">
            <a:avLst/>
          </a:prstGeom>
          <a:ln>
            <a:solidFill>
              <a:srgbClr val="194F8B"/>
            </a:solidFill>
          </a:ln>
        </p:spPr>
      </p:pic>
      <p:sp>
        <p:nvSpPr>
          <p:cNvPr id="14" name="Marcador de pie de página 13">
            <a:extLst>
              <a:ext uri="{FF2B5EF4-FFF2-40B4-BE49-F238E27FC236}">
                <a16:creationId xmlns:a16="http://schemas.microsoft.com/office/drawing/2014/main" id="{9DA30008-097F-4B80-4059-87DA90504393}"/>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6" name="Marcador de número de diapositiva 14">
            <a:extLst>
              <a:ext uri="{FF2B5EF4-FFF2-40B4-BE49-F238E27FC236}">
                <a16:creationId xmlns:a16="http://schemas.microsoft.com/office/drawing/2014/main" id="{9F9E6B78-1102-A0A5-E700-511021EE501C}"/>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18</a:t>
            </a:fld>
            <a:endParaRPr lang="en-US" dirty="0"/>
          </a:p>
        </p:txBody>
      </p:sp>
      <p:sp>
        <p:nvSpPr>
          <p:cNvPr id="3" name="Title 2">
            <a:extLst>
              <a:ext uri="{FF2B5EF4-FFF2-40B4-BE49-F238E27FC236}">
                <a16:creationId xmlns:a16="http://schemas.microsoft.com/office/drawing/2014/main" id="{0EBF3EDC-F9F9-2E8D-CFD2-4E206F097103}"/>
              </a:ext>
            </a:extLst>
          </p:cNvPr>
          <p:cNvSpPr>
            <a:spLocks noGrp="1"/>
          </p:cNvSpPr>
          <p:nvPr>
            <p:ph type="title"/>
          </p:nvPr>
        </p:nvSpPr>
        <p:spPr>
          <a:xfrm>
            <a:off x="609603" y="-1039858"/>
            <a:ext cx="10972799" cy="1039858"/>
          </a:xfrm>
        </p:spPr>
        <p:txBody>
          <a:bodyPr vert="horz" lIns="91440" tIns="45720" rIns="91440" bIns="45720" rtlCol="0" anchor="b">
            <a:normAutofit fontScale="90000"/>
          </a:bodyPr>
          <a:lstStyle/>
          <a:p>
            <a:r>
              <a:rPr lang="en-US" sz="3600" dirty="0" err="1"/>
              <a:t>Reunir</a:t>
            </a:r>
            <a:r>
              <a:rPr lang="en-US" sz="3600" dirty="0"/>
              <a:t> </a:t>
            </a:r>
            <a:r>
              <a:rPr lang="en-US" sz="3600" dirty="0" err="1"/>
              <a:t>documentación</a:t>
            </a:r>
            <a:br>
              <a:rPr lang="en-US" sz="3600" dirty="0"/>
            </a:br>
            <a:endParaRPr lang="en-US" dirty="0"/>
          </a:p>
        </p:txBody>
      </p:sp>
    </p:spTree>
    <p:extLst>
      <p:ext uri="{BB962C8B-B14F-4D97-AF65-F5344CB8AC3E}">
        <p14:creationId xmlns:p14="http://schemas.microsoft.com/office/powerpoint/2010/main" val="4257223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8BA4C0-E9EC-72AC-9263-D9F407D60061}"/>
              </a:ext>
            </a:extLst>
          </p:cNvPr>
          <p:cNvSpPr>
            <a:spLocks noGrp="1"/>
          </p:cNvSpPr>
          <p:nvPr>
            <p:ph idx="1"/>
          </p:nvPr>
        </p:nvSpPr>
        <p:spPr>
          <a:xfrm>
            <a:off x="4093540" y="1580545"/>
            <a:ext cx="7488865" cy="4641312"/>
          </a:xfrm>
        </p:spPr>
        <p:txBody>
          <a:bodyPr>
            <a:normAutofit/>
          </a:bodyPr>
          <a:lstStyle/>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Se debe guardar copias de los documentos </a:t>
            </a:r>
            <a:r>
              <a:rPr lang="es-PE" sz="2400" dirty="0" err="1">
                <a:effectLst/>
                <a:latin typeface="Gill Sans MT" panose="020B0502020104020203" pitchFamily="34" charset="0"/>
                <a:ea typeface="Gill Sans MT" panose="020B0502020104020203" pitchFamily="34" charset="0"/>
                <a:cs typeface="Gill Sans MT" panose="020B0502020104020203" pitchFamily="34" charset="0"/>
              </a:rPr>
              <a:t>sustentatorios</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Preferiblemente en formato electrónico</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Sirve de referencia en caso de preguntas sobre el puntaje SCIL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Los miembros del SIG guardan los archivos electrónicos en un archivo central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000" dirty="0">
                <a:effectLst/>
                <a:latin typeface="Gill Sans MT" panose="020B0502020104020203" pitchFamily="34" charset="0"/>
                <a:ea typeface="Gill Sans MT" panose="020B0502020104020203" pitchFamily="34" charset="0"/>
                <a:cs typeface="Gill Sans MT" panose="020B0502020104020203" pitchFamily="34" charset="0"/>
              </a:rPr>
              <a:t>El grupo puede decidir la ubicación y el coordinador de SCIL lo configura</a:t>
            </a:r>
            <a:endParaRPr lang="en-US" sz="2000" dirty="0">
              <a:effectLst/>
              <a:latin typeface="Gill Sans MT" panose="020B0502020104020203" pitchFamily="34" charset="0"/>
              <a:ea typeface="Gill Sans MT" panose="020B0502020104020203" pitchFamily="34" charset="0"/>
              <a:cs typeface="Gill Sans MT" panose="020B0502020104020203" pitchFamily="34" charset="0"/>
            </a:endParaRPr>
          </a:p>
        </p:txBody>
      </p:sp>
      <p:sp>
        <p:nvSpPr>
          <p:cNvPr id="3" name="Title 2">
            <a:extLst>
              <a:ext uri="{FF2B5EF4-FFF2-40B4-BE49-F238E27FC236}">
                <a16:creationId xmlns:a16="http://schemas.microsoft.com/office/drawing/2014/main" id="{CA59B790-BBB7-57E4-D467-837C45F6EC7D}"/>
              </a:ext>
            </a:extLst>
          </p:cNvPr>
          <p:cNvSpPr>
            <a:spLocks noGrp="1"/>
          </p:cNvSpPr>
          <p:nvPr>
            <p:ph type="title"/>
          </p:nvPr>
        </p:nvSpPr>
        <p:spPr/>
        <p:txBody>
          <a:bodyPr/>
          <a:lstStyle/>
          <a:p>
            <a:pPr algn="l"/>
            <a:r>
              <a:rPr lang="en-US" sz="3200" dirty="0" err="1">
                <a:solidFill>
                  <a:srgbClr val="C00000"/>
                </a:solidFill>
              </a:rPr>
              <a:t>Mantener</a:t>
            </a:r>
            <a:r>
              <a:rPr lang="en-US" sz="3200" dirty="0">
                <a:solidFill>
                  <a:srgbClr val="C00000"/>
                </a:solidFill>
              </a:rPr>
              <a:t> la </a:t>
            </a:r>
            <a:r>
              <a:rPr lang="en-US" sz="3200" dirty="0" err="1">
                <a:solidFill>
                  <a:srgbClr val="C00000"/>
                </a:solidFill>
              </a:rPr>
              <a:t>documentación</a:t>
            </a:r>
            <a:endParaRPr lang="en-US" sz="3200" dirty="0">
              <a:solidFill>
                <a:srgbClr val="C00000"/>
              </a:solidFill>
            </a:endParaRPr>
          </a:p>
        </p:txBody>
      </p:sp>
      <p:cxnSp>
        <p:nvCxnSpPr>
          <p:cNvPr id="4" name="Straight Connector 3">
            <a:extLst>
              <a:ext uri="{FF2B5EF4-FFF2-40B4-BE49-F238E27FC236}">
                <a16:creationId xmlns:a16="http://schemas.microsoft.com/office/drawing/2014/main" id="{65D1A195-9566-548D-E3A0-8FD604EF9DA4}"/>
              </a:ext>
              <a:ext uri="{C183D7F6-B498-43B3-948B-1728B52AA6E4}">
                <adec:decorative xmlns:adec="http://schemas.microsoft.com/office/drawing/2017/decorative" val="1"/>
              </a:ext>
            </a:extLst>
          </p:cNvPr>
          <p:cNvCxnSpPr>
            <a:cxnSpLocks/>
          </p:cNvCxnSpPr>
          <p:nvPr/>
        </p:nvCxnSpPr>
        <p:spPr>
          <a:xfrm flipV="1">
            <a:off x="609605" y="1015767"/>
            <a:ext cx="4571780" cy="9447"/>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5" name="Text Box 2">
            <a:extLst>
              <a:ext uri="{FF2B5EF4-FFF2-40B4-BE49-F238E27FC236}">
                <a16:creationId xmlns:a16="http://schemas.microsoft.com/office/drawing/2014/main" id="{2C84275A-49D1-5923-42A0-5574798FDA47}"/>
              </a:ext>
            </a:extLst>
          </p:cNvPr>
          <p:cNvSpPr txBox="1">
            <a:spLocks noChangeArrowheads="1"/>
          </p:cNvSpPr>
          <p:nvPr/>
        </p:nvSpPr>
        <p:spPr bwMode="auto">
          <a:xfrm>
            <a:off x="878072" y="2055623"/>
            <a:ext cx="2577509" cy="3523083"/>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noAutofit/>
          </a:bodyPr>
          <a:lstStyle/>
          <a:p>
            <a:pPr marL="457189" indent="-228594">
              <a:lnSpc>
                <a:spcPct val="107000"/>
              </a:lnSpc>
              <a:spcAft>
                <a:spcPts val="800"/>
              </a:spcAft>
            </a:pPr>
            <a:r>
              <a:rPr lang="es-PE" sz="1100" dirty="0">
                <a:latin typeface="Gill Sans MT" panose="020B0502020104020203" pitchFamily="34" charset="0"/>
                <a:ea typeface="Gill Sans MT" panose="020B0502020104020203" pitchFamily="34" charset="0"/>
                <a:cs typeface="Gill Sans MT" panose="020B0502020104020203" pitchFamily="34" charset="0"/>
              </a:rPr>
              <a:t>Componente 1 – Planificación</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C1-Pregunta 1</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C1-Pregunta 2</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C1-Preguntan 3</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C1-Pregunta 4</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a:t>
            </a:r>
          </a:p>
          <a:p>
            <a:pPr marL="457189"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Componente 2 – Política y marco legal</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C2-Pregunta 1</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C2-Pregunta 2</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C2-Pregunta 3</a:t>
            </a:r>
          </a:p>
          <a:p>
            <a:pPr marL="914377" indent="-228594">
              <a:lnSpc>
                <a:spcPct val="107000"/>
              </a:lnSpc>
            </a:pPr>
            <a:r>
              <a:rPr lang="es-PE" sz="1100" dirty="0">
                <a:latin typeface="Gill Sans MT" panose="020B0502020104020203" pitchFamily="34" charset="0"/>
                <a:ea typeface="Gill Sans MT" panose="020B0502020104020203" pitchFamily="34" charset="0"/>
                <a:cs typeface="Gill Sans MT" panose="020B0502020104020203" pitchFamily="34" charset="0"/>
              </a:rPr>
              <a:t>C2-Pregunta 4</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a:t>
            </a:r>
          </a:p>
          <a:p>
            <a:pPr marL="914377" indent="-228594"/>
            <a:r>
              <a:rPr lang="es-PE" sz="1100" dirty="0">
                <a:latin typeface="Gill Sans MT" panose="020B0502020104020203" pitchFamily="34" charset="0"/>
                <a:ea typeface="Gill Sans MT" panose="020B0502020104020203" pitchFamily="34" charset="0"/>
                <a:cs typeface="Gill Sans MT" panose="020B0502020104020203" pitchFamily="34" charset="0"/>
              </a:rPr>
              <a:t>      Etc.</a:t>
            </a:r>
          </a:p>
          <a:p>
            <a:r>
              <a:rPr lang="es-PE" sz="1100" dirty="0">
                <a:latin typeface="Gill Sans MT" panose="020B0502020104020203" pitchFamily="34" charset="0"/>
                <a:ea typeface="Gill Sans MT" panose="020B0502020104020203" pitchFamily="34" charset="0"/>
                <a:cs typeface="Gill Sans MT" panose="020B0502020104020203" pitchFamily="34" charset="0"/>
              </a:rPr>
              <a:t> </a:t>
            </a:r>
          </a:p>
        </p:txBody>
      </p:sp>
      <p:sp>
        <p:nvSpPr>
          <p:cNvPr id="11" name="Marcador de pie de página 10">
            <a:extLst>
              <a:ext uri="{FF2B5EF4-FFF2-40B4-BE49-F238E27FC236}">
                <a16:creationId xmlns:a16="http://schemas.microsoft.com/office/drawing/2014/main" id="{618C1A6C-2A76-C18D-3BD6-300BB6E4F008}"/>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3" name="Marcador de número de diapositiva 14">
            <a:extLst>
              <a:ext uri="{FF2B5EF4-FFF2-40B4-BE49-F238E27FC236}">
                <a16:creationId xmlns:a16="http://schemas.microsoft.com/office/drawing/2014/main" id="{AA368BA9-A77E-52DF-CA04-72EC442816C8}"/>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19</a:t>
            </a:fld>
            <a:endParaRPr lang="en-US" dirty="0"/>
          </a:p>
        </p:txBody>
      </p:sp>
    </p:spTree>
    <p:extLst>
      <p:ext uri="{BB962C8B-B14F-4D97-AF65-F5344CB8AC3E}">
        <p14:creationId xmlns:p14="http://schemas.microsoft.com/office/powerpoint/2010/main" val="3364910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4476" y="1492106"/>
            <a:ext cx="8650224" cy="4009380"/>
          </a:xfrm>
        </p:spPr>
        <p:txBody>
          <a:bodyPr vert="horz" lIns="91440" tIns="45720" rIns="91440" bIns="45720" rtlCol="0" anchor="t">
            <a:normAutofit/>
          </a:bodyPr>
          <a:lstStyle/>
          <a:p>
            <a:pPr marL="514338" indent="-514338">
              <a:buFont typeface="+mj-lt"/>
              <a:buAutoNum type="arabicPeriod"/>
            </a:pPr>
            <a:r>
              <a:rPr lang="es-PE" dirty="0"/>
              <a:t>Principios básicos de la evaluación</a:t>
            </a:r>
          </a:p>
          <a:p>
            <a:pPr marL="514338" indent="-514338">
              <a:buFont typeface="+mj-lt"/>
              <a:buAutoNum type="arabicPeriod"/>
            </a:pPr>
            <a:r>
              <a:rPr lang="es-PE" dirty="0">
                <a:latin typeface="Gill Sans MT" panose="020B0502020104020203" pitchFamily="34" charset="0"/>
              </a:rPr>
              <a:t>Razones para realizar la evaluación</a:t>
            </a:r>
          </a:p>
          <a:p>
            <a:pPr marL="514338" indent="-514338">
              <a:buFont typeface="+mj-lt"/>
              <a:buAutoNum type="arabicPeriod"/>
            </a:pPr>
            <a:r>
              <a:rPr lang="es-PE" dirty="0">
                <a:latin typeface="Gill Sans MT" panose="020B0502020104020203" pitchFamily="34" charset="0"/>
              </a:rPr>
              <a:t>Cómo se hará la evaluación</a:t>
            </a:r>
          </a:p>
          <a:p>
            <a:pPr marL="514338" indent="-514338">
              <a:buFont typeface="+mj-lt"/>
              <a:buAutoNum type="arabicPeriod"/>
            </a:pPr>
            <a:r>
              <a:rPr lang="es-PE" dirty="0">
                <a:latin typeface="Gill Sans MT" panose="020B0502020104020203" pitchFamily="34" charset="0"/>
              </a:rPr>
              <a:t>Roles y responsabilidades</a:t>
            </a:r>
          </a:p>
          <a:p>
            <a:pPr marL="514338" indent="-514338">
              <a:buFont typeface="+mj-lt"/>
              <a:buAutoNum type="arabicPeriod"/>
            </a:pPr>
            <a:r>
              <a:rPr lang="es-PE" dirty="0">
                <a:latin typeface="Gill Sans MT" panose="020B0502020104020203" pitchFamily="34" charset="0"/>
              </a:rPr>
              <a:t>Próximos pasos</a:t>
            </a:r>
            <a:endParaRPr lang="es-PE" sz="27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p:cNvSpPr>
          <p:nvPr/>
        </p:nvSpPr>
        <p:spPr>
          <a:xfrm>
            <a:off x="609600" y="342348"/>
            <a:ext cx="7772400" cy="921531"/>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algn="l"/>
            <a:r>
              <a:rPr lang="en-US" sz="3200" dirty="0">
                <a:solidFill>
                  <a:srgbClr val="C00000"/>
                </a:solidFill>
              </a:rPr>
              <a:t>Agenda del día</a:t>
            </a:r>
          </a:p>
          <a:p>
            <a:pPr algn="l"/>
            <a:endParaRPr lang="en-US" sz="3200" b="1" dirty="0">
              <a:solidFill>
                <a:srgbClr val="C00000"/>
              </a:solidFill>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680700" y="904095"/>
            <a:ext cx="2527721"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6" name="Marcador de pie de página 15">
            <a:extLst>
              <a:ext uri="{FF2B5EF4-FFF2-40B4-BE49-F238E27FC236}">
                <a16:creationId xmlns:a16="http://schemas.microsoft.com/office/drawing/2014/main" id="{E95D2461-84F5-58BD-BB88-721B7D87C9A0}"/>
              </a:ext>
            </a:extLst>
          </p:cNvPr>
          <p:cNvSpPr>
            <a:spLocks noGrp="1"/>
          </p:cNvSpPr>
          <p:nvPr>
            <p:ph type="ftr" sz="quarter" idx="11"/>
          </p:nvPr>
        </p:nvSpPr>
        <p:spPr/>
        <p:txBody>
          <a:bodyPr/>
          <a:lstStyle/>
          <a:p>
            <a:pPr algn="ctr"/>
            <a:r>
              <a:rPr lang="es-PE" dirty="0"/>
              <a:t>Ciudades Limpias, Océano Azul</a:t>
            </a:r>
          </a:p>
        </p:txBody>
      </p:sp>
      <p:sp>
        <p:nvSpPr>
          <p:cNvPr id="18" name="Marcador de número de diapositiva 14">
            <a:extLst>
              <a:ext uri="{FF2B5EF4-FFF2-40B4-BE49-F238E27FC236}">
                <a16:creationId xmlns:a16="http://schemas.microsoft.com/office/drawing/2014/main" id="{242F7032-4BB4-EC80-C2CA-C9D9EF854A09}"/>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a:t>
            </a:fld>
            <a:endParaRPr lang="en-US" dirty="0"/>
          </a:p>
        </p:txBody>
      </p:sp>
      <p:sp>
        <p:nvSpPr>
          <p:cNvPr id="4" name="Title 3">
            <a:extLst>
              <a:ext uri="{FF2B5EF4-FFF2-40B4-BE49-F238E27FC236}">
                <a16:creationId xmlns:a16="http://schemas.microsoft.com/office/drawing/2014/main" id="{3DCDDB56-D8EB-9695-8DDA-C35798CDA028}"/>
              </a:ext>
            </a:extLst>
          </p:cNvPr>
          <p:cNvSpPr>
            <a:spLocks noGrp="1"/>
          </p:cNvSpPr>
          <p:nvPr>
            <p:ph type="title"/>
          </p:nvPr>
        </p:nvSpPr>
        <p:spPr>
          <a:xfrm>
            <a:off x="609603" y="-1039858"/>
            <a:ext cx="10972799" cy="1039858"/>
          </a:xfrm>
        </p:spPr>
        <p:txBody>
          <a:bodyPr vert="horz" lIns="91440" tIns="45720" rIns="91440" bIns="45720" rtlCol="0" anchor="b">
            <a:normAutofit/>
          </a:bodyPr>
          <a:lstStyle/>
          <a:p>
            <a:r>
              <a:rPr lang="en-US" sz="3600" dirty="0">
                <a:solidFill>
                  <a:srgbClr val="C00000"/>
                </a:solidFill>
              </a:rPr>
              <a:t>Agenda del día</a:t>
            </a:r>
            <a:endParaRPr lang="en-US" dirty="0"/>
          </a:p>
        </p:txBody>
      </p:sp>
    </p:spTree>
    <p:extLst>
      <p:ext uri="{BB962C8B-B14F-4D97-AF65-F5344CB8AC3E}">
        <p14:creationId xmlns:p14="http://schemas.microsoft.com/office/powerpoint/2010/main" val="524198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126FDD-747B-BF04-C1EC-4E9C36BC86E8}"/>
              </a:ext>
            </a:extLst>
          </p:cNvPr>
          <p:cNvSpPr>
            <a:spLocks noGrp="1"/>
          </p:cNvSpPr>
          <p:nvPr>
            <p:ph idx="1"/>
          </p:nvPr>
        </p:nvSpPr>
        <p:spPr>
          <a:xfrm>
            <a:off x="609605" y="3745028"/>
            <a:ext cx="10972800" cy="2319621"/>
          </a:xfrm>
        </p:spPr>
        <p:txBody>
          <a:bodyPr>
            <a:normAutofit/>
          </a:bodyPr>
          <a:lstStyle/>
          <a:p>
            <a:r>
              <a:rPr lang="es-PE" dirty="0"/>
              <a:t>El coordinador SCIL:</a:t>
            </a:r>
          </a:p>
          <a:p>
            <a:pPr lvl="1"/>
            <a:r>
              <a:rPr lang="es-PE" sz="2000" dirty="0">
                <a:effectLst/>
                <a:latin typeface="Gill Sans MT" panose="020B0502020104020203" pitchFamily="34" charset="0"/>
                <a:ea typeface="Gill Sans MT" panose="020B0502020104020203" pitchFamily="34" charset="0"/>
                <a:cs typeface="Gill Sans MT" panose="020B0502020104020203" pitchFamily="34" charset="0"/>
              </a:rPr>
              <a:t>Revisa la documentación</a:t>
            </a:r>
            <a:endParaRPr lang="en-US" sz="20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000" dirty="0">
                <a:effectLst/>
                <a:latin typeface="Gill Sans MT" panose="020B0502020104020203" pitchFamily="34" charset="0"/>
                <a:ea typeface="Gill Sans MT" panose="020B0502020104020203" pitchFamily="34" charset="0"/>
                <a:cs typeface="Gill Sans MT" panose="020B0502020104020203" pitchFamily="34" charset="0"/>
              </a:rPr>
              <a:t>Se reúne con cada grupo por componentes separados para pedir aclaraciones o formular preguntas sobre la validez de los documentos</a:t>
            </a:r>
            <a:endParaRPr lang="en-US" sz="20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dirty="0">
                <a:latin typeface="Gill Sans MT" panose="020B0502020104020203" pitchFamily="34" charset="0"/>
              </a:rPr>
              <a:t>El líder SCIL aprueba la documentación final para que pueda usarse</a:t>
            </a:r>
            <a:endParaRPr lang="es-PE" dirty="0"/>
          </a:p>
        </p:txBody>
      </p:sp>
      <p:sp>
        <p:nvSpPr>
          <p:cNvPr id="3" name="Title 2">
            <a:extLst>
              <a:ext uri="{FF2B5EF4-FFF2-40B4-BE49-F238E27FC236}">
                <a16:creationId xmlns:a16="http://schemas.microsoft.com/office/drawing/2014/main" id="{737A674B-75ED-971D-7FDA-25F55C39AE43}"/>
              </a:ext>
            </a:extLst>
          </p:cNvPr>
          <p:cNvSpPr>
            <a:spLocks noGrp="1"/>
          </p:cNvSpPr>
          <p:nvPr>
            <p:ph type="title"/>
          </p:nvPr>
        </p:nvSpPr>
        <p:spPr>
          <a:xfrm>
            <a:off x="657729" y="194339"/>
            <a:ext cx="10972799" cy="1039858"/>
          </a:xfrm>
        </p:spPr>
        <p:txBody>
          <a:bodyPr>
            <a:normAutofit/>
          </a:bodyPr>
          <a:lstStyle/>
          <a:p>
            <a:pPr algn="l"/>
            <a:r>
              <a:rPr lang="es-PE" sz="3200">
                <a:solidFill>
                  <a:srgbClr val="C00000"/>
                </a:solidFill>
              </a:rPr>
              <a:t>Validando la documentación</a:t>
            </a:r>
          </a:p>
        </p:txBody>
      </p:sp>
      <p:cxnSp>
        <p:nvCxnSpPr>
          <p:cNvPr id="4" name="Straight Connector 3">
            <a:extLst>
              <a:ext uri="{FF2B5EF4-FFF2-40B4-BE49-F238E27FC236}">
                <a16:creationId xmlns:a16="http://schemas.microsoft.com/office/drawing/2014/main" id="{327A0F56-88A2-0573-1A77-25FE6FBE470B}"/>
              </a:ext>
              <a:ext uri="{C183D7F6-B498-43B3-948B-1728B52AA6E4}">
                <adec:decorative xmlns:adec="http://schemas.microsoft.com/office/drawing/2017/decorative" val="1"/>
              </a:ext>
            </a:extLst>
          </p:cNvPr>
          <p:cNvCxnSpPr>
            <a:cxnSpLocks/>
          </p:cNvCxnSpPr>
          <p:nvPr/>
        </p:nvCxnSpPr>
        <p:spPr>
          <a:xfrm flipV="1">
            <a:off x="609605" y="1040577"/>
            <a:ext cx="4571780" cy="9447"/>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6" name="Picture 5" descr="Un grupo de cinco personas sentadas alrededor de una mesa, sonriendo y mirando a la cámara.&#10;&#10;&#10;">
            <a:extLst>
              <a:ext uri="{FF2B5EF4-FFF2-40B4-BE49-F238E27FC236}">
                <a16:creationId xmlns:a16="http://schemas.microsoft.com/office/drawing/2014/main" id="{905F3828-1C00-8D1E-7304-D206925B4582}"/>
              </a:ext>
            </a:extLst>
          </p:cNvPr>
          <p:cNvPicPr>
            <a:picLocks noChangeAspect="1"/>
          </p:cNvPicPr>
          <p:nvPr/>
        </p:nvPicPr>
        <p:blipFill>
          <a:blip r:embed="rId3"/>
          <a:stretch>
            <a:fillRect/>
          </a:stretch>
        </p:blipFill>
        <p:spPr>
          <a:xfrm>
            <a:off x="5082363" y="1222405"/>
            <a:ext cx="6707373" cy="3170955"/>
          </a:xfrm>
          <a:prstGeom prst="rect">
            <a:avLst/>
          </a:prstGeom>
        </p:spPr>
      </p:pic>
      <p:sp>
        <p:nvSpPr>
          <p:cNvPr id="11" name="Marcador de pie de página 10">
            <a:extLst>
              <a:ext uri="{FF2B5EF4-FFF2-40B4-BE49-F238E27FC236}">
                <a16:creationId xmlns:a16="http://schemas.microsoft.com/office/drawing/2014/main" id="{BEC409B3-6D6A-E28F-6483-BBE48F6CA916}"/>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3" name="Marcador de número de diapositiva 14">
            <a:extLst>
              <a:ext uri="{FF2B5EF4-FFF2-40B4-BE49-F238E27FC236}">
                <a16:creationId xmlns:a16="http://schemas.microsoft.com/office/drawing/2014/main" id="{8153FB9F-E69B-4B79-8664-DA4B48912375}"/>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20</a:t>
            </a:fld>
            <a:endParaRPr lang="en-US" dirty="0"/>
          </a:p>
        </p:txBody>
      </p:sp>
    </p:spTree>
    <p:extLst>
      <p:ext uri="{BB962C8B-B14F-4D97-AF65-F5344CB8AC3E}">
        <p14:creationId xmlns:p14="http://schemas.microsoft.com/office/powerpoint/2010/main" val="72297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159" y="1407225"/>
            <a:ext cx="11036595" cy="2909595"/>
          </a:xfrm>
        </p:spPr>
        <p:txBody>
          <a:bodyPr vert="horz" lIns="91440" tIns="45720" rIns="91440" bIns="45720" rtlCol="0" anchor="t">
            <a:normAutofit/>
          </a:bodyPr>
          <a:lstStyle/>
          <a:p>
            <a:endParaRPr lang="en-US" sz="2300" dirty="0">
              <a:latin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Las respuestas finales (sustentadas documentariamente) se ingresan en  la herramienta SCIL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000" dirty="0">
                <a:effectLst/>
                <a:latin typeface="Gill Sans MT" panose="020B0502020104020203" pitchFamily="34" charset="0"/>
                <a:ea typeface="Gill Sans MT" panose="020B0502020104020203" pitchFamily="34" charset="0"/>
                <a:cs typeface="Gill Sans MT" panose="020B0502020104020203" pitchFamily="34" charset="0"/>
              </a:rPr>
              <a:t>La columna M de las pestañas de los componentes de SCIL dice: “Existe sustento. Marque si cuenta con sustento de una respuesta “Si”</a:t>
            </a:r>
            <a:endParaRPr lang="en-US" sz="20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latin typeface="Gill Sans MT" panose="020B0502020104020203" pitchFamily="34" charset="0"/>
              </a:rPr>
              <a:t>Así se suman  puntos al puntaje del componente SCIL tal como aparece en la parte superior de la pestaña del componente </a:t>
            </a:r>
            <a:endParaRPr lang="en-US" sz="2400" dirty="0">
              <a:latin typeface="Gill Sans MT" panose="020B0502020104020203" pitchFamily="34" charset="0"/>
            </a:endParaRPr>
          </a:p>
          <a:p>
            <a:pPr marL="457188" lvl="1" indent="0">
              <a:buNone/>
            </a:pPr>
            <a:endParaRPr lang="en-US" sz="19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p:txBody>
      </p:sp>
      <p:grpSp>
        <p:nvGrpSpPr>
          <p:cNvPr id="8" name="Group 7">
            <a:extLst>
              <a:ext uri="{FF2B5EF4-FFF2-40B4-BE49-F238E27FC236}">
                <a16:creationId xmlns:a16="http://schemas.microsoft.com/office/drawing/2014/main" id="{BEFEC77E-52C9-495A-A7CE-A25C04D27F4C}"/>
              </a:ext>
              <a:ext uri="{C183D7F6-B498-43B3-948B-1728B52AA6E4}">
                <adec:decorative xmlns:adec="http://schemas.microsoft.com/office/drawing/2017/decorative" val="1"/>
              </a:ext>
            </a:extLst>
          </p:cNvPr>
          <p:cNvGrpSpPr/>
          <p:nvPr/>
        </p:nvGrpSpPr>
        <p:grpSpPr>
          <a:xfrm>
            <a:off x="483326" y="112819"/>
            <a:ext cx="5151157" cy="1703677"/>
            <a:chOff x="3020094" y="1710812"/>
            <a:chExt cx="5151157" cy="1703677"/>
          </a:xfrm>
        </p:grpSpPr>
        <p:sp>
          <p:nvSpPr>
            <p:cNvPr id="9" name="Arrow: Right 8">
              <a:extLst>
                <a:ext uri="{FF2B5EF4-FFF2-40B4-BE49-F238E27FC236}">
                  <a16:creationId xmlns:a16="http://schemas.microsoft.com/office/drawing/2014/main" id="{968E803C-FD4E-4EA7-916F-4A7A55950072}"/>
                </a:ext>
                <a:ext uri="{C183D7F6-B498-43B3-948B-1728B52AA6E4}">
                  <adec:decorative xmlns:adec="http://schemas.microsoft.com/office/drawing/2017/decorative" val="1"/>
                </a:ext>
              </a:extLst>
            </p:cNvPr>
            <p:cNvSpPr/>
            <p:nvPr/>
          </p:nvSpPr>
          <p:spPr>
            <a:xfrm>
              <a:off x="3020094" y="1710812"/>
              <a:ext cx="5151157" cy="1703677"/>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Arrow: Right 4">
              <a:extLst>
                <a:ext uri="{FF2B5EF4-FFF2-40B4-BE49-F238E27FC236}">
                  <a16:creationId xmlns:a16="http://schemas.microsoft.com/office/drawing/2014/main" id="{585FA9E7-E672-4F0B-B1A7-91B6905E4959}"/>
                </a:ext>
                <a:ext uri="{C183D7F6-B498-43B3-948B-1728B52AA6E4}">
                  <adec:decorative xmlns:adec="http://schemas.microsoft.com/office/drawing/2017/decorative" val="1"/>
                </a:ext>
              </a:extLst>
            </p:cNvPr>
            <p:cNvSpPr txBox="1"/>
            <p:nvPr/>
          </p:nvSpPr>
          <p:spPr>
            <a:xfrm>
              <a:off x="3020094" y="2136731"/>
              <a:ext cx="4725238" cy="8518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1" tIns="87631" rIns="254000" bIns="188659" numCol="1" spcCol="1270" anchor="ctr" anchorCtr="0">
              <a:noAutofit/>
            </a:bodyPr>
            <a:lstStyle/>
            <a:p>
              <a:pPr defTabSz="1022325">
                <a:lnSpc>
                  <a:spcPct val="90000"/>
                </a:lnSpc>
                <a:spcBef>
                  <a:spcPct val="0"/>
                </a:spcBef>
                <a:spcAft>
                  <a:spcPct val="35000"/>
                </a:spcAft>
              </a:pPr>
              <a:r>
                <a:rPr lang="en-US" sz="2300" dirty="0" err="1"/>
                <a:t>Calcular</a:t>
              </a:r>
              <a:r>
                <a:rPr lang="en-US" sz="2300" dirty="0"/>
                <a:t> </a:t>
              </a:r>
              <a:r>
                <a:rPr lang="en-US" sz="2300" dirty="0" err="1"/>
                <a:t>el</a:t>
              </a:r>
              <a:r>
                <a:rPr lang="en-US" sz="2300" dirty="0"/>
                <a:t> </a:t>
              </a:r>
              <a:r>
                <a:rPr lang="en-US" sz="2300" dirty="0" err="1"/>
                <a:t>puntaje</a:t>
              </a:r>
              <a:r>
                <a:rPr lang="en-US" sz="2300" dirty="0"/>
                <a:t> SCIL</a:t>
              </a:r>
            </a:p>
          </p:txBody>
        </p:sp>
      </p:grpSp>
      <p:pic>
        <p:nvPicPr>
          <p:cNvPr id="5" name="Imagen 4" descr="Un extracto de la hoja de trabajo más grande, que muestra el recuento de componentes y dónde se encuentra en cada ficha de componente, con un óvalo rojo rodeando el texto &quot;Puntuación del componente: 3 de 36 puntos&quot;.">
            <a:extLst>
              <a:ext uri="{FF2B5EF4-FFF2-40B4-BE49-F238E27FC236}">
                <a16:creationId xmlns:a16="http://schemas.microsoft.com/office/drawing/2014/main" id="{CF4CF1C4-2BE7-8369-ED1A-CE0D853DA589}"/>
              </a:ext>
            </a:extLst>
          </p:cNvPr>
          <p:cNvPicPr>
            <a:picLocks noChangeAspect="1"/>
          </p:cNvPicPr>
          <p:nvPr/>
        </p:nvPicPr>
        <p:blipFill>
          <a:blip r:embed="rId3"/>
          <a:stretch>
            <a:fillRect/>
          </a:stretch>
        </p:blipFill>
        <p:spPr>
          <a:xfrm>
            <a:off x="1165560" y="4307796"/>
            <a:ext cx="9315450" cy="2171700"/>
          </a:xfrm>
          <a:prstGeom prst="rect">
            <a:avLst/>
          </a:prstGeom>
        </p:spPr>
      </p:pic>
      <p:sp>
        <p:nvSpPr>
          <p:cNvPr id="16" name="Marcador de pie de página 15">
            <a:extLst>
              <a:ext uri="{FF2B5EF4-FFF2-40B4-BE49-F238E27FC236}">
                <a16:creationId xmlns:a16="http://schemas.microsoft.com/office/drawing/2014/main" id="{B5927A22-2708-69A2-92D0-408B6BF0B8E0}"/>
              </a:ext>
            </a:extLst>
          </p:cNvPr>
          <p:cNvSpPr>
            <a:spLocks noGrp="1"/>
          </p:cNvSpPr>
          <p:nvPr>
            <p:ph type="ftr" sz="quarter" idx="11"/>
          </p:nvPr>
        </p:nvSpPr>
        <p:spPr/>
        <p:txBody>
          <a:bodyPr vert="horz" lIns="91440" tIns="45720" rIns="91440" bIns="45720" rtlCol="0" anchor="ctr"/>
          <a:lstStyle/>
          <a:p>
            <a:pPr algn="ctr"/>
            <a:r>
              <a:rPr lang="en-US"/>
              <a:t>Ciudades Limpias, Océano Azul</a:t>
            </a:r>
          </a:p>
        </p:txBody>
      </p:sp>
      <p:sp>
        <p:nvSpPr>
          <p:cNvPr id="18" name="Marcador de número de diapositiva 14">
            <a:extLst>
              <a:ext uri="{FF2B5EF4-FFF2-40B4-BE49-F238E27FC236}">
                <a16:creationId xmlns:a16="http://schemas.microsoft.com/office/drawing/2014/main" id="{64034FE2-3796-CF8F-F0BB-4932E821F2BA}"/>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21</a:t>
            </a:fld>
            <a:endParaRPr lang="en-US" dirty="0"/>
          </a:p>
        </p:txBody>
      </p:sp>
      <p:sp>
        <p:nvSpPr>
          <p:cNvPr id="3" name="Title 2">
            <a:extLst>
              <a:ext uri="{FF2B5EF4-FFF2-40B4-BE49-F238E27FC236}">
                <a16:creationId xmlns:a16="http://schemas.microsoft.com/office/drawing/2014/main" id="{AD25216A-E924-9950-FB80-6BA42878FB68}"/>
              </a:ext>
            </a:extLst>
          </p:cNvPr>
          <p:cNvSpPr>
            <a:spLocks noGrp="1"/>
          </p:cNvSpPr>
          <p:nvPr>
            <p:ph type="title"/>
          </p:nvPr>
        </p:nvSpPr>
        <p:spPr>
          <a:xfrm>
            <a:off x="609603" y="-1039858"/>
            <a:ext cx="10972799" cy="1039858"/>
          </a:xfrm>
        </p:spPr>
        <p:txBody>
          <a:bodyPr vert="horz" lIns="91440" tIns="45720" rIns="91440" bIns="45720" rtlCol="0" anchor="b">
            <a:normAutofit/>
          </a:bodyPr>
          <a:lstStyle/>
          <a:p>
            <a:pPr defTabSz="1022325">
              <a:lnSpc>
                <a:spcPct val="90000"/>
              </a:lnSpc>
              <a:spcAft>
                <a:spcPct val="35000"/>
              </a:spcAft>
            </a:pPr>
            <a:r>
              <a:rPr lang="en-US" sz="3600" dirty="0" err="1"/>
              <a:t>Calcular</a:t>
            </a:r>
            <a:r>
              <a:rPr lang="en-US" sz="3600" dirty="0"/>
              <a:t> </a:t>
            </a:r>
            <a:r>
              <a:rPr lang="en-US" sz="3600" dirty="0" err="1"/>
              <a:t>el</a:t>
            </a:r>
            <a:r>
              <a:rPr lang="en-US" sz="3600" dirty="0"/>
              <a:t> </a:t>
            </a:r>
            <a:r>
              <a:rPr lang="en-US" sz="3600" dirty="0" err="1"/>
              <a:t>puntaje</a:t>
            </a:r>
            <a:r>
              <a:rPr lang="en-US" sz="3600" dirty="0"/>
              <a:t> SCIL</a:t>
            </a:r>
          </a:p>
        </p:txBody>
      </p:sp>
    </p:spTree>
    <p:extLst>
      <p:ext uri="{BB962C8B-B14F-4D97-AF65-F5344CB8AC3E}">
        <p14:creationId xmlns:p14="http://schemas.microsoft.com/office/powerpoint/2010/main" val="3555613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482267" y="258085"/>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Actualización automática del SCIL</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557796" y="842856"/>
            <a:ext cx="5538204" cy="4"/>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82AB4B39-329E-DDB5-2875-F396CEB776CC}"/>
              </a:ext>
            </a:extLst>
          </p:cNvPr>
          <p:cNvSpPr>
            <a:spLocks noGrp="1"/>
          </p:cNvSpPr>
          <p:nvPr>
            <p:ph type="body" idx="1"/>
          </p:nvPr>
        </p:nvSpPr>
        <p:spPr>
          <a:xfrm>
            <a:off x="649339" y="1040747"/>
            <a:ext cx="4548207" cy="389775"/>
          </a:xfrm>
        </p:spPr>
        <p:txBody>
          <a:bodyPr/>
          <a:lstStyle/>
          <a:p>
            <a:pPr algn="ctr"/>
            <a:r>
              <a:rPr lang="es-PE" sz="1800" dirty="0">
                <a:solidFill>
                  <a:srgbClr val="194F8B"/>
                </a:solidFill>
              </a:rPr>
              <a:t>Tabla de Puntuación</a:t>
            </a:r>
          </a:p>
        </p:txBody>
      </p:sp>
      <p:sp>
        <p:nvSpPr>
          <p:cNvPr id="20" name="Text Placeholder 8">
            <a:extLst>
              <a:ext uri="{FF2B5EF4-FFF2-40B4-BE49-F238E27FC236}">
                <a16:creationId xmlns:a16="http://schemas.microsoft.com/office/drawing/2014/main" id="{3BDDD121-70BD-B3B2-3002-E7F117D02C3C}"/>
              </a:ext>
            </a:extLst>
          </p:cNvPr>
          <p:cNvSpPr txBox="1">
            <a:spLocks/>
          </p:cNvSpPr>
          <p:nvPr/>
        </p:nvSpPr>
        <p:spPr>
          <a:xfrm>
            <a:off x="722581" y="3643184"/>
            <a:ext cx="4401721" cy="574675"/>
          </a:xfrm>
          <a:prstGeom prst="rect">
            <a:avLst/>
          </a:prstGeom>
        </p:spPr>
        <p:txBody>
          <a:bodyPr vert="horz" lIns="91440" tIns="45720" rIns="91440" bIns="45720" rtlCol="0" anchor="b">
            <a:noAutofit/>
          </a:bodyPr>
          <a:lstStyle>
            <a:lvl1pPr marL="0" indent="0" algn="l" defTabSz="457189" rtl="0" eaLnBrk="1" latinLnBrk="0" hangingPunct="1">
              <a:spcBef>
                <a:spcPct val="20000"/>
              </a:spcBef>
              <a:buFont typeface="Arial"/>
              <a:buNone/>
              <a:defRPr sz="2400" b="1" kern="1200">
                <a:solidFill>
                  <a:srgbClr val="194F8B"/>
                </a:solidFill>
                <a:latin typeface="+mn-lt"/>
                <a:ea typeface="+mn-ea"/>
                <a:cs typeface="Georgia"/>
              </a:defRPr>
            </a:lvl1pPr>
            <a:lvl2pPr marL="457189" indent="0" algn="l" defTabSz="457189" rtl="0" eaLnBrk="1" latinLnBrk="0" hangingPunct="1">
              <a:spcBef>
                <a:spcPct val="20000"/>
              </a:spcBef>
              <a:buFont typeface="Arial"/>
              <a:buNone/>
              <a:defRPr sz="2000" b="1" kern="1200">
                <a:solidFill>
                  <a:schemeClr val="tx1"/>
                </a:solidFill>
                <a:latin typeface="+mn-lt"/>
                <a:ea typeface="+mn-ea"/>
                <a:cs typeface="Georgia"/>
              </a:defRPr>
            </a:lvl2pPr>
            <a:lvl3pPr marL="914377" indent="0" algn="l" defTabSz="457189" rtl="0" eaLnBrk="1" latinLnBrk="0" hangingPunct="1">
              <a:spcBef>
                <a:spcPct val="20000"/>
              </a:spcBef>
              <a:buFont typeface="Arial"/>
              <a:buNone/>
              <a:defRPr sz="1800" b="1" kern="1200">
                <a:solidFill>
                  <a:schemeClr val="tx1"/>
                </a:solidFill>
                <a:latin typeface="+mn-lt"/>
                <a:ea typeface="+mn-ea"/>
                <a:cs typeface="Georgia"/>
              </a:defRPr>
            </a:lvl3pPr>
            <a:lvl4pPr marL="1371566" indent="0" algn="l" defTabSz="457189" rtl="0" eaLnBrk="1" latinLnBrk="0" hangingPunct="1">
              <a:spcBef>
                <a:spcPct val="20000"/>
              </a:spcBef>
              <a:buFont typeface="Arial"/>
              <a:buNone/>
              <a:defRPr sz="1600" b="1" kern="1200">
                <a:solidFill>
                  <a:schemeClr val="tx1"/>
                </a:solidFill>
                <a:latin typeface="+mn-lt"/>
                <a:ea typeface="+mn-ea"/>
                <a:cs typeface="Georgia"/>
              </a:defRPr>
            </a:lvl4pPr>
            <a:lvl5pPr marL="1828754" indent="0" algn="l" defTabSz="457189" rtl="0" eaLnBrk="1" latinLnBrk="0" hangingPunct="1">
              <a:spcBef>
                <a:spcPct val="20000"/>
              </a:spcBef>
              <a:buFont typeface="Arial"/>
              <a:buNone/>
              <a:defRPr sz="1600" b="1" kern="1200">
                <a:solidFill>
                  <a:schemeClr val="tx1"/>
                </a:solidFill>
                <a:latin typeface="+mn-lt"/>
                <a:ea typeface="+mn-ea"/>
                <a:cs typeface="Georgia"/>
              </a:defRPr>
            </a:lvl5pPr>
            <a:lvl6pPr marL="2285943" indent="0" algn="l" defTabSz="457189" rtl="0" eaLnBrk="1" latinLnBrk="0" hangingPunct="1">
              <a:spcBef>
                <a:spcPct val="20000"/>
              </a:spcBef>
              <a:buFont typeface="Arial"/>
              <a:buNone/>
              <a:defRPr sz="1600" b="1" kern="1200">
                <a:solidFill>
                  <a:schemeClr val="tx1"/>
                </a:solidFill>
                <a:latin typeface="+mn-lt"/>
                <a:ea typeface="+mn-ea"/>
                <a:cs typeface="+mn-cs"/>
              </a:defRPr>
            </a:lvl6pPr>
            <a:lvl7pPr marL="2743131" indent="0" algn="l" defTabSz="457189" rtl="0" eaLnBrk="1" latinLnBrk="0" hangingPunct="1">
              <a:spcBef>
                <a:spcPct val="20000"/>
              </a:spcBef>
              <a:buFont typeface="Arial"/>
              <a:buNone/>
              <a:defRPr sz="1600" b="1" kern="1200">
                <a:solidFill>
                  <a:schemeClr val="tx1"/>
                </a:solidFill>
                <a:latin typeface="+mn-lt"/>
                <a:ea typeface="+mn-ea"/>
                <a:cs typeface="+mn-cs"/>
              </a:defRPr>
            </a:lvl7pPr>
            <a:lvl8pPr marL="3200320" indent="0" algn="l" defTabSz="457189" rtl="0" eaLnBrk="1" latinLnBrk="0" hangingPunct="1">
              <a:spcBef>
                <a:spcPct val="20000"/>
              </a:spcBef>
              <a:buFont typeface="Arial"/>
              <a:buNone/>
              <a:defRPr sz="1600" b="1" kern="1200">
                <a:solidFill>
                  <a:schemeClr val="tx1"/>
                </a:solidFill>
                <a:latin typeface="+mn-lt"/>
                <a:ea typeface="+mn-ea"/>
                <a:cs typeface="+mn-cs"/>
              </a:defRPr>
            </a:lvl8pPr>
            <a:lvl9pPr marL="3657509" indent="0" algn="l" defTabSz="457189"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s-PE" sz="1800" dirty="0"/>
              <a:t>Gráfico Radar de Puntaje</a:t>
            </a:r>
          </a:p>
        </p:txBody>
      </p:sp>
      <p:grpSp>
        <p:nvGrpSpPr>
          <p:cNvPr id="21" name="Grupo 2" descr="Gráfico Radar de Puntaje&#10;">
            <a:extLst>
              <a:ext uri="{FF2B5EF4-FFF2-40B4-BE49-F238E27FC236}">
                <a16:creationId xmlns:a16="http://schemas.microsoft.com/office/drawing/2014/main" id="{540B7217-88C8-9E99-0FE5-A4B44CE19866}"/>
              </a:ext>
            </a:extLst>
          </p:cNvPr>
          <p:cNvGrpSpPr>
            <a:grpSpLocks/>
          </p:cNvGrpSpPr>
          <p:nvPr/>
        </p:nvGrpSpPr>
        <p:grpSpPr bwMode="auto">
          <a:xfrm>
            <a:off x="1332906" y="4299367"/>
            <a:ext cx="2997164" cy="2080267"/>
            <a:chOff x="0" y="0"/>
            <a:chExt cx="39020" cy="26390"/>
          </a:xfrm>
        </p:grpSpPr>
        <p:grpSp>
          <p:nvGrpSpPr>
            <p:cNvPr id="22" name="Grupo 1">
              <a:extLst>
                <a:ext uri="{FF2B5EF4-FFF2-40B4-BE49-F238E27FC236}">
                  <a16:creationId xmlns:a16="http://schemas.microsoft.com/office/drawing/2014/main" id="{E081DE80-EAD2-8939-8873-E0FEC45B8563}"/>
                </a:ext>
              </a:extLst>
            </p:cNvPr>
            <p:cNvGrpSpPr>
              <a:grpSpLocks/>
            </p:cNvGrpSpPr>
            <p:nvPr/>
          </p:nvGrpSpPr>
          <p:grpSpPr bwMode="auto">
            <a:xfrm>
              <a:off x="0" y="0"/>
              <a:ext cx="39020" cy="26390"/>
              <a:chOff x="0" y="0"/>
              <a:chExt cx="39020" cy="26390"/>
            </a:xfrm>
          </p:grpSpPr>
          <p:pic>
            <p:nvPicPr>
              <p:cNvPr id="25" name="Imagen 1" descr="Gráfico, Gráfico radial">
                <a:extLst>
                  <a:ext uri="{FF2B5EF4-FFF2-40B4-BE49-F238E27FC236}">
                    <a16:creationId xmlns:a16="http://schemas.microsoft.com/office/drawing/2014/main" id="{CFDFC9D9-7403-EC1A-199C-8C1ABB199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020" cy="26390"/>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1">
                <a:extLst>
                  <a:ext uri="{FF2B5EF4-FFF2-40B4-BE49-F238E27FC236}">
                    <a16:creationId xmlns:a16="http://schemas.microsoft.com/office/drawing/2014/main" id="{A7420AC9-E355-FBBB-E94F-E53378734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9" y="9747"/>
                <a:ext cx="10433" cy="108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Imagen 1">
              <a:extLst>
                <a:ext uri="{FF2B5EF4-FFF2-40B4-BE49-F238E27FC236}">
                  <a16:creationId xmlns:a16="http://schemas.microsoft.com/office/drawing/2014/main" id="{26EDA050-8F35-95DC-B502-02B86680A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3" y="24499"/>
              <a:ext cx="4915" cy="1022"/>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1">
              <a:extLst>
                <a:ext uri="{FF2B5EF4-FFF2-40B4-BE49-F238E27FC236}">
                  <a16:creationId xmlns:a16="http://schemas.microsoft.com/office/drawing/2014/main" id="{5CCF9653-6816-D01B-BE18-101DFE3F8F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68" y="24499"/>
              <a:ext cx="2324" cy="85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 Placeholder 8">
            <a:extLst>
              <a:ext uri="{FF2B5EF4-FFF2-40B4-BE49-F238E27FC236}">
                <a16:creationId xmlns:a16="http://schemas.microsoft.com/office/drawing/2014/main" id="{4E2A333F-3408-010C-CCC7-027283146939}"/>
              </a:ext>
            </a:extLst>
          </p:cNvPr>
          <p:cNvSpPr txBox="1">
            <a:spLocks/>
          </p:cNvSpPr>
          <p:nvPr/>
        </p:nvSpPr>
        <p:spPr>
          <a:xfrm>
            <a:off x="6604708" y="732120"/>
            <a:ext cx="4401721" cy="574675"/>
          </a:xfrm>
          <a:prstGeom prst="rect">
            <a:avLst/>
          </a:prstGeom>
        </p:spPr>
        <p:txBody>
          <a:bodyPr vert="horz" lIns="91440" tIns="45720" rIns="91440" bIns="45720" rtlCol="0" anchor="b">
            <a:noAutofit/>
          </a:bodyPr>
          <a:lstStyle>
            <a:lvl1pPr marL="0" indent="0" algn="l" defTabSz="457189" rtl="0" eaLnBrk="1" latinLnBrk="0" hangingPunct="1">
              <a:spcBef>
                <a:spcPct val="20000"/>
              </a:spcBef>
              <a:buFont typeface="Arial"/>
              <a:buNone/>
              <a:defRPr sz="2400" b="1" kern="1200">
                <a:solidFill>
                  <a:srgbClr val="194F8B"/>
                </a:solidFill>
                <a:latin typeface="+mn-lt"/>
                <a:ea typeface="+mn-ea"/>
                <a:cs typeface="Georgia"/>
              </a:defRPr>
            </a:lvl1pPr>
            <a:lvl2pPr marL="457189" indent="0" algn="l" defTabSz="457189" rtl="0" eaLnBrk="1" latinLnBrk="0" hangingPunct="1">
              <a:spcBef>
                <a:spcPct val="20000"/>
              </a:spcBef>
              <a:buFont typeface="Arial"/>
              <a:buNone/>
              <a:defRPr sz="2000" b="1" kern="1200">
                <a:solidFill>
                  <a:schemeClr val="tx1"/>
                </a:solidFill>
                <a:latin typeface="+mn-lt"/>
                <a:ea typeface="+mn-ea"/>
                <a:cs typeface="Georgia"/>
              </a:defRPr>
            </a:lvl2pPr>
            <a:lvl3pPr marL="914377" indent="0" algn="l" defTabSz="457189" rtl="0" eaLnBrk="1" latinLnBrk="0" hangingPunct="1">
              <a:spcBef>
                <a:spcPct val="20000"/>
              </a:spcBef>
              <a:buFont typeface="Arial"/>
              <a:buNone/>
              <a:defRPr sz="1800" b="1" kern="1200">
                <a:solidFill>
                  <a:schemeClr val="tx1"/>
                </a:solidFill>
                <a:latin typeface="+mn-lt"/>
                <a:ea typeface="+mn-ea"/>
                <a:cs typeface="Georgia"/>
              </a:defRPr>
            </a:lvl3pPr>
            <a:lvl4pPr marL="1371566" indent="0" algn="l" defTabSz="457189" rtl="0" eaLnBrk="1" latinLnBrk="0" hangingPunct="1">
              <a:spcBef>
                <a:spcPct val="20000"/>
              </a:spcBef>
              <a:buFont typeface="Arial"/>
              <a:buNone/>
              <a:defRPr sz="1600" b="1" kern="1200">
                <a:solidFill>
                  <a:schemeClr val="tx1"/>
                </a:solidFill>
                <a:latin typeface="+mn-lt"/>
                <a:ea typeface="+mn-ea"/>
                <a:cs typeface="Georgia"/>
              </a:defRPr>
            </a:lvl4pPr>
            <a:lvl5pPr marL="1828754" indent="0" algn="l" defTabSz="457189" rtl="0" eaLnBrk="1" latinLnBrk="0" hangingPunct="1">
              <a:spcBef>
                <a:spcPct val="20000"/>
              </a:spcBef>
              <a:buFont typeface="Arial"/>
              <a:buNone/>
              <a:defRPr sz="1600" b="1" kern="1200">
                <a:solidFill>
                  <a:schemeClr val="tx1"/>
                </a:solidFill>
                <a:latin typeface="+mn-lt"/>
                <a:ea typeface="+mn-ea"/>
                <a:cs typeface="Georgia"/>
              </a:defRPr>
            </a:lvl5pPr>
            <a:lvl6pPr marL="2285943" indent="0" algn="l" defTabSz="457189" rtl="0" eaLnBrk="1" latinLnBrk="0" hangingPunct="1">
              <a:spcBef>
                <a:spcPct val="20000"/>
              </a:spcBef>
              <a:buFont typeface="Arial"/>
              <a:buNone/>
              <a:defRPr sz="1600" b="1" kern="1200">
                <a:solidFill>
                  <a:schemeClr val="tx1"/>
                </a:solidFill>
                <a:latin typeface="+mn-lt"/>
                <a:ea typeface="+mn-ea"/>
                <a:cs typeface="+mn-cs"/>
              </a:defRPr>
            </a:lvl6pPr>
            <a:lvl7pPr marL="2743131" indent="0" algn="l" defTabSz="457189" rtl="0" eaLnBrk="1" latinLnBrk="0" hangingPunct="1">
              <a:spcBef>
                <a:spcPct val="20000"/>
              </a:spcBef>
              <a:buFont typeface="Arial"/>
              <a:buNone/>
              <a:defRPr sz="1600" b="1" kern="1200">
                <a:solidFill>
                  <a:schemeClr val="tx1"/>
                </a:solidFill>
                <a:latin typeface="+mn-lt"/>
                <a:ea typeface="+mn-ea"/>
                <a:cs typeface="+mn-cs"/>
              </a:defRPr>
            </a:lvl7pPr>
            <a:lvl8pPr marL="3200320" indent="0" algn="l" defTabSz="457189" rtl="0" eaLnBrk="1" latinLnBrk="0" hangingPunct="1">
              <a:spcBef>
                <a:spcPct val="20000"/>
              </a:spcBef>
              <a:buFont typeface="Arial"/>
              <a:buNone/>
              <a:defRPr sz="1600" b="1" kern="1200">
                <a:solidFill>
                  <a:schemeClr val="tx1"/>
                </a:solidFill>
                <a:latin typeface="+mn-lt"/>
                <a:ea typeface="+mn-ea"/>
                <a:cs typeface="+mn-cs"/>
              </a:defRPr>
            </a:lvl8pPr>
            <a:lvl9pPr marL="3657509" indent="0" algn="l" defTabSz="457189"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s-PE" sz="1800" dirty="0"/>
              <a:t>Tabla de análisis adicional</a:t>
            </a:r>
          </a:p>
        </p:txBody>
      </p:sp>
      <p:sp>
        <p:nvSpPr>
          <p:cNvPr id="35" name="Marcador de pie de página 34">
            <a:extLst>
              <a:ext uri="{FF2B5EF4-FFF2-40B4-BE49-F238E27FC236}">
                <a16:creationId xmlns:a16="http://schemas.microsoft.com/office/drawing/2014/main" id="{9E9F039B-A475-BA8A-A7B4-E14130905CE5}"/>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37" name="Marcador de número de diapositiva 14">
            <a:extLst>
              <a:ext uri="{FF2B5EF4-FFF2-40B4-BE49-F238E27FC236}">
                <a16:creationId xmlns:a16="http://schemas.microsoft.com/office/drawing/2014/main" id="{8B6705B4-8EE5-ED7A-2751-8D0CDE38E2AA}"/>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22</a:t>
            </a:fld>
            <a:endParaRPr lang="en-US" dirty="0"/>
          </a:p>
        </p:txBody>
      </p:sp>
      <p:pic>
        <p:nvPicPr>
          <p:cNvPr id="4" name="Picture 3" descr="Tabla de análisis adicional.&#10;">
            <a:extLst>
              <a:ext uri="{FF2B5EF4-FFF2-40B4-BE49-F238E27FC236}">
                <a16:creationId xmlns:a16="http://schemas.microsoft.com/office/drawing/2014/main" id="{AC11ED8E-7949-C64D-0876-FA144C33D587}"/>
              </a:ext>
            </a:extLst>
          </p:cNvPr>
          <p:cNvPicPr>
            <a:picLocks noChangeAspect="1"/>
          </p:cNvPicPr>
          <p:nvPr/>
        </p:nvPicPr>
        <p:blipFill>
          <a:blip r:embed="rId7"/>
          <a:stretch>
            <a:fillRect/>
          </a:stretch>
        </p:blipFill>
        <p:spPr>
          <a:xfrm>
            <a:off x="6085472" y="1306795"/>
            <a:ext cx="5071798" cy="4637298"/>
          </a:xfrm>
          <a:prstGeom prst="rect">
            <a:avLst/>
          </a:prstGeom>
        </p:spPr>
      </p:pic>
      <p:pic>
        <p:nvPicPr>
          <p:cNvPr id="6" name="Picture 5" descr="Tabla de puntuación.">
            <a:extLst>
              <a:ext uri="{FF2B5EF4-FFF2-40B4-BE49-F238E27FC236}">
                <a16:creationId xmlns:a16="http://schemas.microsoft.com/office/drawing/2014/main" id="{78C7A32A-4209-18C5-E411-F81867C4A7D4}"/>
              </a:ext>
            </a:extLst>
          </p:cNvPr>
          <p:cNvPicPr>
            <a:picLocks noChangeAspect="1"/>
          </p:cNvPicPr>
          <p:nvPr/>
        </p:nvPicPr>
        <p:blipFill>
          <a:blip r:embed="rId8"/>
          <a:srcRect/>
          <a:stretch/>
        </p:blipFill>
        <p:spPr>
          <a:xfrm>
            <a:off x="749641" y="1427631"/>
            <a:ext cx="4420843" cy="2367131"/>
          </a:xfrm>
          <a:prstGeom prst="rect">
            <a:avLst/>
          </a:prstGeom>
          <a:ln>
            <a:solidFill>
              <a:schemeClr val="accent1"/>
            </a:solidFill>
          </a:ln>
        </p:spPr>
      </p:pic>
    </p:spTree>
    <p:extLst>
      <p:ext uri="{BB962C8B-B14F-4D97-AF65-F5344CB8AC3E}">
        <p14:creationId xmlns:p14="http://schemas.microsoft.com/office/powerpoint/2010/main" val="1600104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0F3CF4-E45C-4CA2-B02A-6E3033A97F44}"/>
              </a:ext>
            </a:extLst>
          </p:cNvPr>
          <p:cNvSpPr>
            <a:spLocks noGrp="1"/>
          </p:cNvSpPr>
          <p:nvPr>
            <p:ph idx="1"/>
          </p:nvPr>
        </p:nvSpPr>
        <p:spPr>
          <a:xfrm>
            <a:off x="6390167" y="1235873"/>
            <a:ext cx="5691963" cy="4069777"/>
          </a:xfrm>
        </p:spPr>
        <p:txBody>
          <a:bodyPr>
            <a:normAutofit/>
          </a:bodyPr>
          <a:lstStyle/>
          <a:p>
            <a:r>
              <a:rPr lang="es-PE" sz="2400" dirty="0">
                <a:latin typeface="Gill Sans MT" panose="020B0502020104020203" pitchFamily="34" charset="0"/>
              </a:rPr>
              <a:t>En esta etapa de la evaluación SCIL:</a:t>
            </a:r>
          </a:p>
          <a:p>
            <a:pPr lvl="1"/>
            <a:r>
              <a:rPr lang="es-PE" sz="1800" dirty="0">
                <a:latin typeface="Gill Sans MT" panose="020B0502020104020203" pitchFamily="34" charset="0"/>
              </a:rPr>
              <a:t>Se examina en detalle las áreas de poca capacidad</a:t>
            </a:r>
            <a:endParaRPr lang="en-US" sz="1800" dirty="0">
              <a:latin typeface="Gill Sans MT" panose="020B0502020104020203" pitchFamily="34" charset="0"/>
            </a:endParaRPr>
          </a:p>
          <a:p>
            <a:pPr lvl="1"/>
            <a:r>
              <a:rPr lang="es-PE" sz="1800" dirty="0">
                <a:latin typeface="Gill Sans MT" panose="020B0502020104020203" pitchFamily="34" charset="0"/>
              </a:rPr>
              <a:t>Se revisa las respuestas “No”</a:t>
            </a:r>
            <a:endParaRPr lang="en-US" sz="1800" dirty="0">
              <a:latin typeface="Gill Sans MT" panose="020B0502020104020203" pitchFamily="34" charset="0"/>
            </a:endParaRPr>
          </a:p>
          <a:p>
            <a:r>
              <a:rPr lang="es-PE" sz="2400" dirty="0">
                <a:latin typeface="Gill Sans MT" panose="020B0502020104020203" pitchFamily="34" charset="0"/>
              </a:rPr>
              <a:t>Los miembros del SIG de cada componente:</a:t>
            </a:r>
            <a:endParaRPr lang="en-US" sz="2400" dirty="0">
              <a:latin typeface="Gill Sans MT" panose="020B0502020104020203" pitchFamily="34" charset="0"/>
            </a:endParaRPr>
          </a:p>
          <a:p>
            <a:pPr lvl="1"/>
            <a:r>
              <a:rPr lang="es-PE" sz="1800" dirty="0">
                <a:latin typeface="Gill Sans MT" panose="020B0502020104020203" pitchFamily="34" charset="0"/>
              </a:rPr>
              <a:t>Debaten sobre las respuestas “No”</a:t>
            </a:r>
            <a:endParaRPr lang="en-US" sz="1800" dirty="0">
              <a:latin typeface="Gill Sans MT" panose="020B0502020104020203" pitchFamily="34" charset="0"/>
            </a:endParaRPr>
          </a:p>
          <a:p>
            <a:pPr lvl="1"/>
            <a:r>
              <a:rPr lang="es-PE" sz="1800" dirty="0">
                <a:latin typeface="Gill Sans MT" panose="020B0502020104020203" pitchFamily="34" charset="0"/>
              </a:rPr>
              <a:t>Reflexionan sobre la manera en que el gobierno local podría convertirlas en “Si”</a:t>
            </a:r>
          </a:p>
          <a:p>
            <a:pPr lvl="1"/>
            <a:r>
              <a:rPr lang="es-PE" sz="1800" dirty="0">
                <a:latin typeface="Gill Sans MT" panose="020B0502020104020203" pitchFamily="34" charset="0"/>
              </a:rPr>
              <a:t>Reportar al grupo</a:t>
            </a:r>
            <a:endParaRPr lang="en-US" sz="1800" dirty="0">
              <a:latin typeface="Gill Sans MT" panose="020B0502020104020203" pitchFamily="34" charset="0"/>
            </a:endParaRPr>
          </a:p>
          <a:p>
            <a:r>
              <a:rPr lang="es-PE" sz="2400" dirty="0">
                <a:latin typeface="Gill Sans MT" panose="020B0502020104020203" pitchFamily="34" charset="0"/>
              </a:rPr>
              <a:t>SIG decide en conjunto cuáles serán las recomendaciones prioritarias</a:t>
            </a:r>
            <a:endParaRPr lang="en-US" sz="2400" dirty="0">
              <a:latin typeface="Gill Sans MT" panose="020B0502020104020203" pitchFamily="34" charset="0"/>
            </a:endParaRPr>
          </a:p>
        </p:txBody>
      </p:sp>
      <p:grpSp>
        <p:nvGrpSpPr>
          <p:cNvPr id="6" name="Group 5">
            <a:extLst>
              <a:ext uri="{FF2B5EF4-FFF2-40B4-BE49-F238E27FC236}">
                <a16:creationId xmlns:a16="http://schemas.microsoft.com/office/drawing/2014/main" id="{2C551328-FAB1-4AF2-BE8E-599F7DAA0AF1}"/>
              </a:ext>
              <a:ext uri="{C183D7F6-B498-43B3-948B-1728B52AA6E4}">
                <adec:decorative xmlns:adec="http://schemas.microsoft.com/office/drawing/2017/decorative" val="1"/>
              </a:ext>
            </a:extLst>
          </p:cNvPr>
          <p:cNvGrpSpPr/>
          <p:nvPr/>
        </p:nvGrpSpPr>
        <p:grpSpPr>
          <a:xfrm>
            <a:off x="694665" y="74430"/>
            <a:ext cx="3640292" cy="1703701"/>
            <a:chOff x="4530959" y="2447388"/>
            <a:chExt cx="3640292" cy="1703701"/>
          </a:xfrm>
        </p:grpSpPr>
        <p:sp>
          <p:nvSpPr>
            <p:cNvPr id="7" name="Arrow: Right 6">
              <a:extLst>
                <a:ext uri="{FF2B5EF4-FFF2-40B4-BE49-F238E27FC236}">
                  <a16:creationId xmlns:a16="http://schemas.microsoft.com/office/drawing/2014/main" id="{D97CD6F9-9482-4844-ACA2-5D6537641CBD}"/>
                </a:ext>
                <a:ext uri="{C183D7F6-B498-43B3-948B-1728B52AA6E4}">
                  <adec:decorative xmlns:adec="http://schemas.microsoft.com/office/drawing/2017/decorative" val="1"/>
                </a:ext>
              </a:extLst>
            </p:cNvPr>
            <p:cNvSpPr/>
            <p:nvPr/>
          </p:nvSpPr>
          <p:spPr>
            <a:xfrm>
              <a:off x="4530959" y="2447388"/>
              <a:ext cx="3640292" cy="1703701"/>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Arrow: Right 4">
              <a:extLst>
                <a:ext uri="{FF2B5EF4-FFF2-40B4-BE49-F238E27FC236}">
                  <a16:creationId xmlns:a16="http://schemas.microsoft.com/office/drawing/2014/main" id="{CE49F892-CD0A-4E30-B85A-2466373B6073}"/>
                </a:ext>
              </a:extLst>
            </p:cNvPr>
            <p:cNvSpPr txBox="1"/>
            <p:nvPr/>
          </p:nvSpPr>
          <p:spPr>
            <a:xfrm>
              <a:off x="4530959" y="2873313"/>
              <a:ext cx="3214367" cy="8518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1" tIns="87631" rIns="254000" bIns="188659" numCol="1" spcCol="1270" anchor="ctr" anchorCtr="0">
              <a:noAutofit/>
            </a:bodyPr>
            <a:lstStyle/>
            <a:p>
              <a:pPr defTabSz="1022325">
                <a:lnSpc>
                  <a:spcPct val="90000"/>
                </a:lnSpc>
                <a:spcBef>
                  <a:spcPct val="0"/>
                </a:spcBef>
                <a:spcAft>
                  <a:spcPct val="35000"/>
                </a:spcAft>
              </a:pPr>
              <a:r>
                <a:rPr lang="es-PE" sz="2300" dirty="0"/>
                <a:t>Analizar los resultados</a:t>
              </a:r>
            </a:p>
          </p:txBody>
        </p:sp>
      </p:grpSp>
      <p:pic>
        <p:nvPicPr>
          <p:cNvPr id="4" name="Picture 3" descr="Un grupo de cuatro personas sentadas alrededor de una mesa utilizando máscaras, con una mujer escribiendo en un papelógrafo sobre la mesa.&#10;&#10;">
            <a:extLst>
              <a:ext uri="{FF2B5EF4-FFF2-40B4-BE49-F238E27FC236}">
                <a16:creationId xmlns:a16="http://schemas.microsoft.com/office/drawing/2014/main" id="{267AF024-E854-86E1-DF13-C0B80E560DA1}"/>
              </a:ext>
            </a:extLst>
          </p:cNvPr>
          <p:cNvPicPr>
            <a:picLocks noChangeAspect="1"/>
          </p:cNvPicPr>
          <p:nvPr/>
        </p:nvPicPr>
        <p:blipFill>
          <a:blip r:embed="rId2"/>
          <a:stretch>
            <a:fillRect/>
          </a:stretch>
        </p:blipFill>
        <p:spPr>
          <a:xfrm>
            <a:off x="-74430" y="2204055"/>
            <a:ext cx="5964866" cy="3976577"/>
          </a:xfrm>
          <a:prstGeom prst="rect">
            <a:avLst/>
          </a:prstGeom>
        </p:spPr>
      </p:pic>
      <p:sp>
        <p:nvSpPr>
          <p:cNvPr id="12" name="Marcador de pie de página 11">
            <a:extLst>
              <a:ext uri="{FF2B5EF4-FFF2-40B4-BE49-F238E27FC236}">
                <a16:creationId xmlns:a16="http://schemas.microsoft.com/office/drawing/2014/main" id="{C3A3660F-9F8F-1032-E4EF-428209581E0E}"/>
              </a:ext>
            </a:extLst>
          </p:cNvPr>
          <p:cNvSpPr>
            <a:spLocks noGrp="1"/>
          </p:cNvSpPr>
          <p:nvPr>
            <p:ph type="ftr" sz="quarter" idx="11"/>
          </p:nvPr>
        </p:nvSpPr>
        <p:spPr/>
        <p:txBody>
          <a:bodyPr vert="horz" lIns="91440" tIns="45720" rIns="91440" bIns="45720" rtlCol="0" anchor="ctr"/>
          <a:lstStyle/>
          <a:p>
            <a:pPr algn="ctr"/>
            <a:r>
              <a:rPr lang="en-US"/>
              <a:t>Ciudades Limpias, Océano Azul</a:t>
            </a:r>
          </a:p>
        </p:txBody>
      </p:sp>
      <p:sp>
        <p:nvSpPr>
          <p:cNvPr id="14" name="Marcador de número de diapositiva 14">
            <a:extLst>
              <a:ext uri="{FF2B5EF4-FFF2-40B4-BE49-F238E27FC236}">
                <a16:creationId xmlns:a16="http://schemas.microsoft.com/office/drawing/2014/main" id="{95F81797-9313-C38F-D27B-39CD7453FE87}"/>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23</a:t>
            </a:fld>
            <a:endParaRPr lang="en-US" dirty="0"/>
          </a:p>
        </p:txBody>
      </p:sp>
      <p:sp>
        <p:nvSpPr>
          <p:cNvPr id="3" name="Title 2">
            <a:extLst>
              <a:ext uri="{FF2B5EF4-FFF2-40B4-BE49-F238E27FC236}">
                <a16:creationId xmlns:a16="http://schemas.microsoft.com/office/drawing/2014/main" id="{8BA071EF-0F9B-552A-9F61-BC54FD8D210F}"/>
              </a:ext>
            </a:extLst>
          </p:cNvPr>
          <p:cNvSpPr>
            <a:spLocks noGrp="1"/>
          </p:cNvSpPr>
          <p:nvPr>
            <p:ph type="title"/>
          </p:nvPr>
        </p:nvSpPr>
        <p:spPr>
          <a:xfrm>
            <a:off x="609603" y="-1039858"/>
            <a:ext cx="10972799" cy="1039858"/>
          </a:xfrm>
        </p:spPr>
        <p:txBody>
          <a:bodyPr vert="horz" lIns="91440" tIns="45720" rIns="91440" bIns="45720" rtlCol="0" anchor="b">
            <a:normAutofit/>
          </a:bodyPr>
          <a:lstStyle/>
          <a:p>
            <a:pPr defTabSz="1022325">
              <a:lnSpc>
                <a:spcPct val="90000"/>
              </a:lnSpc>
              <a:spcAft>
                <a:spcPct val="35000"/>
              </a:spcAft>
            </a:pPr>
            <a:r>
              <a:rPr lang="es-PE" sz="3600" dirty="0"/>
              <a:t>Analizar los resultados</a:t>
            </a:r>
          </a:p>
        </p:txBody>
      </p:sp>
    </p:spTree>
    <p:extLst>
      <p:ext uri="{BB962C8B-B14F-4D97-AF65-F5344CB8AC3E}">
        <p14:creationId xmlns:p14="http://schemas.microsoft.com/office/powerpoint/2010/main" val="3793419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40D49B-2B89-4093-99D3-4FCF4016ED05}"/>
              </a:ext>
            </a:extLst>
          </p:cNvPr>
          <p:cNvSpPr>
            <a:spLocks noGrp="1"/>
          </p:cNvSpPr>
          <p:nvPr>
            <p:ph type="title"/>
          </p:nvPr>
        </p:nvSpPr>
        <p:spPr>
          <a:xfrm>
            <a:off x="609605" y="239260"/>
            <a:ext cx="10972799" cy="1039859"/>
          </a:xfrm>
        </p:spPr>
        <p:txBody>
          <a:bodyPr anchor="ctr">
            <a:normAutofit/>
          </a:bodyPr>
          <a:lstStyle/>
          <a:p>
            <a:pPr algn="l"/>
            <a:r>
              <a:rPr lang="es-PE" sz="3200" dirty="0">
                <a:solidFill>
                  <a:srgbClr val="C00000"/>
                </a:solidFill>
              </a:rPr>
              <a:t>Ejemplo de lo que puede revelar el análisis</a:t>
            </a:r>
          </a:p>
        </p:txBody>
      </p:sp>
      <p:sp>
        <p:nvSpPr>
          <p:cNvPr id="16" name="Text Placeholder 3">
            <a:extLst>
              <a:ext uri="{FF2B5EF4-FFF2-40B4-BE49-F238E27FC236}">
                <a16:creationId xmlns:a16="http://schemas.microsoft.com/office/drawing/2014/main" id="{4911A1BF-387D-4B0F-92A1-99681612D883}"/>
              </a:ext>
            </a:extLst>
          </p:cNvPr>
          <p:cNvSpPr>
            <a:spLocks noGrp="1"/>
          </p:cNvSpPr>
          <p:nvPr>
            <p:ph sz="half" idx="1"/>
          </p:nvPr>
        </p:nvSpPr>
        <p:spPr>
          <a:xfrm>
            <a:off x="609600" y="1484851"/>
            <a:ext cx="5384800" cy="4641312"/>
          </a:xfrm>
        </p:spPr>
        <p:txBody>
          <a:bodyPr>
            <a:normAutofit/>
          </a:bodyPr>
          <a:lstStyle/>
          <a:p>
            <a:endParaRPr lang="en-US" sz="3600" dirty="0"/>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Este ejemplo de un análisis adicional de gestión financiera muestra que el componente en cuestión presenta solo capacidad básica y que necesita desarrollar más capacidades</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Pero solo se necesita mejoras en dos criterios</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p:txBody>
      </p:sp>
      <p:cxnSp>
        <p:nvCxnSpPr>
          <p:cNvPr id="9" name="Straight Connector 8">
            <a:extLst>
              <a:ext uri="{FF2B5EF4-FFF2-40B4-BE49-F238E27FC236}">
                <a16:creationId xmlns:a16="http://schemas.microsoft.com/office/drawing/2014/main" id="{3F4FC7C0-0F03-B417-DB22-D8875559EAE7}"/>
              </a:ext>
              <a:ext uri="{C183D7F6-B498-43B3-948B-1728B52AA6E4}">
                <adec:decorative xmlns:adec="http://schemas.microsoft.com/office/drawing/2017/decorative" val="1"/>
              </a:ext>
            </a:extLst>
          </p:cNvPr>
          <p:cNvCxnSpPr>
            <a:cxnSpLocks/>
          </p:cNvCxnSpPr>
          <p:nvPr/>
        </p:nvCxnSpPr>
        <p:spPr>
          <a:xfrm>
            <a:off x="717287" y="1002345"/>
            <a:ext cx="6140716"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3" name="Marcador de pie de página 12">
            <a:extLst>
              <a:ext uri="{FF2B5EF4-FFF2-40B4-BE49-F238E27FC236}">
                <a16:creationId xmlns:a16="http://schemas.microsoft.com/office/drawing/2014/main" id="{19144F01-2A55-21AE-BBD9-089E4D6B4BAA}"/>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5" name="Marcador de número de diapositiva 14">
            <a:extLst>
              <a:ext uri="{FF2B5EF4-FFF2-40B4-BE49-F238E27FC236}">
                <a16:creationId xmlns:a16="http://schemas.microsoft.com/office/drawing/2014/main" id="{0554F7C5-D7D1-217A-C96D-DE0D1CB663E0}"/>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24</a:t>
            </a:fld>
            <a:endParaRPr lang="en-US" dirty="0"/>
          </a:p>
        </p:txBody>
      </p:sp>
      <p:pic>
        <p:nvPicPr>
          <p:cNvPr id="3" name="Picture 2" descr="Tabla de análisis adicional.">
            <a:extLst>
              <a:ext uri="{FF2B5EF4-FFF2-40B4-BE49-F238E27FC236}">
                <a16:creationId xmlns:a16="http://schemas.microsoft.com/office/drawing/2014/main" id="{5CAC56AA-1FF1-7A7F-9184-FF93ADBC69D4}"/>
              </a:ext>
            </a:extLst>
          </p:cNvPr>
          <p:cNvPicPr>
            <a:picLocks noChangeAspect="1"/>
          </p:cNvPicPr>
          <p:nvPr/>
        </p:nvPicPr>
        <p:blipFill>
          <a:blip r:embed="rId3"/>
          <a:stretch>
            <a:fillRect/>
          </a:stretch>
        </p:blipFill>
        <p:spPr>
          <a:xfrm>
            <a:off x="6096000" y="1328284"/>
            <a:ext cx="5418661" cy="4954446"/>
          </a:xfrm>
          <a:prstGeom prst="rect">
            <a:avLst/>
          </a:prstGeom>
        </p:spPr>
      </p:pic>
    </p:spTree>
    <p:extLst>
      <p:ext uri="{BB962C8B-B14F-4D97-AF65-F5344CB8AC3E}">
        <p14:creationId xmlns:p14="http://schemas.microsoft.com/office/powerpoint/2010/main" val="3942180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3A2336-9713-660F-90D8-B05815BE26F8}"/>
              </a:ext>
            </a:extLst>
          </p:cNvPr>
          <p:cNvSpPr>
            <a:spLocks noGrp="1"/>
          </p:cNvSpPr>
          <p:nvPr>
            <p:ph idx="1"/>
          </p:nvPr>
        </p:nvSpPr>
        <p:spPr>
          <a:xfrm>
            <a:off x="5752213" y="1484852"/>
            <a:ext cx="5830187" cy="4641312"/>
          </a:xfrm>
        </p:spPr>
        <p:txBody>
          <a:bodyPr>
            <a:normAutofit fontScale="92500" lnSpcReduction="10000"/>
          </a:bodyPr>
          <a:lstStyle/>
          <a:p>
            <a:pPr algn="just"/>
            <a:r>
              <a:rPr lang="es-PE" sz="2600" dirty="0">
                <a:effectLst/>
                <a:latin typeface="Gill Sans MT" panose="020B0502020104020203" pitchFamily="34" charset="0"/>
                <a:ea typeface="Gill Sans MT" panose="020B0502020104020203" pitchFamily="34" charset="0"/>
                <a:cs typeface="Gill Sans MT" panose="020B0502020104020203" pitchFamily="34" charset="0"/>
              </a:rPr>
              <a:t>Los análisis de SCIL pueden revelar muchas áreas que requieran mejoras</a:t>
            </a:r>
            <a:endParaRPr lang="en-US" sz="2600" dirty="0">
              <a:effectLst/>
              <a:latin typeface="Gill Sans MT" panose="020B0502020104020203" pitchFamily="34" charset="0"/>
              <a:ea typeface="Gill Sans MT" panose="020B0502020104020203" pitchFamily="34" charset="0"/>
              <a:cs typeface="Gill Sans MT" panose="020B0502020104020203" pitchFamily="34" charset="0"/>
            </a:endParaRPr>
          </a:p>
          <a:p>
            <a:pPr algn="just"/>
            <a:r>
              <a:rPr lang="es-PE" sz="2600" dirty="0">
                <a:effectLst/>
                <a:latin typeface="Gill Sans MT" panose="020B0502020104020203" pitchFamily="34" charset="0"/>
                <a:ea typeface="Gill Sans MT" panose="020B0502020104020203" pitchFamily="34" charset="0"/>
                <a:cs typeface="Gill Sans MT" panose="020B0502020104020203" pitchFamily="34" charset="0"/>
              </a:rPr>
              <a:t>El SIG deberá señalar de 5 a 10 rubros y preparar recomendaciones en las cuales concentrare en los próximos uno a dos años</a:t>
            </a:r>
            <a:endParaRPr lang="en-US" sz="26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n-US" dirty="0"/>
              <a:t>Las </a:t>
            </a:r>
            <a:r>
              <a:rPr lang="es-PE" dirty="0"/>
              <a:t>recomendaciones</a:t>
            </a:r>
            <a:r>
              <a:rPr lang="en-US" dirty="0"/>
              <a:t>:</a:t>
            </a:r>
          </a:p>
          <a:p>
            <a:pPr lvl="1"/>
            <a:r>
              <a:rPr lang="es-PE" dirty="0"/>
              <a:t>Deben ser razonablemente viable en ese lapso</a:t>
            </a:r>
            <a:endParaRPr lang="en-US" dirty="0"/>
          </a:p>
          <a:p>
            <a:pPr lvl="1"/>
            <a:r>
              <a:rPr lang="es-PE" dirty="0"/>
              <a:t>Asumir que recibirán aprobación oficial </a:t>
            </a:r>
            <a:endParaRPr lang="en-US" dirty="0"/>
          </a:p>
          <a:p>
            <a:pPr lvl="1"/>
            <a:r>
              <a:rPr lang="es-PE" dirty="0"/>
              <a:t>Contar con que se les asignará el presupuesto necesario</a:t>
            </a:r>
            <a:endParaRPr lang="en-US" dirty="0"/>
          </a:p>
          <a:p>
            <a:endParaRPr lang="en-US" dirty="0"/>
          </a:p>
        </p:txBody>
      </p:sp>
      <p:sp>
        <p:nvSpPr>
          <p:cNvPr id="3" name="Title 2">
            <a:extLst>
              <a:ext uri="{FF2B5EF4-FFF2-40B4-BE49-F238E27FC236}">
                <a16:creationId xmlns:a16="http://schemas.microsoft.com/office/drawing/2014/main" id="{E5D572C3-F600-0074-72EC-EE846260D1B1}"/>
              </a:ext>
            </a:extLst>
          </p:cNvPr>
          <p:cNvSpPr>
            <a:spLocks noGrp="1"/>
          </p:cNvSpPr>
          <p:nvPr>
            <p:ph type="title"/>
          </p:nvPr>
        </p:nvSpPr>
        <p:spPr/>
        <p:txBody>
          <a:bodyPr/>
          <a:lstStyle/>
          <a:p>
            <a:pPr algn="l"/>
            <a:r>
              <a:rPr lang="es-PE">
                <a:solidFill>
                  <a:srgbClr val="C00000"/>
                </a:solidFill>
              </a:rPr>
              <a:t>Recomendaciones prioritarias</a:t>
            </a:r>
          </a:p>
        </p:txBody>
      </p:sp>
      <p:cxnSp>
        <p:nvCxnSpPr>
          <p:cNvPr id="5" name="Straight Connector 4">
            <a:extLst>
              <a:ext uri="{FF2B5EF4-FFF2-40B4-BE49-F238E27FC236}">
                <a16:creationId xmlns:a16="http://schemas.microsoft.com/office/drawing/2014/main" id="{37D26555-C1AA-EEDA-12EF-371510371271}"/>
              </a:ext>
              <a:ext uri="{C183D7F6-B498-43B3-948B-1728B52AA6E4}">
                <adec:decorative xmlns:adec="http://schemas.microsoft.com/office/drawing/2017/decorative" val="1"/>
              </a:ext>
            </a:extLst>
          </p:cNvPr>
          <p:cNvCxnSpPr>
            <a:cxnSpLocks/>
          </p:cNvCxnSpPr>
          <p:nvPr/>
        </p:nvCxnSpPr>
        <p:spPr>
          <a:xfrm>
            <a:off x="717287" y="1002345"/>
            <a:ext cx="5234334"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9" name="Picture 8" descr="Un gráfico de un grupo de figuras grises rodeando una figura roja con el brazo extendido.">
            <a:extLst>
              <a:ext uri="{FF2B5EF4-FFF2-40B4-BE49-F238E27FC236}">
                <a16:creationId xmlns:a16="http://schemas.microsoft.com/office/drawing/2014/main" id="{37664F72-2646-765C-309A-E0F5990EE35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7284" y="1522067"/>
            <a:ext cx="4066672" cy="4383240"/>
          </a:xfrm>
          <a:prstGeom prst="rect">
            <a:avLst/>
          </a:prstGeom>
        </p:spPr>
      </p:pic>
      <p:sp>
        <p:nvSpPr>
          <p:cNvPr id="12" name="Marcador de pie de página 11">
            <a:extLst>
              <a:ext uri="{FF2B5EF4-FFF2-40B4-BE49-F238E27FC236}">
                <a16:creationId xmlns:a16="http://schemas.microsoft.com/office/drawing/2014/main" id="{04E7999B-FA86-70F7-0774-189292530FF2}"/>
              </a:ext>
            </a:extLst>
          </p:cNvPr>
          <p:cNvSpPr>
            <a:spLocks noGrp="1"/>
          </p:cNvSpPr>
          <p:nvPr>
            <p:ph type="ftr" sz="quarter" idx="11"/>
          </p:nvPr>
        </p:nvSpPr>
        <p:spPr/>
        <p:txBody>
          <a:bodyPr vert="horz" lIns="91440" tIns="45720" rIns="91440" bIns="45720" rtlCol="0" anchor="ctr"/>
          <a:lstStyle/>
          <a:p>
            <a:pPr algn="ctr"/>
            <a:r>
              <a:rPr lang="en-US"/>
              <a:t>Ciudades Limpias, Océano Azul</a:t>
            </a:r>
          </a:p>
        </p:txBody>
      </p:sp>
      <p:sp>
        <p:nvSpPr>
          <p:cNvPr id="14" name="Marcador de número de diapositiva 14">
            <a:extLst>
              <a:ext uri="{FF2B5EF4-FFF2-40B4-BE49-F238E27FC236}">
                <a16:creationId xmlns:a16="http://schemas.microsoft.com/office/drawing/2014/main" id="{18061476-04BA-24E2-4CF8-F7B65F1E4479}"/>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25</a:t>
            </a:fld>
            <a:endParaRPr lang="en-US" dirty="0"/>
          </a:p>
        </p:txBody>
      </p:sp>
    </p:spTree>
    <p:extLst>
      <p:ext uri="{BB962C8B-B14F-4D97-AF65-F5344CB8AC3E}">
        <p14:creationId xmlns:p14="http://schemas.microsoft.com/office/powerpoint/2010/main" val="1265442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098BB26-9B34-43F6-8E0A-C673CA92FBDE}"/>
              </a:ext>
            </a:extLst>
          </p:cNvPr>
          <p:cNvSpPr>
            <a:spLocks noGrp="1"/>
          </p:cNvSpPr>
          <p:nvPr>
            <p:ph idx="1"/>
          </p:nvPr>
        </p:nvSpPr>
        <p:spPr>
          <a:xfrm>
            <a:off x="170026" y="2261630"/>
            <a:ext cx="4345901" cy="3944937"/>
          </a:xfrm>
        </p:spPr>
        <p:txBody>
          <a:bodyPr>
            <a:normAutofit/>
          </a:bodyPr>
          <a:lstStyle/>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El coordinador SCIL redactará un informe que comprenda el análisis y las recomendaciones prioritaria del SIG </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El SIG examinará y revisará el informe hasta llegar a un acuerdo sobre su contenido</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El líder de SCIL presentará el informe al órgano de gobierno y solicitará la aprobación</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p:txBody>
      </p:sp>
      <p:grpSp>
        <p:nvGrpSpPr>
          <p:cNvPr id="7" name="Group 6">
            <a:extLst>
              <a:ext uri="{FF2B5EF4-FFF2-40B4-BE49-F238E27FC236}">
                <a16:creationId xmlns:a16="http://schemas.microsoft.com/office/drawing/2014/main" id="{31A8EF8B-94A7-4E4F-97DB-36C1DDC300A8}"/>
              </a:ext>
              <a:ext uri="{C183D7F6-B498-43B3-948B-1728B52AA6E4}">
                <adec:decorative xmlns:adec="http://schemas.microsoft.com/office/drawing/2017/decorative" val="1"/>
              </a:ext>
            </a:extLst>
          </p:cNvPr>
          <p:cNvGrpSpPr/>
          <p:nvPr/>
        </p:nvGrpSpPr>
        <p:grpSpPr>
          <a:xfrm>
            <a:off x="467738" y="244548"/>
            <a:ext cx="3590915" cy="1626525"/>
            <a:chOff x="6041006" y="3187885"/>
            <a:chExt cx="2130245" cy="1796646"/>
          </a:xfrm>
        </p:grpSpPr>
        <p:sp>
          <p:nvSpPr>
            <p:cNvPr id="8" name="Arrow: Right 7">
              <a:extLst>
                <a:ext uri="{FF2B5EF4-FFF2-40B4-BE49-F238E27FC236}">
                  <a16:creationId xmlns:a16="http://schemas.microsoft.com/office/drawing/2014/main" id="{88673166-3C2C-4ECF-9193-3A3036B8CFC6}"/>
                </a:ext>
                <a:ext uri="{C183D7F6-B498-43B3-948B-1728B52AA6E4}">
                  <adec:decorative xmlns:adec="http://schemas.microsoft.com/office/drawing/2017/decorative" val="1"/>
                </a:ext>
              </a:extLst>
            </p:cNvPr>
            <p:cNvSpPr/>
            <p:nvPr/>
          </p:nvSpPr>
          <p:spPr>
            <a:xfrm>
              <a:off x="6041006" y="3187885"/>
              <a:ext cx="2130245" cy="1796646"/>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Arrow: Right 4">
              <a:extLst>
                <a:ext uri="{FF2B5EF4-FFF2-40B4-BE49-F238E27FC236}">
                  <a16:creationId xmlns:a16="http://schemas.microsoft.com/office/drawing/2014/main" id="{2A675D9E-3DA3-4424-9D25-429A0EF5E4EF}"/>
                </a:ext>
              </a:extLst>
            </p:cNvPr>
            <p:cNvSpPr txBox="1"/>
            <p:nvPr/>
          </p:nvSpPr>
          <p:spPr>
            <a:xfrm>
              <a:off x="6041006" y="3637047"/>
              <a:ext cx="1681084" cy="898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1" tIns="87631" rIns="254000" bIns="188659" numCol="1" spcCol="1270" anchor="ctr" anchorCtr="0">
              <a:noAutofit/>
            </a:bodyPr>
            <a:lstStyle/>
            <a:p>
              <a:pPr algn="ctr" defTabSz="1022325">
                <a:lnSpc>
                  <a:spcPct val="90000"/>
                </a:lnSpc>
                <a:spcBef>
                  <a:spcPct val="0"/>
                </a:spcBef>
                <a:spcAft>
                  <a:spcPct val="35000"/>
                </a:spcAft>
              </a:pPr>
              <a:r>
                <a:rPr lang="es-PE" sz="2300" dirty="0"/>
                <a:t>Preparar informe final</a:t>
              </a:r>
            </a:p>
          </p:txBody>
        </p:sp>
      </p:grpSp>
      <p:pic>
        <p:nvPicPr>
          <p:cNvPr id="10" name="Picture 9" descr="Un gran grupo de personas sentadas alrededor de una mesa en forma de U, escuchando a una oradora presente con una pantalla detrás de ella.&#10;&#10;&#10;">
            <a:extLst>
              <a:ext uri="{FF2B5EF4-FFF2-40B4-BE49-F238E27FC236}">
                <a16:creationId xmlns:a16="http://schemas.microsoft.com/office/drawing/2014/main" id="{22C0C1CD-8465-EFDA-A593-D2A662AAE9E6}"/>
              </a:ext>
            </a:extLst>
          </p:cNvPr>
          <p:cNvPicPr>
            <a:picLocks noChangeAspect="1"/>
          </p:cNvPicPr>
          <p:nvPr/>
        </p:nvPicPr>
        <p:blipFill rotWithShape="1">
          <a:blip r:embed="rId2"/>
          <a:srcRect b="17703"/>
          <a:stretch/>
        </p:blipFill>
        <p:spPr>
          <a:xfrm>
            <a:off x="4813642" y="1754373"/>
            <a:ext cx="6910625" cy="4951228"/>
          </a:xfrm>
          <a:prstGeom prst="rect">
            <a:avLst/>
          </a:prstGeom>
        </p:spPr>
      </p:pic>
      <p:sp>
        <p:nvSpPr>
          <p:cNvPr id="11" name="Marcador de pie de página 10">
            <a:extLst>
              <a:ext uri="{FF2B5EF4-FFF2-40B4-BE49-F238E27FC236}">
                <a16:creationId xmlns:a16="http://schemas.microsoft.com/office/drawing/2014/main" id="{DAFDEB58-003E-B9D8-38A2-8173E17C15D1}"/>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3" name="Marcador de número de diapositiva 14">
            <a:extLst>
              <a:ext uri="{FF2B5EF4-FFF2-40B4-BE49-F238E27FC236}">
                <a16:creationId xmlns:a16="http://schemas.microsoft.com/office/drawing/2014/main" id="{EF23F162-9A79-43D6-0BC3-42CF02DE609C}"/>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26</a:t>
            </a:fld>
            <a:endParaRPr lang="en-US" dirty="0"/>
          </a:p>
        </p:txBody>
      </p:sp>
      <p:sp>
        <p:nvSpPr>
          <p:cNvPr id="2" name="Title 1">
            <a:extLst>
              <a:ext uri="{FF2B5EF4-FFF2-40B4-BE49-F238E27FC236}">
                <a16:creationId xmlns:a16="http://schemas.microsoft.com/office/drawing/2014/main" id="{CE03F34E-F77E-C34A-D10B-FBCCEA403D5B}"/>
              </a:ext>
            </a:extLst>
          </p:cNvPr>
          <p:cNvSpPr>
            <a:spLocks noGrp="1"/>
          </p:cNvSpPr>
          <p:nvPr>
            <p:ph type="title"/>
          </p:nvPr>
        </p:nvSpPr>
        <p:spPr>
          <a:xfrm>
            <a:off x="609603" y="-1039858"/>
            <a:ext cx="10972799" cy="1039858"/>
          </a:xfrm>
        </p:spPr>
        <p:txBody>
          <a:bodyPr vert="horz" lIns="91440" tIns="45720" rIns="91440" bIns="45720" rtlCol="0" anchor="b">
            <a:normAutofit/>
          </a:bodyPr>
          <a:lstStyle/>
          <a:p>
            <a:pPr defTabSz="1022325">
              <a:lnSpc>
                <a:spcPct val="90000"/>
              </a:lnSpc>
              <a:spcAft>
                <a:spcPct val="35000"/>
              </a:spcAft>
            </a:pPr>
            <a:r>
              <a:rPr lang="es-PE" sz="3600" dirty="0"/>
              <a:t>Preparar informe final</a:t>
            </a:r>
          </a:p>
        </p:txBody>
      </p:sp>
    </p:spTree>
    <p:extLst>
      <p:ext uri="{BB962C8B-B14F-4D97-AF65-F5344CB8AC3E}">
        <p14:creationId xmlns:p14="http://schemas.microsoft.com/office/powerpoint/2010/main" val="2718764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Ícono de un edificio gubernamental con un contenedor de reciclaje al frente.">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7" y="1438855"/>
            <a:ext cx="4000803" cy="3666607"/>
          </a:xfrm>
          <a:prstGeom prst="rect">
            <a:avLst/>
          </a:prstGeom>
        </p:spPr>
      </p:pic>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2062806" y="282980"/>
            <a:ext cx="4461713" cy="35255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small" spc="0" normalizeH="0" baseline="0" noProof="0" dirty="0">
                <a:ln>
                  <a:noFill/>
                </a:ln>
                <a:solidFill>
                  <a:srgbClr val="920000"/>
                </a:solidFill>
                <a:effectLst/>
                <a:uLnTx/>
                <a:uFillTx/>
                <a:latin typeface="Gill Sans MT" panose="020B0502020104020203" pitchFamily="34" charset="0"/>
                <a:ea typeface="+mj-ea"/>
                <a:cs typeface="+mj-cs"/>
              </a:rPr>
              <a:t>Parte 4</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Roles y Responsabilidades</a:t>
            </a:r>
            <a:endParaRPr kumimoji="0" lang="es-PE" sz="3200" b="1" i="1" u="none" strike="noStrike" kern="1200" cap="none" spc="0" normalizeH="0" baseline="0" noProof="0" dirty="0">
              <a:ln>
                <a:noFill/>
              </a:ln>
              <a:solidFill>
                <a:srgbClr val="002060"/>
              </a:solidFill>
              <a:effectLst/>
              <a:uLnTx/>
              <a:uFillTx/>
              <a:latin typeface="Gill Sans MT" panose="020B0502020104020203" pitchFamily="34" charset="0"/>
              <a:ea typeface="+mj-ea"/>
              <a:cs typeface="+mj-cs"/>
            </a:endParaRPr>
          </a:p>
        </p:txBody>
      </p:sp>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1996135" y="4076767"/>
            <a:ext cx="443214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Marcador de pie de página 6">
            <a:extLst>
              <a:ext uri="{FF2B5EF4-FFF2-40B4-BE49-F238E27FC236}">
                <a16:creationId xmlns:a16="http://schemas.microsoft.com/office/drawing/2014/main" id="{1EF140B2-1B4B-BEBF-6760-FA19B4FE06C4}"/>
              </a:ext>
            </a:extLst>
          </p:cNvPr>
          <p:cNvSpPr>
            <a:spLocks noGrp="1"/>
          </p:cNvSpPr>
          <p:nvPr>
            <p:ph type="ftr" sz="quarter" idx="11"/>
          </p:nvPr>
        </p:nvSpPr>
        <p:spPr/>
        <p:txBody>
          <a:bodyPr vert="horz" lIns="91440" tIns="45720" rIns="91440" bIns="45720" rtlCol="0" anchor="ctr"/>
          <a:lstStyle/>
          <a:p>
            <a:pPr algn="ctr"/>
            <a:r>
              <a:rPr lang="en-US"/>
              <a:t>Ciudades Limpias, Océano Azul</a:t>
            </a:r>
          </a:p>
        </p:txBody>
      </p:sp>
      <p:sp>
        <p:nvSpPr>
          <p:cNvPr id="9" name="Marcador de número de diapositiva 14">
            <a:extLst>
              <a:ext uri="{FF2B5EF4-FFF2-40B4-BE49-F238E27FC236}">
                <a16:creationId xmlns:a16="http://schemas.microsoft.com/office/drawing/2014/main" id="{FF01C378-EC68-8C68-B530-B58D914A44F8}"/>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27</a:t>
            </a:fld>
            <a:endParaRPr lang="en-US" dirty="0"/>
          </a:p>
        </p:txBody>
      </p:sp>
    </p:spTree>
    <p:extLst>
      <p:ext uri="{BB962C8B-B14F-4D97-AF65-F5344CB8AC3E}">
        <p14:creationId xmlns:p14="http://schemas.microsoft.com/office/powerpoint/2010/main" val="2119370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8D9670-442A-471A-AF32-CF8C66B84E2E}"/>
              </a:ext>
            </a:extLst>
          </p:cNvPr>
          <p:cNvSpPr>
            <a:spLocks noGrp="1"/>
          </p:cNvSpPr>
          <p:nvPr>
            <p:ph idx="1"/>
          </p:nvPr>
        </p:nvSpPr>
        <p:spPr>
          <a:xfrm>
            <a:off x="609600" y="1484852"/>
            <a:ext cx="6753726" cy="4641312"/>
          </a:xfrm>
        </p:spPr>
        <p:txBody>
          <a:bodyPr>
            <a:normAutofit/>
          </a:bodyPr>
          <a:lstStyle/>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Principal representante del gobierno local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Cabeza del SIG del SCIL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Facilitador de las reuniones del SIG</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Fomentar cooperación para la evaluación SCIL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Obtener respaldo para las recomendaciones del informe SCIL</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Presentar los resultados al directorio de SWM</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s-PE" sz="2400" dirty="0">
                <a:effectLst/>
                <a:latin typeface="Gill Sans MT" panose="020B0502020104020203" pitchFamily="34" charset="0"/>
                <a:ea typeface="Gill Sans MT" panose="020B0502020104020203" pitchFamily="34" charset="0"/>
                <a:cs typeface="Gill Sans MT" panose="020B0502020104020203" pitchFamily="34" charset="0"/>
              </a:rPr>
              <a:t>Liderar el desarrollo de un Plan de Acción</a:t>
            </a:r>
            <a:endParaRPr lang="en-US" sz="2400" dirty="0">
              <a:effectLst/>
              <a:latin typeface="Gill Sans MT" panose="020B0502020104020203" pitchFamily="34" charset="0"/>
              <a:ea typeface="Gill Sans MT" panose="020B0502020104020203" pitchFamily="34" charset="0"/>
              <a:cs typeface="Gill Sans MT" panose="020B0502020104020203" pitchFamily="34" charset="0"/>
            </a:endParaRPr>
          </a:p>
        </p:txBody>
      </p:sp>
      <p:sp>
        <p:nvSpPr>
          <p:cNvPr id="4" name="Title 1">
            <a:extLst>
              <a:ext uri="{FF2B5EF4-FFF2-40B4-BE49-F238E27FC236}">
                <a16:creationId xmlns:a16="http://schemas.microsoft.com/office/drawing/2014/main" id="{2D93C26B-49E2-4BF0-8251-8246B451D21B}"/>
              </a:ext>
            </a:extLst>
          </p:cNvPr>
          <p:cNvSpPr txBox="1">
            <a:spLocks noGrp="1"/>
          </p:cNvSpPr>
          <p:nvPr>
            <p:ph type="title"/>
          </p:nvPr>
        </p:nvSpPr>
        <p:spPr>
          <a:xfrm>
            <a:off x="609600" y="294351"/>
            <a:ext cx="8229600" cy="1039812"/>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algn="l"/>
            <a:r>
              <a:rPr lang="es-PE" sz="3200" dirty="0">
                <a:solidFill>
                  <a:srgbClr val="C00000"/>
                </a:solidFill>
              </a:rPr>
              <a:t>¿Cuál es el rol del líder local SCIL?</a:t>
            </a:r>
            <a:endParaRPr lang="es-PE" sz="3200" b="1" dirty="0">
              <a:solidFill>
                <a:srgbClr val="C00000"/>
              </a:solidFill>
            </a:endParaRPr>
          </a:p>
        </p:txBody>
      </p:sp>
      <p:pic>
        <p:nvPicPr>
          <p:cNvPr id="5" name="Picture 4" descr="Un gráfico de un grupo de figuras grises rodeando una figura roja con el brazo extendido.">
            <a:extLst>
              <a:ext uri="{FF2B5EF4-FFF2-40B4-BE49-F238E27FC236}">
                <a16:creationId xmlns:a16="http://schemas.microsoft.com/office/drawing/2014/main" id="{64DB4D32-BDCC-6B91-A92A-398E35B2526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57017" y="2959190"/>
            <a:ext cx="4732205" cy="3429000"/>
          </a:xfrm>
          <a:prstGeom prst="rect">
            <a:avLst/>
          </a:prstGeom>
        </p:spPr>
      </p:pic>
      <p:sp>
        <p:nvSpPr>
          <p:cNvPr id="6" name="TextBox 5">
            <a:extLst>
              <a:ext uri="{FF2B5EF4-FFF2-40B4-BE49-F238E27FC236}">
                <a16:creationId xmlns:a16="http://schemas.microsoft.com/office/drawing/2014/main" id="{75DA84AD-5EA4-FA9D-6136-8292294B376C}"/>
              </a:ext>
            </a:extLst>
          </p:cNvPr>
          <p:cNvSpPr txBox="1"/>
          <p:nvPr/>
        </p:nvSpPr>
        <p:spPr>
          <a:xfrm>
            <a:off x="9129076" y="6627168"/>
            <a:ext cx="3319598" cy="230832"/>
          </a:xfrm>
          <a:prstGeom prst="rect">
            <a:avLst/>
          </a:prstGeom>
          <a:noFill/>
        </p:spPr>
        <p:txBody>
          <a:bodyPr wrap="square" rtlCol="0">
            <a:spAutoFit/>
          </a:bodyPr>
          <a:lstStyle/>
          <a:p>
            <a:r>
              <a:rPr lang="en-US" sz="900" dirty="0">
                <a:hlinkClick r:id="rId3" tooltip="https://www.flickr.com/photos/solutionist/48227526067/"/>
              </a:rPr>
              <a:t>This Photo</a:t>
            </a:r>
            <a:r>
              <a:rPr lang="en-US" sz="900" dirty="0"/>
              <a:t> by Unknown Author is licensed under </a:t>
            </a:r>
            <a:r>
              <a:rPr lang="en-US" sz="900" dirty="0">
                <a:hlinkClick r:id="rId4" tooltip="https://creativecommons.org/licenses/by-nc/3.0/"/>
              </a:rPr>
              <a:t>CC BY-NC</a:t>
            </a:r>
            <a:endParaRPr lang="en-US" sz="900" dirty="0"/>
          </a:p>
        </p:txBody>
      </p:sp>
      <p:cxnSp>
        <p:nvCxnSpPr>
          <p:cNvPr id="7" name="Straight Connector 6">
            <a:extLst>
              <a:ext uri="{FF2B5EF4-FFF2-40B4-BE49-F238E27FC236}">
                <a16:creationId xmlns:a16="http://schemas.microsoft.com/office/drawing/2014/main" id="{DE5CDDD6-021C-E69F-7640-73E8506F5AD2}"/>
              </a:ext>
              <a:ext uri="{C183D7F6-B498-43B3-948B-1728B52AA6E4}">
                <adec:decorative xmlns:adec="http://schemas.microsoft.com/office/drawing/2017/decorative" val="1"/>
              </a:ext>
            </a:extLst>
          </p:cNvPr>
          <p:cNvCxnSpPr>
            <a:cxnSpLocks/>
          </p:cNvCxnSpPr>
          <p:nvPr/>
        </p:nvCxnSpPr>
        <p:spPr>
          <a:xfrm>
            <a:off x="758459" y="1122089"/>
            <a:ext cx="7066228"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1" name="Marcador de pie de página 10">
            <a:extLst>
              <a:ext uri="{FF2B5EF4-FFF2-40B4-BE49-F238E27FC236}">
                <a16:creationId xmlns:a16="http://schemas.microsoft.com/office/drawing/2014/main" id="{BCC76502-53D8-10E4-EA8C-EC8C21753B54}"/>
              </a:ext>
            </a:extLst>
          </p:cNvPr>
          <p:cNvSpPr>
            <a:spLocks noGrp="1"/>
          </p:cNvSpPr>
          <p:nvPr>
            <p:ph type="ftr" sz="quarter" idx="11"/>
          </p:nvPr>
        </p:nvSpPr>
        <p:spPr/>
        <p:txBody>
          <a:bodyPr vert="horz" lIns="91440" tIns="45720" rIns="91440" bIns="45720" rtlCol="0" anchor="ctr"/>
          <a:lstStyle/>
          <a:p>
            <a:pPr algn="ctr"/>
            <a:r>
              <a:rPr lang="es-PE" dirty="0"/>
              <a:t>Ciudades Limpias, Océano Azul</a:t>
            </a:r>
          </a:p>
        </p:txBody>
      </p:sp>
      <p:sp>
        <p:nvSpPr>
          <p:cNvPr id="13" name="Marcador de número de diapositiva 14">
            <a:extLst>
              <a:ext uri="{FF2B5EF4-FFF2-40B4-BE49-F238E27FC236}">
                <a16:creationId xmlns:a16="http://schemas.microsoft.com/office/drawing/2014/main" id="{393402B3-A690-4AB2-732E-247C645918D1}"/>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28</a:t>
            </a:fld>
            <a:endParaRPr lang="en-US" dirty="0"/>
          </a:p>
        </p:txBody>
      </p:sp>
    </p:spTree>
    <p:extLst>
      <p:ext uri="{BB962C8B-B14F-4D97-AF65-F5344CB8AC3E}">
        <p14:creationId xmlns:p14="http://schemas.microsoft.com/office/powerpoint/2010/main" val="3571395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7074" y="1064871"/>
            <a:ext cx="8092860" cy="4990492"/>
          </a:xfrm>
        </p:spPr>
        <p:txBody>
          <a:bodyPr vert="horz" lIns="91440" tIns="45720" rIns="91440" bIns="45720" rtlCol="0" anchor="t">
            <a:normAutofit fontScale="92500" lnSpcReduction="10000"/>
          </a:bodyPr>
          <a:lstStyle/>
          <a:p>
            <a:pPr marL="342900" lvl="0" indent="-342900">
              <a:buFont typeface="Times New Roman" panose="02020603050405020304" pitchFamily="18" charset="0"/>
              <a:buChar char="-"/>
            </a:pPr>
            <a:r>
              <a:rPr lang="en-US" dirty="0" err="1">
                <a:effectLst/>
                <a:latin typeface="Gill Sans MT" panose="020B0502020104020203" pitchFamily="34" charset="0"/>
                <a:ea typeface="Calibri" panose="020F0502020204030204" pitchFamily="34" charset="0"/>
                <a:cs typeface="Gill Sans MT" panose="020B0502020104020203" pitchFamily="34" charset="0"/>
              </a:rPr>
              <a:t>Administrador</a:t>
            </a:r>
            <a:r>
              <a:rPr lang="en-US" dirty="0">
                <a:effectLst/>
                <a:latin typeface="Gill Sans MT" panose="020B0502020104020203" pitchFamily="34" charset="0"/>
                <a:ea typeface="Calibri" panose="020F0502020204030204" pitchFamily="34" charset="0"/>
                <a:cs typeface="Gill Sans MT" panose="020B0502020104020203" pitchFamily="34" charset="0"/>
              </a:rPr>
              <a:t> de SCI</a:t>
            </a:r>
          </a:p>
          <a:p>
            <a:pPr marL="342900" lvl="0" indent="-342900">
              <a:buFont typeface="Times New Roman" panose="02020603050405020304" pitchFamily="18" charset="0"/>
              <a:buChar char="-"/>
            </a:pPr>
            <a:r>
              <a:rPr lang="en-US" dirty="0" err="1">
                <a:effectLst/>
                <a:latin typeface="Gill Sans MT" panose="020B0502020104020203" pitchFamily="34" charset="0"/>
                <a:ea typeface="Calibri" panose="020F0502020204030204" pitchFamily="34" charset="0"/>
                <a:cs typeface="Gill Sans MT" panose="020B0502020104020203" pitchFamily="34" charset="0"/>
              </a:rPr>
              <a:t>Coordinador</a:t>
            </a:r>
            <a:r>
              <a:rPr lang="en-US" dirty="0">
                <a:effectLst/>
                <a:latin typeface="Gill Sans MT" panose="020B0502020104020203" pitchFamily="34" charset="0"/>
                <a:ea typeface="Calibri" panose="020F0502020204030204" pitchFamily="34" charset="0"/>
                <a:cs typeface="Gill Sans MT" panose="020B0502020104020203" pitchFamily="34" charset="0"/>
              </a:rPr>
              <a:t> de </a:t>
            </a:r>
            <a:r>
              <a:rPr lang="en-US" dirty="0" err="1">
                <a:effectLst/>
                <a:latin typeface="Gill Sans MT" panose="020B0502020104020203" pitchFamily="34" charset="0"/>
                <a:ea typeface="Calibri" panose="020F0502020204030204" pitchFamily="34" charset="0"/>
                <a:cs typeface="Gill Sans MT" panose="020B0502020104020203" pitchFamily="34" charset="0"/>
              </a:rPr>
              <a:t>reuniones</a:t>
            </a:r>
            <a:r>
              <a:rPr lang="en-US" dirty="0">
                <a:effectLst/>
                <a:latin typeface="Gill Sans MT" panose="020B0502020104020203" pitchFamily="34" charset="0"/>
                <a:ea typeface="Calibri" panose="020F0502020204030204" pitchFamily="34" charset="0"/>
                <a:cs typeface="Gill Sans MT" panose="020B0502020104020203" pitchFamily="34" charset="0"/>
              </a:rPr>
              <a:t> de SIG</a:t>
            </a:r>
          </a:p>
          <a:p>
            <a:pPr marL="342900" lvl="0" indent="-342900">
              <a:buFont typeface="Times New Roman" panose="02020603050405020304" pitchFamily="18" charset="0"/>
              <a:buChar char="-"/>
            </a:pPr>
            <a:r>
              <a:rPr lang="es-PE" dirty="0">
                <a:effectLst/>
                <a:latin typeface="Gill Sans MT" panose="020B0502020104020203" pitchFamily="34" charset="0"/>
                <a:ea typeface="Calibri" panose="020F0502020204030204" pitchFamily="34" charset="0"/>
                <a:cs typeface="Gill Sans MT" panose="020B0502020104020203" pitchFamily="34" charset="0"/>
              </a:rPr>
              <a:t>Enviar encuestas (enfoque modular - encuestas específicas para cada componente) a los miembros del SIG</a:t>
            </a:r>
            <a:endParaRPr lang="en-US" dirty="0">
              <a:effectLst/>
              <a:latin typeface="Gill Sans MT" panose="020B0502020104020203" pitchFamily="34" charset="0"/>
              <a:ea typeface="Calibri" panose="020F0502020204030204" pitchFamily="34" charset="0"/>
              <a:cs typeface="Gill Sans MT" panose="020B0502020104020203" pitchFamily="34" charset="0"/>
            </a:endParaRPr>
          </a:p>
          <a:p>
            <a:pPr marL="342900" lvl="0" indent="-342900">
              <a:buFont typeface="Times New Roman" panose="02020603050405020304" pitchFamily="18" charset="0"/>
              <a:buChar char="-"/>
            </a:pPr>
            <a:r>
              <a:rPr lang="es-PE" dirty="0">
                <a:effectLst/>
                <a:latin typeface="Gill Sans MT" panose="020B0502020104020203" pitchFamily="34" charset="0"/>
                <a:ea typeface="Calibri" panose="020F0502020204030204" pitchFamily="34" charset="0"/>
                <a:cs typeface="Gill Sans MT" panose="020B0502020104020203" pitchFamily="34" charset="0"/>
              </a:rPr>
              <a:t>Revisar</a:t>
            </a:r>
            <a:r>
              <a:rPr lang="en-US" dirty="0">
                <a:effectLst/>
                <a:latin typeface="Gill Sans MT" panose="020B0502020104020203" pitchFamily="34" charset="0"/>
                <a:ea typeface="Calibri" panose="020F0502020204030204" pitchFamily="34" charset="0"/>
                <a:cs typeface="Gill Sans MT" panose="020B0502020104020203" pitchFamily="34" charset="0"/>
              </a:rPr>
              <a:t> la </a:t>
            </a:r>
            <a:r>
              <a:rPr lang="en-US" dirty="0" err="1">
                <a:effectLst/>
                <a:latin typeface="Gill Sans MT" panose="020B0502020104020203" pitchFamily="34" charset="0"/>
                <a:ea typeface="Calibri" panose="020F0502020204030204" pitchFamily="34" charset="0"/>
                <a:cs typeface="Gill Sans MT" panose="020B0502020104020203" pitchFamily="34" charset="0"/>
              </a:rPr>
              <a:t>documentación</a:t>
            </a:r>
            <a:endParaRPr lang="en-US" dirty="0">
              <a:effectLst/>
              <a:latin typeface="Gill Sans MT" panose="020B0502020104020203" pitchFamily="34" charset="0"/>
              <a:ea typeface="Calibri" panose="020F0502020204030204" pitchFamily="34" charset="0"/>
              <a:cs typeface="Gill Sans MT" panose="020B0502020104020203" pitchFamily="34" charset="0"/>
            </a:endParaRPr>
          </a:p>
          <a:p>
            <a:pPr marL="342900" lvl="0" indent="-342900">
              <a:buFont typeface="Times New Roman" panose="02020603050405020304" pitchFamily="18" charset="0"/>
              <a:buChar char="-"/>
            </a:pPr>
            <a:r>
              <a:rPr lang="es-PE" dirty="0">
                <a:effectLst/>
                <a:latin typeface="Gill Sans MT" panose="020B0502020104020203" pitchFamily="34" charset="0"/>
                <a:ea typeface="Calibri" panose="020F0502020204030204" pitchFamily="34" charset="0"/>
                <a:cs typeface="Gill Sans MT" panose="020B0502020104020203" pitchFamily="34" charset="0"/>
              </a:rPr>
              <a:t>Realizar reuniones de validación con cada miembro del SIG</a:t>
            </a:r>
            <a:endParaRPr lang="en-US" dirty="0">
              <a:effectLst/>
              <a:latin typeface="Gill Sans MT" panose="020B0502020104020203" pitchFamily="34" charset="0"/>
              <a:ea typeface="Calibri" panose="020F0502020204030204" pitchFamily="34" charset="0"/>
              <a:cs typeface="Gill Sans MT" panose="020B0502020104020203" pitchFamily="34" charset="0"/>
            </a:endParaRPr>
          </a:p>
          <a:p>
            <a:pPr marL="342900" lvl="0" indent="-342900">
              <a:buFont typeface="Times New Roman" panose="02020603050405020304" pitchFamily="18" charset="0"/>
              <a:buChar char="-"/>
            </a:pPr>
            <a:r>
              <a:rPr lang="es-PE" dirty="0">
                <a:effectLst/>
                <a:latin typeface="Gill Sans MT" panose="020B0502020104020203" pitchFamily="34" charset="0"/>
                <a:ea typeface="Calibri" panose="020F0502020204030204" pitchFamily="34" charset="0"/>
                <a:cs typeface="Gill Sans MT" panose="020B0502020104020203" pitchFamily="34" charset="0"/>
              </a:rPr>
              <a:t>Ingresar data a la herramienta SCIL para desarrollar el puntaje SCIL</a:t>
            </a:r>
            <a:endParaRPr lang="en-US" dirty="0">
              <a:effectLst/>
              <a:latin typeface="Gill Sans MT" panose="020B0502020104020203" pitchFamily="34" charset="0"/>
              <a:ea typeface="Calibri" panose="020F0502020204030204" pitchFamily="34" charset="0"/>
              <a:cs typeface="Gill Sans MT" panose="020B0502020104020203" pitchFamily="34" charset="0"/>
            </a:endParaRPr>
          </a:p>
          <a:p>
            <a:pPr marL="342900" lvl="0" indent="-342900">
              <a:buFont typeface="Times New Roman" panose="02020603050405020304" pitchFamily="18" charset="0"/>
              <a:buChar char="-"/>
            </a:pPr>
            <a:r>
              <a:rPr lang="en-US" dirty="0" err="1">
                <a:effectLst/>
                <a:latin typeface="Gill Sans MT" panose="020B0502020104020203" pitchFamily="34" charset="0"/>
                <a:ea typeface="Calibri" panose="020F0502020204030204" pitchFamily="34" charset="0"/>
                <a:cs typeface="Gill Sans MT" panose="020B0502020104020203" pitchFamily="34" charset="0"/>
              </a:rPr>
              <a:t>Facilitar</a:t>
            </a:r>
            <a:r>
              <a:rPr lang="en-US" dirty="0">
                <a:effectLst/>
                <a:latin typeface="Gill Sans MT" panose="020B0502020104020203" pitchFamily="34" charset="0"/>
                <a:ea typeface="Calibri" panose="020F0502020204030204" pitchFamily="34" charset="0"/>
                <a:cs typeface="Gill Sans MT" panose="020B0502020104020203" pitchFamily="34" charset="0"/>
              </a:rPr>
              <a:t> </a:t>
            </a:r>
            <a:r>
              <a:rPr lang="en-US" dirty="0" err="1">
                <a:effectLst/>
                <a:latin typeface="Gill Sans MT" panose="020B0502020104020203" pitchFamily="34" charset="0"/>
                <a:ea typeface="Calibri" panose="020F0502020204030204" pitchFamily="34" charset="0"/>
                <a:cs typeface="Gill Sans MT" panose="020B0502020104020203" pitchFamily="34" charset="0"/>
              </a:rPr>
              <a:t>los</a:t>
            </a:r>
            <a:r>
              <a:rPr lang="en-US" dirty="0">
                <a:effectLst/>
                <a:latin typeface="Gill Sans MT" panose="020B0502020104020203" pitchFamily="34" charset="0"/>
                <a:ea typeface="Calibri" panose="020F0502020204030204" pitchFamily="34" charset="0"/>
                <a:cs typeface="Gill Sans MT" panose="020B0502020104020203" pitchFamily="34" charset="0"/>
              </a:rPr>
              <a:t> debates </a:t>
            </a:r>
            <a:r>
              <a:rPr lang="en-US" dirty="0" err="1">
                <a:effectLst/>
                <a:latin typeface="Gill Sans MT" panose="020B0502020104020203" pitchFamily="34" charset="0"/>
                <a:ea typeface="Calibri" panose="020F0502020204030204" pitchFamily="34" charset="0"/>
                <a:cs typeface="Gill Sans MT" panose="020B0502020104020203" pitchFamily="34" charset="0"/>
              </a:rPr>
              <a:t>sobre</a:t>
            </a:r>
            <a:r>
              <a:rPr lang="en-US" dirty="0">
                <a:effectLst/>
                <a:latin typeface="Gill Sans MT" panose="020B0502020104020203" pitchFamily="34" charset="0"/>
                <a:ea typeface="Calibri" panose="020F0502020204030204" pitchFamily="34" charset="0"/>
                <a:cs typeface="Gill Sans MT" panose="020B0502020104020203" pitchFamily="34" charset="0"/>
              </a:rPr>
              <a:t> </a:t>
            </a:r>
            <a:r>
              <a:rPr lang="en-US" dirty="0" err="1">
                <a:effectLst/>
                <a:latin typeface="Gill Sans MT" panose="020B0502020104020203" pitchFamily="34" charset="0"/>
                <a:ea typeface="Calibri" panose="020F0502020204030204" pitchFamily="34" charset="0"/>
                <a:cs typeface="Gill Sans MT" panose="020B0502020104020203" pitchFamily="34" charset="0"/>
              </a:rPr>
              <a:t>recomendaciones</a:t>
            </a:r>
            <a:endParaRPr lang="en-US" dirty="0">
              <a:effectLst/>
              <a:latin typeface="Gill Sans MT" panose="020B0502020104020203" pitchFamily="34" charset="0"/>
              <a:ea typeface="Calibri" panose="020F0502020204030204" pitchFamily="34" charset="0"/>
              <a:cs typeface="Gill Sans MT" panose="020B0502020104020203" pitchFamily="34" charset="0"/>
            </a:endParaRPr>
          </a:p>
          <a:p>
            <a:pPr marL="342900" lvl="0" indent="-342900">
              <a:buFont typeface="Times New Roman" panose="02020603050405020304" pitchFamily="18" charset="0"/>
              <a:buChar char="-"/>
            </a:pPr>
            <a:r>
              <a:rPr lang="es-PE" dirty="0">
                <a:effectLst/>
                <a:latin typeface="Gill Sans MT" panose="020B0502020104020203" pitchFamily="34" charset="0"/>
                <a:ea typeface="Calibri" panose="020F0502020204030204" pitchFamily="34" charset="0"/>
                <a:cs typeface="Gill Sans MT" panose="020B0502020104020203" pitchFamily="34" charset="0"/>
              </a:rPr>
              <a:t>Redactar el informe preliminar para revisión del SIG</a:t>
            </a:r>
            <a:endParaRPr lang="en-US" dirty="0">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402841" y="274114"/>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¿Cuál es el rol del coordinador SCIL?</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533403" y="803112"/>
            <a:ext cx="7066228"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2A7F71-2A16-1059-F8E7-47DC04625811}"/>
              </a:ext>
              <a:ext uri="{C183D7F6-B498-43B3-948B-1728B52AA6E4}">
                <adec:decorative xmlns:adec="http://schemas.microsoft.com/office/drawing/2017/decorative" val="1"/>
              </a:ext>
            </a:extLst>
          </p:cNvPr>
          <p:cNvCxnSpPr>
            <a:cxnSpLocks/>
          </p:cNvCxnSpPr>
          <p:nvPr/>
        </p:nvCxnSpPr>
        <p:spPr>
          <a:xfrm>
            <a:off x="1905003" y="803112"/>
            <a:ext cx="7066228"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2" name="Marcador de pie de página 11">
            <a:extLst>
              <a:ext uri="{FF2B5EF4-FFF2-40B4-BE49-F238E27FC236}">
                <a16:creationId xmlns:a16="http://schemas.microsoft.com/office/drawing/2014/main" id="{BF6D6598-A1DB-5A88-18CC-AFECA490DB90}"/>
              </a:ext>
            </a:extLst>
          </p:cNvPr>
          <p:cNvSpPr>
            <a:spLocks noGrp="1"/>
          </p:cNvSpPr>
          <p:nvPr>
            <p:ph type="ftr" sz="quarter" idx="11"/>
          </p:nvPr>
        </p:nvSpPr>
        <p:spPr/>
        <p:txBody>
          <a:bodyPr vert="horz" lIns="91440" tIns="45720" rIns="91440" bIns="45720" rtlCol="0" anchor="ctr"/>
          <a:lstStyle/>
          <a:p>
            <a:pPr algn="ctr"/>
            <a:r>
              <a:rPr lang="en-US"/>
              <a:t>Ciudades Limpias, Océano Azul</a:t>
            </a:r>
          </a:p>
        </p:txBody>
      </p:sp>
      <p:sp>
        <p:nvSpPr>
          <p:cNvPr id="14" name="Marcador de número de diapositiva 14">
            <a:extLst>
              <a:ext uri="{FF2B5EF4-FFF2-40B4-BE49-F238E27FC236}">
                <a16:creationId xmlns:a16="http://schemas.microsoft.com/office/drawing/2014/main" id="{E87284F0-3612-5965-5D72-E0708D1D2BEF}"/>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29</a:t>
            </a:fld>
            <a:endParaRPr lang="en-US" dirty="0"/>
          </a:p>
        </p:txBody>
      </p:sp>
    </p:spTree>
    <p:extLst>
      <p:ext uri="{BB962C8B-B14F-4D97-AF65-F5344CB8AC3E}">
        <p14:creationId xmlns:p14="http://schemas.microsoft.com/office/powerpoint/2010/main" val="9072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4343" y="1561065"/>
            <a:ext cx="3857707" cy="2434464"/>
          </a:xfrm>
        </p:spPr>
        <p:txBody>
          <a:bodyPr vert="horz" lIns="91440" tIns="45720" rIns="91440" bIns="45720" rtlCol="0" anchor="t">
            <a:normAutofit/>
          </a:bodyPr>
          <a:lstStyle/>
          <a:p>
            <a:pPr marL="0" indent="0">
              <a:buNone/>
            </a:pPr>
            <a:r>
              <a:rPr lang="es-PE" dirty="0">
                <a:effectLst/>
                <a:latin typeface="Gill Sans MT" panose="020B0502020104020203" pitchFamily="34" charset="0"/>
                <a:ea typeface="Gill Sans MT" panose="020B0502020104020203" pitchFamily="34" charset="0"/>
                <a:cs typeface="Gill Sans MT" panose="020B0502020104020203" pitchFamily="34" charset="0"/>
              </a:rPr>
              <a:t>Preséntese y díganos qué hace su oficina respecto del sistema de recojo, reciclaje o eliminación de residuos.</a:t>
            </a:r>
            <a:endParaRPr lang="en-US" dirty="0">
              <a:effectLst/>
              <a:latin typeface="Gill Sans MT" panose="020B0502020104020203" pitchFamily="34" charset="0"/>
              <a:ea typeface="Gill Sans MT" panose="020B0502020104020203" pitchFamily="34" charset="0"/>
              <a:cs typeface="Gill Sans MT" panose="020B0502020104020203" pitchFamily="34" charset="0"/>
            </a:endParaRPr>
          </a:p>
          <a:p>
            <a:endParaRPr lang="en-US" sz="3600" dirty="0">
              <a:latin typeface="Gill Sans MT" panose="020B0502020104020203" pitchFamily="34" charset="0"/>
            </a:endParaRPr>
          </a:p>
          <a:p>
            <a:pPr fontAlgn="base">
              <a:buFont typeface="Gill Sans MT" panose="020B0502020104020203" pitchFamily="34" charset="0"/>
              <a:buChar char="ˉ"/>
            </a:pPr>
            <a:endParaRPr lang="en-US" sz="3600" dirty="0">
              <a:latin typeface="Gill Sans MT" panose="020B0502020104020203" pitchFamily="34" charset="0"/>
            </a:endParaRPr>
          </a:p>
          <a:p>
            <a:pPr fontAlgn="base">
              <a:buFont typeface="Gill Sans MT" panose="020B0502020104020203" pitchFamily="34" charset="0"/>
              <a:buChar char="ˉ"/>
            </a:pPr>
            <a:endParaRPr lang="en-US" sz="3600" dirty="0">
              <a:latin typeface="Gill Sans MT" panose="020B0502020104020203" pitchFamily="34" charset="0"/>
            </a:endParaRPr>
          </a:p>
          <a:p>
            <a:pPr lvl="1" fontAlgn="base">
              <a:buFont typeface="Gill Sans MT" panose="020B0502020104020203" pitchFamily="34" charset="0"/>
              <a:buChar char="ˉ"/>
            </a:pPr>
            <a:endParaRPr lang="en-US" sz="3200" dirty="0">
              <a:latin typeface="Gill Sans MT" panose="020B0502020104020203" pitchFamily="34" charset="0"/>
            </a:endParaRPr>
          </a:p>
          <a:p>
            <a:pPr lvl="2"/>
            <a:endParaRPr lang="en-US" dirty="0">
              <a:latin typeface="Gill Sans MT" panose="020B0502020104020203" pitchFamily="34" charset="0"/>
            </a:endParaRPr>
          </a:p>
          <a:p>
            <a:endParaRPr lang="en-US" sz="3200" dirty="0">
              <a:latin typeface="Gill Sans MT" panose="020B0502020104020203" pitchFamily="34" charset="0"/>
            </a:endParaRPr>
          </a:p>
          <a:p>
            <a:endParaRPr lang="en-US" sz="32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139700" y="41247"/>
            <a:ext cx="7772400"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Presentación: Rompiendo el hielo</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347459" y="801155"/>
            <a:ext cx="5171027"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8" name="Picture 7" descr="Camiones recolectores de residuos con una excavadora trasladando la basura de un transportador a una pila.">
            <a:extLst>
              <a:ext uri="{FF2B5EF4-FFF2-40B4-BE49-F238E27FC236}">
                <a16:creationId xmlns:a16="http://schemas.microsoft.com/office/drawing/2014/main" id="{C070AC8A-B0C0-40A1-A6A1-D2FDB60ED1A8}"/>
              </a:ext>
            </a:extLst>
          </p:cNvPr>
          <p:cNvPicPr>
            <a:picLocks noChangeAspect="1"/>
          </p:cNvPicPr>
          <p:nvPr/>
        </p:nvPicPr>
        <p:blipFill rotWithShape="1">
          <a:blip r:embed="rId3">
            <a:extLst>
              <a:ext uri="{28A0092B-C50C-407E-A947-70E740481C1C}">
                <a14:useLocalDpi xmlns:a14="http://schemas.microsoft.com/office/drawing/2010/main" val="0"/>
              </a:ext>
            </a:extLst>
          </a:blip>
          <a:srcRect l="6371" r="23997"/>
          <a:stretch/>
        </p:blipFill>
        <p:spPr>
          <a:xfrm>
            <a:off x="6647725" y="136520"/>
            <a:ext cx="5404575" cy="5875985"/>
          </a:xfrm>
          <a:prstGeom prst="rect">
            <a:avLst/>
          </a:prstGeom>
          <a:ln w="12700">
            <a:noFill/>
          </a:ln>
        </p:spPr>
      </p:pic>
      <p:sp>
        <p:nvSpPr>
          <p:cNvPr id="14" name="Marcador de pie de página 13">
            <a:extLst>
              <a:ext uri="{FF2B5EF4-FFF2-40B4-BE49-F238E27FC236}">
                <a16:creationId xmlns:a16="http://schemas.microsoft.com/office/drawing/2014/main" id="{871B8CA6-BD74-7BC2-F05C-3B052D2750BF}"/>
              </a:ext>
            </a:extLst>
          </p:cNvPr>
          <p:cNvSpPr>
            <a:spLocks noGrp="1"/>
          </p:cNvSpPr>
          <p:nvPr>
            <p:ph type="ftr" sz="quarter" idx="11"/>
          </p:nvPr>
        </p:nvSpPr>
        <p:spPr/>
        <p:txBody>
          <a:bodyPr vert="horz" lIns="91440" tIns="45720" rIns="91440" bIns="45720" rtlCol="0" anchor="ctr"/>
          <a:lstStyle/>
          <a:p>
            <a:pPr algn="ctr"/>
            <a:r>
              <a:rPr lang="en-US"/>
              <a:t>Ciudades Limpias, Océano Azul</a:t>
            </a:r>
          </a:p>
        </p:txBody>
      </p:sp>
      <p:sp>
        <p:nvSpPr>
          <p:cNvPr id="16" name="Marcador de número de diapositiva 14">
            <a:extLst>
              <a:ext uri="{FF2B5EF4-FFF2-40B4-BE49-F238E27FC236}">
                <a16:creationId xmlns:a16="http://schemas.microsoft.com/office/drawing/2014/main" id="{DC1EA962-7AC7-1623-FB5F-EAA0CDD69E61}"/>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3</a:t>
            </a:fld>
            <a:endParaRPr lang="en-US" dirty="0"/>
          </a:p>
        </p:txBody>
      </p:sp>
    </p:spTree>
    <p:extLst>
      <p:ext uri="{BB962C8B-B14F-4D97-AF65-F5344CB8AC3E}">
        <p14:creationId xmlns:p14="http://schemas.microsoft.com/office/powerpoint/2010/main" val="3060008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74758" y="1158877"/>
            <a:ext cx="8092860" cy="4990479"/>
          </a:xfrm>
        </p:spPr>
        <p:txBody>
          <a:bodyPr vert="horz" lIns="91440" tIns="45720" rIns="91440" bIns="45720" rtlCol="0" anchor="t">
            <a:normAutofit/>
          </a:bodyPr>
          <a:lstStyle/>
          <a:p>
            <a:r>
              <a:rPr lang="es-PE" dirty="0">
                <a:effectLst/>
                <a:latin typeface="Gill Sans MT" panose="020B0502020104020203" pitchFamily="34" charset="0"/>
                <a:ea typeface="Gill Sans MT" panose="020B0502020104020203" pitchFamily="34" charset="0"/>
                <a:cs typeface="Gill Sans MT" panose="020B0502020104020203" pitchFamily="34" charset="0"/>
              </a:rPr>
              <a:t>Rol de cada miembro del SIG</a:t>
            </a:r>
            <a:endParaRPr lang="en-US"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Enlace de su sector con el coordinador SCIL</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Participar en las reuniones de consulta</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Proporcionar información y retroalimentación al coordinador SCIL</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Responder las preguntas de la encuesta según las encuestas de cada componente</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Reunir o facilitar la recopilación de documentación para las respuestas “Si”</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Presentar los documentos al coordinador SCIL</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200" dirty="0">
                <a:effectLst/>
                <a:latin typeface="Gill Sans MT" panose="020B0502020104020203" pitchFamily="34" charset="0"/>
                <a:ea typeface="Gill Sans MT" panose="020B0502020104020203" pitchFamily="34" charset="0"/>
                <a:cs typeface="Gill Sans MT" panose="020B0502020104020203" pitchFamily="34" charset="0"/>
              </a:rPr>
              <a:t>Revisar y guiar el informe SCIL</a:t>
            </a:r>
            <a:endParaRPr lang="en-US" sz="2200" dirty="0">
              <a:effectLst/>
              <a:latin typeface="Gill Sans MT" panose="020B0502020104020203" pitchFamily="34" charset="0"/>
              <a:ea typeface="Gill Sans MT" panose="020B0502020104020203" pitchFamily="34" charset="0"/>
              <a:cs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609600" y="158046"/>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Grupo de implementación SCIL (SIG)</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609600" y="742191"/>
            <a:ext cx="5611501"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4ACCEBA-BDAD-470A-BEC0-3B738DB87B7B}"/>
              </a:ext>
            </a:extLst>
          </p:cNvPr>
          <p:cNvSpPr txBox="1"/>
          <p:nvPr/>
        </p:nvSpPr>
        <p:spPr>
          <a:xfrm>
            <a:off x="2012239" y="5518611"/>
            <a:ext cx="7823248" cy="646331"/>
          </a:xfrm>
          <a:prstGeom prst="rect">
            <a:avLst/>
          </a:prstGeom>
          <a:noFill/>
        </p:spPr>
        <p:txBody>
          <a:bodyPr wrap="square" rtlCol="0">
            <a:spAutoFit/>
          </a:bodyPr>
          <a:lstStyle/>
          <a:p>
            <a:pPr algn="ctr"/>
            <a:r>
              <a:rPr lang="es-PE" sz="1800" i="1" dirty="0">
                <a:effectLst/>
                <a:latin typeface="Gill Sans MT" panose="020B0502020104020203" pitchFamily="34" charset="0"/>
                <a:ea typeface="Gill Sans MT" panose="020B0502020104020203" pitchFamily="34" charset="0"/>
                <a:cs typeface="Gill Sans MT" panose="020B0502020104020203" pitchFamily="34" charset="0"/>
              </a:rPr>
              <a:t>Se prevé que el SIG contará con seis a ocho miembros que aportarán aproximadamente 36 horas de su tiempo durante dos a tres meses.</a:t>
            </a:r>
            <a:r>
              <a:rPr lang="es-PE" sz="1800" dirty="0">
                <a:effectLst/>
                <a:latin typeface="Gill Sans MT" panose="020B0502020104020203" pitchFamily="34" charset="0"/>
                <a:ea typeface="Gill Sans MT" panose="020B0502020104020203" pitchFamily="34" charset="0"/>
                <a:cs typeface="Gill Sans MT" panose="020B0502020104020203" pitchFamily="34" charset="0"/>
              </a:rPr>
              <a:t> </a:t>
            </a:r>
            <a:endParaRPr lang="en-US" sz="1800" dirty="0">
              <a:effectLst/>
              <a:latin typeface="Gill Sans MT" panose="020B0502020104020203" pitchFamily="34" charset="0"/>
              <a:ea typeface="Gill Sans MT" panose="020B0502020104020203" pitchFamily="34" charset="0"/>
              <a:cs typeface="Gill Sans MT" panose="020B0502020104020203" pitchFamily="34" charset="0"/>
            </a:endParaRPr>
          </a:p>
        </p:txBody>
      </p:sp>
      <p:sp>
        <p:nvSpPr>
          <p:cNvPr id="12" name="Marcador de pie de página 11">
            <a:extLst>
              <a:ext uri="{FF2B5EF4-FFF2-40B4-BE49-F238E27FC236}">
                <a16:creationId xmlns:a16="http://schemas.microsoft.com/office/drawing/2014/main" id="{F29B10D6-8CF4-E7B4-9D99-1CFD47AFE40E}"/>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4" name="Marcador de número de diapositiva 14">
            <a:extLst>
              <a:ext uri="{FF2B5EF4-FFF2-40B4-BE49-F238E27FC236}">
                <a16:creationId xmlns:a16="http://schemas.microsoft.com/office/drawing/2014/main" id="{FF3C1A70-F312-73EA-96A8-179935C8F738}"/>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30</a:t>
            </a:fld>
            <a:endParaRPr lang="en-US" dirty="0"/>
          </a:p>
        </p:txBody>
      </p:sp>
    </p:spTree>
    <p:extLst>
      <p:ext uri="{BB962C8B-B14F-4D97-AF65-F5344CB8AC3E}">
        <p14:creationId xmlns:p14="http://schemas.microsoft.com/office/powerpoint/2010/main" val="2053394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Ícono de un edificio gubernamental con un contenedor de reciclaje al frente.">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7" y="1523873"/>
            <a:ext cx="4000803" cy="3666607"/>
          </a:xfrm>
          <a:prstGeom prst="rect">
            <a:avLst/>
          </a:prstGeom>
        </p:spPr>
      </p:pic>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1994912" y="537740"/>
            <a:ext cx="4461713" cy="2816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small" spc="0" normalizeH="0" baseline="0" noProof="0" dirty="0">
                <a:ln>
                  <a:noFill/>
                </a:ln>
                <a:solidFill>
                  <a:srgbClr val="920000"/>
                </a:solidFill>
                <a:effectLst/>
                <a:uLnTx/>
                <a:uFillTx/>
                <a:latin typeface="Gill Sans MT" panose="020B0502020104020203" pitchFamily="34" charset="0"/>
                <a:ea typeface="+mj-ea"/>
                <a:cs typeface="+mj-cs"/>
              </a:rPr>
              <a:t>Parte 5</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E"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1" u="none" strike="noStrike" kern="1200" cap="none" spc="0" normalizeH="0" baseline="0" noProof="0" dirty="0">
                <a:ln>
                  <a:noFill/>
                </a:ln>
                <a:solidFill>
                  <a:srgbClr val="002060"/>
                </a:solidFill>
                <a:effectLst/>
                <a:uLnTx/>
                <a:uFillTx/>
                <a:latin typeface="Gill Sans MT" panose="020B0502020104020203" pitchFamily="34" charset="0"/>
                <a:ea typeface="+mj-ea"/>
                <a:cs typeface="+mj-cs"/>
              </a:rPr>
              <a:t>Siguientes Pasos</a:t>
            </a:r>
          </a:p>
        </p:txBody>
      </p:sp>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1996135" y="3642237"/>
            <a:ext cx="443214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Marcador de pie de página 6">
            <a:extLst>
              <a:ext uri="{FF2B5EF4-FFF2-40B4-BE49-F238E27FC236}">
                <a16:creationId xmlns:a16="http://schemas.microsoft.com/office/drawing/2014/main" id="{5BD0F6B8-FD17-9E3A-B93E-2FC1E94E8F5D}"/>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9" name="Marcador de número de diapositiva 14">
            <a:extLst>
              <a:ext uri="{FF2B5EF4-FFF2-40B4-BE49-F238E27FC236}">
                <a16:creationId xmlns:a16="http://schemas.microsoft.com/office/drawing/2014/main" id="{6BAE04C0-BDE9-F468-6DC2-4A3AAB193A26}"/>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31</a:t>
            </a:fld>
            <a:endParaRPr lang="en-US" dirty="0"/>
          </a:p>
        </p:txBody>
      </p:sp>
    </p:spTree>
    <p:extLst>
      <p:ext uri="{BB962C8B-B14F-4D97-AF65-F5344CB8AC3E}">
        <p14:creationId xmlns:p14="http://schemas.microsoft.com/office/powerpoint/2010/main" val="4041705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5771" y="618076"/>
            <a:ext cx="11472102" cy="6027757"/>
          </a:xfrm>
        </p:spPr>
        <p:txBody>
          <a:bodyPr>
            <a:normAutofit fontScale="85000" lnSpcReduction="20000"/>
          </a:bodyPr>
          <a:lstStyle/>
          <a:p>
            <a:endParaRPr lang="en-US" sz="2300" dirty="0">
              <a:latin typeface="Gill Sans MT" panose="020B0502020104020203" pitchFamily="34" charset="0"/>
            </a:endParaRPr>
          </a:p>
          <a:p>
            <a:pPr lvl="0"/>
            <a:r>
              <a:rPr lang="en-US" sz="2400" dirty="0"/>
              <a:t>[</a:t>
            </a:r>
            <a:r>
              <a:rPr lang="es-PE" sz="2400" dirty="0"/>
              <a:t>Poner</a:t>
            </a:r>
            <a:r>
              <a:rPr lang="en-US" sz="2400" dirty="0"/>
              <a:t> </a:t>
            </a:r>
            <a:r>
              <a:rPr lang="es-PE" sz="2400" dirty="0"/>
              <a:t>Fecha</a:t>
            </a:r>
            <a:r>
              <a:rPr lang="en-US" sz="2400" dirty="0"/>
              <a:t>]</a:t>
            </a:r>
          </a:p>
          <a:p>
            <a:pPr lvl="1"/>
            <a:r>
              <a:rPr lang="es-PE" sz="2500" dirty="0"/>
              <a:t>Designación de miembros del SIG</a:t>
            </a:r>
            <a:endParaRPr lang="en-US" sz="2500" dirty="0"/>
          </a:p>
          <a:p>
            <a:pPr lvl="1"/>
            <a:r>
              <a:rPr lang="es-PE" sz="2500" dirty="0"/>
              <a:t>Reunión inicial de orientación (dos horas)</a:t>
            </a:r>
            <a:endParaRPr lang="en-US" sz="2500" dirty="0"/>
          </a:p>
          <a:p>
            <a:pPr lvl="1"/>
            <a:r>
              <a:rPr lang="es-PE" sz="2500" dirty="0"/>
              <a:t>Inicio de encuesta SCIL (CCBO, Gobierno local)</a:t>
            </a:r>
            <a:endParaRPr lang="en-US" sz="2500" dirty="0"/>
          </a:p>
          <a:p>
            <a:pPr lvl="0"/>
            <a:r>
              <a:rPr lang="en-US" sz="2500" dirty="0"/>
              <a:t>[</a:t>
            </a:r>
            <a:r>
              <a:rPr lang="es-PE" sz="2500" dirty="0"/>
              <a:t>Poner</a:t>
            </a:r>
            <a:r>
              <a:rPr lang="en-US" sz="2500" dirty="0"/>
              <a:t> Fecha]</a:t>
            </a:r>
          </a:p>
          <a:p>
            <a:pPr lvl="1"/>
            <a:r>
              <a:rPr lang="es-PE" dirty="0"/>
              <a:t>Presentación de documentación</a:t>
            </a:r>
            <a:endParaRPr lang="en-US" dirty="0"/>
          </a:p>
          <a:p>
            <a:pPr lvl="1"/>
            <a:r>
              <a:rPr lang="es-PE" dirty="0"/>
              <a:t>Reuniones de validación – en línea, telefónicas, individuales con coordinador</a:t>
            </a:r>
            <a:endParaRPr lang="en-US" dirty="0"/>
          </a:p>
          <a:p>
            <a:pPr lvl="1"/>
            <a:r>
              <a:rPr lang="es-PE" dirty="0"/>
              <a:t>Preparación de esquema de informe</a:t>
            </a:r>
            <a:endParaRPr lang="en-US" dirty="0"/>
          </a:p>
          <a:p>
            <a:pPr lvl="1"/>
            <a:r>
              <a:rPr lang="es-PE" dirty="0"/>
              <a:t>Inicio del análisis (CCBO)</a:t>
            </a:r>
            <a:endParaRPr lang="en-US" dirty="0"/>
          </a:p>
          <a:p>
            <a:pPr lvl="1"/>
            <a:r>
              <a:rPr lang="es-PE" dirty="0"/>
              <a:t>Presentación</a:t>
            </a:r>
            <a:r>
              <a:rPr lang="en-US" dirty="0"/>
              <a:t> de </a:t>
            </a:r>
            <a:r>
              <a:rPr lang="es-PE" dirty="0"/>
              <a:t>resultados</a:t>
            </a:r>
            <a:r>
              <a:rPr lang="en-US" dirty="0"/>
              <a:t> al SIG – reunion </a:t>
            </a:r>
            <a:r>
              <a:rPr lang="es-PE" dirty="0"/>
              <a:t>presencial</a:t>
            </a:r>
            <a:r>
              <a:rPr lang="en-US" dirty="0"/>
              <a:t> [Poner fecha]</a:t>
            </a:r>
          </a:p>
          <a:p>
            <a:pPr lvl="2"/>
            <a:r>
              <a:rPr lang="es-PE" sz="2400" dirty="0"/>
              <a:t>Discusión</a:t>
            </a:r>
            <a:r>
              <a:rPr lang="en-US" sz="2400" dirty="0"/>
              <a:t> de </a:t>
            </a:r>
            <a:r>
              <a:rPr lang="es-PE" sz="2400" dirty="0"/>
              <a:t>recomendaciones</a:t>
            </a:r>
          </a:p>
          <a:p>
            <a:pPr lvl="1"/>
            <a:r>
              <a:rPr lang="es-PE" sz="2500" dirty="0"/>
              <a:t>Informe de análisis con recomendaciones de prioridades enviado al SIG para su revisión (CCBO; gobierno local)</a:t>
            </a:r>
            <a:endParaRPr lang="en-US" sz="2500" dirty="0"/>
          </a:p>
          <a:p>
            <a:pPr lvl="1"/>
            <a:r>
              <a:rPr lang="es-PE" sz="2500" dirty="0"/>
              <a:t>Reunión con SIG (CCBO; gobierno local) para debatir, dar ideas y priorizar recomendaciones</a:t>
            </a:r>
            <a:endParaRPr lang="en-US" sz="2500" dirty="0"/>
          </a:p>
          <a:p>
            <a:pPr lvl="0"/>
            <a:r>
              <a:rPr lang="en-US" sz="2500" dirty="0"/>
              <a:t>[</a:t>
            </a:r>
            <a:r>
              <a:rPr lang="es-PE" sz="2500" dirty="0"/>
              <a:t>Poner</a:t>
            </a:r>
            <a:r>
              <a:rPr lang="en-US" sz="2500" dirty="0"/>
              <a:t> Fecha]</a:t>
            </a:r>
          </a:p>
          <a:p>
            <a:pPr lvl="1"/>
            <a:r>
              <a:rPr lang="es-PE" sz="2500" dirty="0">
                <a:effectLst/>
                <a:latin typeface="Gill Sans MT" panose="020B0502020104020203" pitchFamily="34" charset="0"/>
                <a:ea typeface="Gill Sans MT" panose="020B0502020104020203" pitchFamily="34" charset="0"/>
                <a:cs typeface="Gill Sans MT" panose="020B0502020104020203" pitchFamily="34" charset="0"/>
              </a:rPr>
              <a:t>Redacción final del Informe de Evaluación y Recomendaciones (CCBO)</a:t>
            </a:r>
            <a:endParaRPr lang="en-US" sz="25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es-PE" sz="2500" dirty="0">
                <a:effectLst/>
                <a:latin typeface="Gill Sans MT" panose="020B0502020104020203" pitchFamily="34" charset="0"/>
                <a:ea typeface="Gill Sans MT" panose="020B0502020104020203" pitchFamily="34" charset="0"/>
                <a:cs typeface="Gill Sans MT" panose="020B0502020104020203" pitchFamily="34" charset="0"/>
              </a:rPr>
              <a:t>SIG acepta el informe final</a:t>
            </a:r>
            <a:endParaRPr lang="en-US" sz="2500" dirty="0">
              <a:effectLst/>
              <a:latin typeface="Gill Sans MT" panose="020B0502020104020203" pitchFamily="34" charset="0"/>
              <a:ea typeface="Gill Sans MT" panose="020B0502020104020203" pitchFamily="34" charset="0"/>
              <a:cs typeface="Gill Sans MT" panose="020B0502020104020203" pitchFamily="34" charset="0"/>
            </a:endParaRPr>
          </a:p>
          <a:p>
            <a:pPr lvl="1"/>
            <a:r>
              <a:rPr lang="pt-BR" sz="2500" dirty="0">
                <a:effectLst/>
                <a:latin typeface="Gill Sans MT" panose="020B0502020104020203" pitchFamily="34" charset="0"/>
                <a:ea typeface="Gill Sans MT" panose="020B0502020104020203" pitchFamily="34" charset="0"/>
                <a:cs typeface="Gill Sans MT" panose="020B0502020104020203" pitchFamily="34" charset="0"/>
              </a:rPr>
              <a:t>Líder SCIL presenta informe a directorio de SWM</a:t>
            </a:r>
            <a:endParaRPr lang="en-US" sz="2500" dirty="0">
              <a:effectLst/>
              <a:latin typeface="Gill Sans MT" panose="020B0502020104020203" pitchFamily="34" charset="0"/>
              <a:ea typeface="Gill Sans MT" panose="020B0502020104020203" pitchFamily="34" charset="0"/>
              <a:cs typeface="Gill Sans MT" panose="020B0502020104020203" pitchFamily="34" charset="0"/>
            </a:endParaRPr>
          </a:p>
          <a:p>
            <a:pPr marL="457189" lvl="1" indent="0">
              <a:buNone/>
            </a:pPr>
            <a:endParaRPr lang="en-US" sz="1900" dirty="0">
              <a:latin typeface="Gill Sans MT" panose="020B0502020104020203" pitchFamily="34" charset="0"/>
            </a:endParaRPr>
          </a:p>
          <a:p>
            <a:pPr lvl="1"/>
            <a:endParaRPr lang="en-US" sz="1900" dirty="0">
              <a:latin typeface="Gill Sans MT" panose="020B0502020104020203" pitchFamily="34" charset="0"/>
            </a:endParaRPr>
          </a:p>
          <a:p>
            <a:pPr lvl="1"/>
            <a:endParaRPr lang="en-US" sz="1900" dirty="0">
              <a:latin typeface="Gill Sans MT" panose="020B0502020104020203" pitchFamily="34" charset="0"/>
            </a:endParaRPr>
          </a:p>
          <a:p>
            <a:endParaRPr lang="en-US"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609600" y="239034"/>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700" b="0" i="0" u="none" strike="noStrike" kern="1200" cap="none" spc="0" normalizeH="0" baseline="0" noProof="0" dirty="0">
                <a:ln>
                  <a:noFill/>
                </a:ln>
                <a:solidFill>
                  <a:srgbClr val="C00000"/>
                </a:solidFill>
                <a:effectLst/>
                <a:uLnTx/>
                <a:uFillTx/>
                <a:latin typeface="Gill Sans MT"/>
                <a:ea typeface="+mj-ea"/>
                <a:cs typeface="Gill Sans MT"/>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2800" b="0" i="0" u="none" strike="noStrike" kern="1200" cap="none" spc="0" normalizeH="0" baseline="0" noProof="0" dirty="0">
                <a:ln>
                  <a:noFill/>
                </a:ln>
                <a:solidFill>
                  <a:srgbClr val="C00000"/>
                </a:solidFill>
                <a:effectLst/>
                <a:uLnTx/>
                <a:uFillTx/>
                <a:latin typeface="Gill Sans MT"/>
                <a:ea typeface="+mj-ea"/>
                <a:cs typeface="Gill Sans MT"/>
              </a:rPr>
              <a:t>Calendario tentative para implementación de SCIL</a:t>
            </a:r>
            <a:endParaRPr kumimoji="0" lang="es-PE" sz="14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665429" y="776312"/>
            <a:ext cx="6414435"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3" name="Marcador de pie de página 12">
            <a:extLst>
              <a:ext uri="{FF2B5EF4-FFF2-40B4-BE49-F238E27FC236}">
                <a16:creationId xmlns:a16="http://schemas.microsoft.com/office/drawing/2014/main" id="{DA7FE242-D912-AE60-1CA5-884C14C7F3E3}"/>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5" name="Marcador de número de diapositiva 14">
            <a:extLst>
              <a:ext uri="{FF2B5EF4-FFF2-40B4-BE49-F238E27FC236}">
                <a16:creationId xmlns:a16="http://schemas.microsoft.com/office/drawing/2014/main" id="{C06907A9-61C0-3E8F-1E9E-570A602039A7}"/>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32</a:t>
            </a:fld>
            <a:endParaRPr lang="en-US" dirty="0"/>
          </a:p>
        </p:txBody>
      </p:sp>
    </p:spTree>
    <p:extLst>
      <p:ext uri="{BB962C8B-B14F-4D97-AF65-F5344CB8AC3E}">
        <p14:creationId xmlns:p14="http://schemas.microsoft.com/office/powerpoint/2010/main" val="2474778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a playa llena de basura mezclada con algas, con palmeras al fondo.">
            <a:extLst>
              <a:ext uri="{FF2B5EF4-FFF2-40B4-BE49-F238E27FC236}">
                <a16:creationId xmlns:a16="http://schemas.microsoft.com/office/drawing/2014/main" id="{A642EB3E-ED05-4C97-80E2-98F8A1C3EA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240636" y="4221129"/>
            <a:ext cx="5090161" cy="2362201"/>
          </a:xfrm>
          <a:prstGeom prst="rect">
            <a:avLst/>
          </a:prstGeom>
          <a:solidFill>
            <a:srgbClr val="002060">
              <a:alpha val="6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ubtitle 11"/>
          <p:cNvSpPr>
            <a:spLocks noGrp="1"/>
          </p:cNvSpPr>
          <p:nvPr>
            <p:ph type="subTitle" idx="1"/>
          </p:nvPr>
        </p:nvSpPr>
        <p:spPr>
          <a:xfrm>
            <a:off x="240636" y="4640008"/>
            <a:ext cx="6642931" cy="1515239"/>
          </a:xfrm>
        </p:spPr>
        <p:txBody>
          <a:bodyPr vert="horz" lIns="91440" tIns="45720" rIns="91440" bIns="45720" rtlCol="0" anchor="t">
            <a:normAutofit/>
          </a:bodyPr>
          <a:lstStyle/>
          <a:p>
            <a:endParaRPr lang="en-US" sz="700" dirty="0">
              <a:latin typeface="Gill Sans MT" panose="020B0502020104020203" pitchFamily="34" charset="0"/>
            </a:endParaRPr>
          </a:p>
          <a:p>
            <a:r>
              <a:rPr lang="en-US" dirty="0">
                <a:latin typeface="Gill Sans MT"/>
              </a:rPr>
              <a:t>[Expositor:]</a:t>
            </a:r>
            <a:endParaRPr lang="en-US" dirty="0">
              <a:latin typeface="Gill Sans MT" panose="020B0502020104020203" pitchFamily="34" charset="0"/>
            </a:endParaRPr>
          </a:p>
          <a:p>
            <a:r>
              <a:rPr lang="en-US" sz="1600" dirty="0">
                <a:latin typeface="Gill Sans MT"/>
              </a:rPr>
              <a:t>[Cargo:]</a:t>
            </a:r>
            <a:endParaRPr lang="en-US" sz="1600" dirty="0">
              <a:latin typeface="Gill Sans MT" panose="020B0502020104020203" pitchFamily="34" charset="0"/>
            </a:endParaRPr>
          </a:p>
          <a:p>
            <a:r>
              <a:rPr lang="en-US" sz="1600" dirty="0">
                <a:latin typeface="Gill Sans MT"/>
              </a:rPr>
              <a:t>[</a:t>
            </a:r>
            <a:r>
              <a:rPr lang="en-US" sz="1600" dirty="0" err="1">
                <a:latin typeface="Gill Sans MT"/>
              </a:rPr>
              <a:t>Correo</a:t>
            </a:r>
            <a:r>
              <a:rPr lang="en-US" sz="1600" dirty="0">
                <a:latin typeface="Gill Sans MT"/>
              </a:rPr>
              <a:t> </a:t>
            </a:r>
            <a:r>
              <a:rPr lang="en-US" sz="1600" dirty="0" err="1">
                <a:latin typeface="Gill Sans MT"/>
              </a:rPr>
              <a:t>electronico</a:t>
            </a:r>
            <a:r>
              <a:rPr lang="en-US" sz="1600" dirty="0">
                <a:latin typeface="Gill Sans MT"/>
              </a:rPr>
              <a:t>]</a:t>
            </a:r>
          </a:p>
          <a:p>
            <a:r>
              <a:rPr lang="en-US" sz="1600" dirty="0">
                <a:latin typeface="Gill Sans MT"/>
              </a:rPr>
              <a:t>[</a:t>
            </a:r>
            <a:r>
              <a:rPr lang="en-US" sz="1600" dirty="0" err="1">
                <a:latin typeface="Gill Sans MT"/>
              </a:rPr>
              <a:t>Telefono</a:t>
            </a:r>
            <a:r>
              <a:rPr lang="en-US" sz="1600" dirty="0">
                <a:latin typeface="Gill Sans MT"/>
              </a:rPr>
              <a:t> </a:t>
            </a:r>
            <a:r>
              <a:rPr lang="en-US" sz="1600" dirty="0" err="1">
                <a:latin typeface="Gill Sans MT"/>
              </a:rPr>
              <a:t>contacto</a:t>
            </a:r>
            <a:r>
              <a:rPr lang="en-US" sz="1600" dirty="0">
                <a:latin typeface="Gill Sans MT"/>
              </a:rPr>
              <a:t>]</a:t>
            </a:r>
          </a:p>
          <a:p>
            <a:endParaRPr lang="en-US" sz="1400" dirty="0">
              <a:latin typeface="Gill Sans MT" panose="020B0502020104020203" pitchFamily="34" charset="0"/>
            </a:endParaRPr>
          </a:p>
          <a:p>
            <a:endParaRPr lang="en-US" sz="133" dirty="0">
              <a:latin typeface="Gill Sans MT" panose="020B0502020104020203" pitchFamily="34" charset="0"/>
            </a:endParaRPr>
          </a:p>
        </p:txBody>
      </p:sp>
      <p:pic>
        <p:nvPicPr>
          <p:cNvPr id="4" name="Picture 3" descr="Logotipo de USAID">
            <a:extLst>
              <a:ext uri="{FF2B5EF4-FFF2-40B4-BE49-F238E27FC236}">
                <a16:creationId xmlns:a16="http://schemas.microsoft.com/office/drawing/2014/main" id="{9D96FC83-7C07-4507-AE0F-C505B3664B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0" y="5743580"/>
            <a:ext cx="3200400" cy="1224153"/>
          </a:xfrm>
          <a:prstGeom prst="rect">
            <a:avLst/>
          </a:prstGeom>
        </p:spPr>
      </p:pic>
      <p:sp>
        <p:nvSpPr>
          <p:cNvPr id="7" name="Marcador de número de diapositiva 6">
            <a:extLst>
              <a:ext uri="{FF2B5EF4-FFF2-40B4-BE49-F238E27FC236}">
                <a16:creationId xmlns:a16="http://schemas.microsoft.com/office/drawing/2014/main" id="{5BD6298A-9D2D-C0C3-980B-05D52D60C734}"/>
              </a:ext>
            </a:extLst>
          </p:cNvPr>
          <p:cNvSpPr>
            <a:spLocks noGrp="1"/>
          </p:cNvSpPr>
          <p:nvPr>
            <p:ph type="sldNum" sz="quarter" idx="4"/>
          </p:nvPr>
        </p:nvSpPr>
        <p:spPr/>
        <p:txBody>
          <a:bodyPr/>
          <a:lstStyle/>
          <a:p>
            <a:fld id="{42782948-4DBE-204D-AB9E-B65E067054AE}" type="slidenum">
              <a:rPr lang="en-US" smtClean="0"/>
              <a:pPr/>
              <a:t>33</a:t>
            </a:fld>
            <a:endParaRPr lang="en-US"/>
          </a:p>
        </p:txBody>
      </p:sp>
      <p:sp>
        <p:nvSpPr>
          <p:cNvPr id="3" name="Title 2">
            <a:extLst>
              <a:ext uri="{FF2B5EF4-FFF2-40B4-BE49-F238E27FC236}">
                <a16:creationId xmlns:a16="http://schemas.microsoft.com/office/drawing/2014/main" id="{F8574C06-3B3D-4EC3-AE7A-BC37A1055B36}"/>
              </a:ext>
            </a:extLst>
          </p:cNvPr>
          <p:cNvSpPr>
            <a:spLocks noGrp="1"/>
          </p:cNvSpPr>
          <p:nvPr>
            <p:ph type="title" idx="4294967295"/>
          </p:nvPr>
        </p:nvSpPr>
        <p:spPr>
          <a:xfrm>
            <a:off x="1280161" y="-912887"/>
            <a:ext cx="10972799" cy="1039858"/>
          </a:xfrm>
        </p:spPr>
        <p:txBody>
          <a:bodyPr/>
          <a:lstStyle/>
          <a:p>
            <a:r>
              <a:rPr lang="en-US" dirty="0" err="1"/>
              <a:t>Información</a:t>
            </a:r>
            <a:r>
              <a:rPr lang="en-US" dirty="0"/>
              <a:t> del </a:t>
            </a:r>
            <a:r>
              <a:rPr lang="en-US" dirty="0" err="1"/>
              <a:t>contacto</a:t>
            </a:r>
            <a:endParaRPr lang="en-US" dirty="0"/>
          </a:p>
        </p:txBody>
      </p:sp>
    </p:spTree>
    <p:extLst>
      <p:ext uri="{BB962C8B-B14F-4D97-AF65-F5344CB8AC3E}">
        <p14:creationId xmlns:p14="http://schemas.microsoft.com/office/powerpoint/2010/main" val="424475701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Ícono de un edificio gubernamental con un contenedor de reciclaje al frente.">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7" y="1457749"/>
            <a:ext cx="4000803" cy="3666607"/>
          </a:xfrm>
          <a:prstGeom prst="rect">
            <a:avLst/>
          </a:prstGeom>
        </p:spPr>
      </p:pic>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1996682" y="3"/>
            <a:ext cx="4461713" cy="3374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small" spc="0" normalizeH="0" baseline="0" noProof="0" dirty="0" err="1">
                <a:ln>
                  <a:noFill/>
                </a:ln>
                <a:solidFill>
                  <a:srgbClr val="920000"/>
                </a:solidFill>
                <a:effectLst/>
                <a:uLnTx/>
                <a:uFillTx/>
                <a:latin typeface="Gill Sans MT" panose="020B0502020104020203" pitchFamily="34" charset="0"/>
                <a:ea typeface="+mj-ea"/>
                <a:cs typeface="+mj-cs"/>
              </a:rPr>
              <a:t>Parte</a:t>
            </a:r>
            <a:r>
              <a:rPr kumimoji="0" lang="en-US" sz="3200" b="1" i="0" u="none" strike="noStrike" kern="1200" cap="small" spc="0" normalizeH="0" baseline="0" noProof="0" dirty="0">
                <a:ln>
                  <a:noFill/>
                </a:ln>
                <a:solidFill>
                  <a:srgbClr val="920000"/>
                </a:solidFill>
                <a:effectLst/>
                <a:uLnTx/>
                <a:uFillTx/>
                <a:latin typeface="Gill Sans MT" panose="020B0502020104020203" pitchFamily="34" charset="0"/>
                <a:ea typeface="+mj-ea"/>
                <a:cs typeface="+mj-cs"/>
              </a:rPr>
              <a:t> 1</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1" u="none" strike="noStrike" kern="1200" cap="none" spc="0" normalizeH="0" baseline="0" noProof="0" dirty="0">
                <a:ln>
                  <a:noFill/>
                </a:ln>
                <a:solidFill>
                  <a:srgbClr val="002060"/>
                </a:solidFill>
                <a:effectLst/>
                <a:uLnTx/>
                <a:uFillTx/>
                <a:latin typeface="Gill Sans MT"/>
                <a:ea typeface="+mj-ea"/>
                <a:cs typeface="+mj-cs"/>
              </a:rPr>
              <a:t>Elementos básicos de la evaluación SCIL</a:t>
            </a:r>
            <a:endParaRPr kumimoji="0" lang="en-US" sz="3200" b="1" i="1" u="none" strike="noStrike" kern="1200" cap="none" spc="0" normalizeH="0" baseline="0" noProof="0" dirty="0">
              <a:ln>
                <a:noFill/>
              </a:ln>
              <a:solidFill>
                <a:srgbClr val="002060"/>
              </a:solidFill>
              <a:effectLst/>
              <a:uLnTx/>
              <a:uFillTx/>
              <a:latin typeface="Gill Sans MT"/>
              <a:ea typeface="+mj-ea"/>
              <a:cs typeface="+mj-cs"/>
            </a:endParaRPr>
          </a:p>
        </p:txBody>
      </p:sp>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1996135" y="3642237"/>
            <a:ext cx="443214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Marcador de pie de página 6">
            <a:extLst>
              <a:ext uri="{FF2B5EF4-FFF2-40B4-BE49-F238E27FC236}">
                <a16:creationId xmlns:a16="http://schemas.microsoft.com/office/drawing/2014/main" id="{490E83C5-33DC-3642-39FC-F3EF1188069C}"/>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9" name="Marcador de número de diapositiva 14">
            <a:extLst>
              <a:ext uri="{FF2B5EF4-FFF2-40B4-BE49-F238E27FC236}">
                <a16:creationId xmlns:a16="http://schemas.microsoft.com/office/drawing/2014/main" id="{EA5FEA3F-E5D6-25D1-7648-60064FB738B0}"/>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4</a:t>
            </a:fld>
            <a:endParaRPr lang="en-US" dirty="0"/>
          </a:p>
        </p:txBody>
      </p:sp>
    </p:spTree>
    <p:extLst>
      <p:ext uri="{BB962C8B-B14F-4D97-AF65-F5344CB8AC3E}">
        <p14:creationId xmlns:p14="http://schemas.microsoft.com/office/powerpoint/2010/main" val="159280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510" y="1557624"/>
            <a:ext cx="5937044" cy="4538375"/>
          </a:xfrm>
        </p:spPr>
        <p:txBody>
          <a:bodyPr vert="horz" lIns="91440" tIns="45720" rIns="91440" bIns="45720" rtlCol="0" anchor="t">
            <a:noAutofit/>
          </a:bodyPr>
          <a:lstStyle/>
          <a:p>
            <a:pPr algn="just">
              <a:lnSpc>
                <a:spcPct val="108000"/>
              </a:lnSpc>
            </a:pPr>
            <a:r>
              <a:rPr lang="es-PE" sz="2200" dirty="0">
                <a:ea typeface="Gill Sans MT" panose="020B0502020104020203" pitchFamily="34" charset="0"/>
                <a:cs typeface="Gill Sans MT" panose="020B0502020104020203" pitchFamily="34" charset="0"/>
              </a:rPr>
              <a:t>SCIL es el acrónimo en inglés de Capacidades de Gobiernos Locales para Manejo de Residuos Sólidos</a:t>
            </a:r>
            <a:endParaRPr lang="en-US" sz="2200" dirty="0">
              <a:ea typeface="Gill Sans MT" panose="020B0502020104020203" pitchFamily="34" charset="0"/>
              <a:cs typeface="Gill Sans MT" panose="020B0502020104020203" pitchFamily="34" charset="0"/>
            </a:endParaRPr>
          </a:p>
          <a:p>
            <a:pPr algn="just">
              <a:lnSpc>
                <a:spcPct val="108000"/>
              </a:lnSpc>
            </a:pPr>
            <a:r>
              <a:rPr lang="es-PE" sz="2200" dirty="0">
                <a:ea typeface="Gill Sans MT" panose="020B0502020104020203" pitchFamily="34" charset="0"/>
                <a:cs typeface="Gill Sans MT" panose="020B0502020104020203" pitchFamily="34" charset="0"/>
              </a:rPr>
              <a:t>SCIL mide la capacidad de los gobiernos locales para desarrollar y mantener un sistema 3R/GRS</a:t>
            </a:r>
            <a:endParaRPr lang="en-US" sz="2200" dirty="0">
              <a:ea typeface="Gill Sans MT" panose="020B0502020104020203" pitchFamily="34" charset="0"/>
              <a:cs typeface="Gill Sans MT" panose="020B0502020104020203" pitchFamily="34" charset="0"/>
            </a:endParaRPr>
          </a:p>
          <a:p>
            <a:pPr algn="just">
              <a:lnSpc>
                <a:spcPct val="108000"/>
              </a:lnSpc>
            </a:pPr>
            <a:r>
              <a:rPr lang="es-PE" sz="2200" dirty="0">
                <a:ea typeface="Gill Sans MT" panose="020B0502020104020203" pitchFamily="34" charset="0"/>
                <a:cs typeface="Gill Sans MT" panose="020B0502020104020203" pitchFamily="34" charset="0"/>
              </a:rPr>
              <a:t>La autoevaluación es una guía para que el personal prepare recomendaciones</a:t>
            </a:r>
            <a:endParaRPr lang="en-US" sz="2200" dirty="0">
              <a:ea typeface="Gill Sans MT" panose="020B0502020104020203" pitchFamily="34" charset="0"/>
              <a:cs typeface="Gill Sans MT" panose="020B0502020104020203" pitchFamily="34" charset="0"/>
            </a:endParaRPr>
          </a:p>
          <a:p>
            <a:pPr algn="just">
              <a:lnSpc>
                <a:spcPct val="108000"/>
              </a:lnSpc>
            </a:pPr>
            <a:r>
              <a:rPr lang="es-PE" sz="2200" dirty="0">
                <a:ea typeface="Gill Sans MT" panose="020B0502020104020203" pitchFamily="34" charset="0"/>
                <a:cs typeface="Gill Sans MT" panose="020B0502020104020203" pitchFamily="34" charset="0"/>
              </a:rPr>
              <a:t>Debe realizarse regularmente para dar como resultado recomendaciones prioritarias que sean realizables</a:t>
            </a:r>
            <a:endParaRPr lang="en-US" sz="2200" dirty="0"/>
          </a:p>
          <a:p>
            <a:pPr lvl="1" fontAlgn="base">
              <a:buFont typeface="Gill Sans MT" panose="020B0502020104020203" pitchFamily="34" charset="0"/>
              <a:buChar char="ˉ"/>
            </a:pPr>
            <a:endParaRPr lang="en-US" sz="2200" dirty="0"/>
          </a:p>
          <a:p>
            <a:pPr lvl="2"/>
            <a:endParaRPr lang="en-US" sz="2200" dirty="0"/>
          </a:p>
          <a:p>
            <a:endParaRPr lang="en-US" sz="2200" dirty="0"/>
          </a:p>
          <a:p>
            <a:endParaRPr lang="en-US" sz="2200" dirty="0"/>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381580" y="355085"/>
            <a:ext cx="8248305"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Herramienta SCIL</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381580" y="1161887"/>
            <a:ext cx="3115599"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8" name="Picture 7" descr="Un grupo de personas sentadas en una mesa larga escuchando a una oradora en un podio al fondo.&#10;">
            <a:extLst>
              <a:ext uri="{FF2B5EF4-FFF2-40B4-BE49-F238E27FC236}">
                <a16:creationId xmlns:a16="http://schemas.microsoft.com/office/drawing/2014/main" id="{E490FD6D-00D2-8B19-BEEF-2FDD657E42FB}"/>
              </a:ext>
            </a:extLst>
          </p:cNvPr>
          <p:cNvPicPr>
            <a:picLocks noChangeAspect="1"/>
          </p:cNvPicPr>
          <p:nvPr/>
        </p:nvPicPr>
        <p:blipFill rotWithShape="1">
          <a:blip r:embed="rId3"/>
          <a:srcRect r="27004"/>
          <a:stretch/>
        </p:blipFill>
        <p:spPr>
          <a:xfrm>
            <a:off x="6264534" y="818716"/>
            <a:ext cx="5937045" cy="5420842"/>
          </a:xfrm>
          <a:prstGeom prst="rect">
            <a:avLst/>
          </a:prstGeom>
        </p:spPr>
      </p:pic>
      <p:sp>
        <p:nvSpPr>
          <p:cNvPr id="14" name="Marcador de pie de página 13">
            <a:extLst>
              <a:ext uri="{FF2B5EF4-FFF2-40B4-BE49-F238E27FC236}">
                <a16:creationId xmlns:a16="http://schemas.microsoft.com/office/drawing/2014/main" id="{9A96D5F0-208F-4AA6-FA45-2C920D8C602F}"/>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6" name="Marcador de número de diapositiva 14">
            <a:extLst>
              <a:ext uri="{FF2B5EF4-FFF2-40B4-BE49-F238E27FC236}">
                <a16:creationId xmlns:a16="http://schemas.microsoft.com/office/drawing/2014/main" id="{FAC1559D-B19E-4714-8C9C-466BE6E92C33}"/>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5</a:t>
            </a:fld>
            <a:endParaRPr lang="en-US" dirty="0"/>
          </a:p>
        </p:txBody>
      </p:sp>
    </p:spTree>
    <p:extLst>
      <p:ext uri="{BB962C8B-B14F-4D97-AF65-F5344CB8AC3E}">
        <p14:creationId xmlns:p14="http://schemas.microsoft.com/office/powerpoint/2010/main" val="4152176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25896" y="1140365"/>
            <a:ext cx="6908232" cy="5342179"/>
          </a:xfrm>
        </p:spPr>
        <p:txBody>
          <a:bodyPr vert="horz" lIns="91440" tIns="45720" rIns="91440" bIns="45720" rtlCol="0" anchor="t">
            <a:normAutofit/>
          </a:bodyPr>
          <a:lstStyle/>
          <a:p>
            <a:endParaRPr lang="es-PE" sz="2400" dirty="0"/>
          </a:p>
          <a:p>
            <a:r>
              <a:rPr lang="es-PE" sz="2400" dirty="0"/>
              <a:t>Está diseñada para determinar la capacidad de los gobiernos locales en seis áreas o componentes esenciales</a:t>
            </a:r>
            <a:r>
              <a:rPr lang="es-PE" sz="2400" dirty="0">
                <a:latin typeface="Gill Sans MT"/>
              </a:rPr>
              <a:t>:</a:t>
            </a:r>
          </a:p>
          <a:p>
            <a:endParaRPr lang="es-PE" sz="2400" b="1" dirty="0">
              <a:latin typeface="Gill Sans MT"/>
            </a:endParaRPr>
          </a:p>
          <a:p>
            <a:pPr marL="1425539" lvl="1" indent="-342891" fontAlgn="base">
              <a:buAutoNum type="arabicPeriod"/>
            </a:pPr>
            <a:r>
              <a:rPr lang="es-PE" dirty="0">
                <a:latin typeface="Gill Sans MT"/>
              </a:rPr>
              <a:t>Planificación</a:t>
            </a:r>
          </a:p>
          <a:p>
            <a:pPr marL="1425539" lvl="1" indent="-342891" fontAlgn="base">
              <a:buAutoNum type="arabicPeriod"/>
            </a:pPr>
            <a:r>
              <a:rPr lang="es-PE" dirty="0">
                <a:latin typeface="Gill Sans MT"/>
              </a:rPr>
              <a:t>Marco legal y Políticas</a:t>
            </a:r>
          </a:p>
          <a:p>
            <a:pPr marL="1425539" lvl="1" indent="-342891" fontAlgn="base">
              <a:buAutoNum type="arabicPeriod"/>
            </a:pPr>
            <a:r>
              <a:rPr lang="es-PE" dirty="0">
                <a:latin typeface="Gill Sans MT"/>
              </a:rPr>
              <a:t>Gestión Financiera</a:t>
            </a:r>
          </a:p>
          <a:p>
            <a:pPr marL="1425539" lvl="1" indent="-342891" fontAlgn="base">
              <a:buAutoNum type="arabicPeriod"/>
            </a:pPr>
            <a:r>
              <a:rPr lang="es-PE" dirty="0">
                <a:latin typeface="Gill Sans MT"/>
              </a:rPr>
              <a:t>Prestación de servicios</a:t>
            </a:r>
          </a:p>
          <a:p>
            <a:pPr marL="1425539" lvl="1" indent="-342891" fontAlgn="base">
              <a:buAutoNum type="arabicPeriod"/>
            </a:pPr>
            <a:r>
              <a:rPr lang="es-PE" dirty="0">
                <a:latin typeface="Gill Sans MT"/>
              </a:rPr>
              <a:t>Recursos humanos</a:t>
            </a:r>
          </a:p>
          <a:p>
            <a:pPr marL="1425539" lvl="1" indent="-342891" fontAlgn="base">
              <a:buAutoNum type="arabicPeriod"/>
            </a:pPr>
            <a:r>
              <a:rPr lang="es-PE" dirty="0">
                <a:latin typeface="Gill Sans MT"/>
              </a:rPr>
              <a:t>Participación Comunitaria</a:t>
            </a:r>
            <a:endParaRPr lang="es-PE" sz="2300" dirty="0">
              <a:latin typeface="Gill Sans MT" panose="020B0502020104020203" pitchFamily="34" charset="0"/>
            </a:endParaRPr>
          </a:p>
          <a:p>
            <a:endParaRPr lang="es-PE"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3631436" y="-48126"/>
            <a:ext cx="8248305" cy="11884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Herramienta</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Índice</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de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Capacidades</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de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Gobiernos</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Locales</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para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Manejo</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de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Residuos</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Sólidos</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(SCIL)</a:t>
            </a: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3728973" y="1048161"/>
            <a:ext cx="7725090"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4" name="Picture 3" descr="Un camión recolector de residuos grande.&#10;&#10;">
            <a:extLst>
              <a:ext uri="{FF2B5EF4-FFF2-40B4-BE49-F238E27FC236}">
                <a16:creationId xmlns:a16="http://schemas.microsoft.com/office/drawing/2014/main" id="{6AF7CCDB-AB27-781C-AACD-D78E6F3584E1}"/>
              </a:ext>
            </a:extLst>
          </p:cNvPr>
          <p:cNvPicPr>
            <a:picLocks noChangeAspect="1"/>
          </p:cNvPicPr>
          <p:nvPr/>
        </p:nvPicPr>
        <p:blipFill>
          <a:blip r:embed="rId3"/>
          <a:stretch>
            <a:fillRect/>
          </a:stretch>
        </p:blipFill>
        <p:spPr>
          <a:xfrm>
            <a:off x="1" y="1140364"/>
            <a:ext cx="4480282" cy="5552591"/>
          </a:xfrm>
          <a:prstGeom prst="rect">
            <a:avLst/>
          </a:prstGeom>
        </p:spPr>
      </p:pic>
      <p:sp>
        <p:nvSpPr>
          <p:cNvPr id="13" name="Marcador de pie de página 12">
            <a:extLst>
              <a:ext uri="{FF2B5EF4-FFF2-40B4-BE49-F238E27FC236}">
                <a16:creationId xmlns:a16="http://schemas.microsoft.com/office/drawing/2014/main" id="{D4E6063D-794A-E793-9B98-2E25E6F8ACBD}"/>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5" name="Marcador de número de diapositiva 14">
            <a:extLst>
              <a:ext uri="{FF2B5EF4-FFF2-40B4-BE49-F238E27FC236}">
                <a16:creationId xmlns:a16="http://schemas.microsoft.com/office/drawing/2014/main" id="{2DF68BDB-8D81-0269-C182-B1F03D5A88C3}"/>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6</a:t>
            </a:fld>
            <a:endParaRPr lang="en-US" dirty="0"/>
          </a:p>
        </p:txBody>
      </p:sp>
    </p:spTree>
    <p:extLst>
      <p:ext uri="{BB962C8B-B14F-4D97-AF65-F5344CB8AC3E}">
        <p14:creationId xmlns:p14="http://schemas.microsoft.com/office/powerpoint/2010/main" val="605982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746C9C-F274-5B66-C857-BA5921E4FF65}"/>
              </a:ext>
            </a:extLst>
          </p:cNvPr>
          <p:cNvSpPr>
            <a:spLocks noGrp="1"/>
          </p:cNvSpPr>
          <p:nvPr>
            <p:ph type="title"/>
          </p:nvPr>
        </p:nvSpPr>
        <p:spPr/>
        <p:txBody>
          <a:bodyPr/>
          <a:lstStyle/>
          <a:p>
            <a:pPr algn="l">
              <a:lnSpc>
                <a:spcPct val="90000"/>
              </a:lnSpc>
            </a:pPr>
            <a:r>
              <a:rPr lang="es-PE" sz="3000" dirty="0">
                <a:solidFill>
                  <a:srgbClr val="C00000"/>
                </a:solidFill>
              </a:rPr>
              <a:t>Herramienta</a:t>
            </a:r>
            <a:r>
              <a:rPr lang="en-US" sz="3000" dirty="0">
                <a:solidFill>
                  <a:srgbClr val="C00000"/>
                </a:solidFill>
              </a:rPr>
              <a:t> SCIL (</a:t>
            </a:r>
            <a:r>
              <a:rPr lang="en-US" sz="3000" dirty="0" err="1">
                <a:solidFill>
                  <a:srgbClr val="C00000"/>
                </a:solidFill>
              </a:rPr>
              <a:t>continúa</a:t>
            </a:r>
            <a:r>
              <a:rPr lang="en-US" sz="3000" dirty="0">
                <a:solidFill>
                  <a:srgbClr val="C00000"/>
                </a:solidFill>
              </a:rPr>
              <a:t>)</a:t>
            </a:r>
          </a:p>
        </p:txBody>
      </p:sp>
      <p:sp>
        <p:nvSpPr>
          <p:cNvPr id="5" name="TextBox 4">
            <a:extLst>
              <a:ext uri="{FF2B5EF4-FFF2-40B4-BE49-F238E27FC236}">
                <a16:creationId xmlns:a16="http://schemas.microsoft.com/office/drawing/2014/main" id="{D904A3F3-41E8-A21F-A9B8-16825E7BB8C8}"/>
              </a:ext>
            </a:extLst>
          </p:cNvPr>
          <p:cNvSpPr txBox="1"/>
          <p:nvPr/>
        </p:nvSpPr>
        <p:spPr>
          <a:xfrm>
            <a:off x="609603" y="1152005"/>
            <a:ext cx="10809456" cy="1477328"/>
          </a:xfrm>
          <a:prstGeom prst="rect">
            <a:avLst/>
          </a:prstGeom>
          <a:noFill/>
        </p:spPr>
        <p:txBody>
          <a:bodyPr wrap="square" rtlCol="0">
            <a:spAutoFit/>
          </a:bodyPr>
          <a:lstStyle/>
          <a:p>
            <a:pPr marL="342891" indent="-342891">
              <a:buFont typeface="Arial" panose="020B0604020202020204" pitchFamily="34" charset="0"/>
              <a:buChar char="•"/>
            </a:pPr>
            <a:r>
              <a:rPr lang="en-US" sz="2400" dirty="0">
                <a:latin typeface="+mj-lt"/>
                <a:ea typeface="Gill Sans MT" panose="020B0502020104020203" pitchFamily="34" charset="0"/>
                <a:cs typeface="Gill Sans MT" panose="020B0502020104020203" pitchFamily="34" charset="0"/>
              </a:rPr>
              <a:t>Hoja de </a:t>
            </a:r>
            <a:r>
              <a:rPr lang="es-PE" sz="2400" dirty="0">
                <a:latin typeface="+mj-lt"/>
                <a:ea typeface="Gill Sans MT" panose="020B0502020104020203" pitchFamily="34" charset="0"/>
                <a:cs typeface="Gill Sans MT" panose="020B0502020104020203" pitchFamily="34" charset="0"/>
              </a:rPr>
              <a:t>Cálculo</a:t>
            </a:r>
            <a:r>
              <a:rPr lang="en-US" sz="2400" dirty="0">
                <a:latin typeface="+mj-lt"/>
                <a:ea typeface="Gill Sans MT" panose="020B0502020104020203" pitchFamily="34" charset="0"/>
                <a:cs typeface="Gill Sans MT" panose="020B0502020104020203" pitchFamily="34" charset="0"/>
              </a:rPr>
              <a:t> Microsoft</a:t>
            </a:r>
            <a:r>
              <a:rPr lang="en-US" sz="2400" baseline="30000" dirty="0">
                <a:latin typeface="+mj-lt"/>
                <a:ea typeface="Gill Sans MT" panose="020B0502020104020203" pitchFamily="34" charset="0"/>
                <a:cs typeface="Gill Sans MT" panose="020B0502020104020203" pitchFamily="34" charset="0"/>
              </a:rPr>
              <a:t>®</a:t>
            </a:r>
            <a:r>
              <a:rPr lang="en-US" sz="2400" dirty="0">
                <a:latin typeface="+mj-lt"/>
                <a:ea typeface="Gill Sans MT" panose="020B0502020104020203" pitchFamily="34" charset="0"/>
                <a:cs typeface="Gill Sans MT" panose="020B0502020104020203" pitchFamily="34" charset="0"/>
              </a:rPr>
              <a:t> Excel </a:t>
            </a:r>
          </a:p>
          <a:p>
            <a:pPr marL="342891" indent="-342891">
              <a:buFont typeface="Arial" panose="020B0604020202020204" pitchFamily="34" charset="0"/>
              <a:buChar char="•"/>
            </a:pPr>
            <a:r>
              <a:rPr lang="es-PE" sz="2400" dirty="0">
                <a:latin typeface="+mj-lt"/>
              </a:rPr>
              <a:t>Respuestas “Si” o “No”, con documentación </a:t>
            </a:r>
            <a:r>
              <a:rPr lang="es-PE" sz="2400" dirty="0" err="1">
                <a:latin typeface="+mj-lt"/>
              </a:rPr>
              <a:t>sustentatoria</a:t>
            </a:r>
            <a:endParaRPr lang="en-US" sz="2400" dirty="0">
              <a:latin typeface="+mj-lt"/>
            </a:endParaRPr>
          </a:p>
          <a:p>
            <a:pPr marL="342891" indent="-342891">
              <a:buFont typeface="Arial" panose="020B0604020202020204" pitchFamily="34" charset="0"/>
              <a:buChar char="•"/>
            </a:pPr>
            <a:r>
              <a:rPr lang="es-PE" sz="2400" dirty="0">
                <a:latin typeface="+mj-lt"/>
              </a:rPr>
              <a:t>Genera automáticamente Puntaje SCIL y análisis de cada componente</a:t>
            </a:r>
            <a:endParaRPr lang="en-US" sz="2400" dirty="0">
              <a:latin typeface="+mj-lt"/>
            </a:endParaRPr>
          </a:p>
          <a:p>
            <a:pPr marL="285744" indent="-285744">
              <a:buFont typeface="Arial" panose="020B0604020202020204" pitchFamily="34" charset="0"/>
              <a:buChar char="•"/>
            </a:pPr>
            <a:endParaRPr lang="en-US" dirty="0"/>
          </a:p>
        </p:txBody>
      </p:sp>
      <p:cxnSp>
        <p:nvCxnSpPr>
          <p:cNvPr id="6" name="Straight Connector 5">
            <a:extLst>
              <a:ext uri="{FF2B5EF4-FFF2-40B4-BE49-F238E27FC236}">
                <a16:creationId xmlns:a16="http://schemas.microsoft.com/office/drawing/2014/main" id="{A36FFA6F-B196-3F56-4357-B620D8129C16}"/>
              </a:ext>
              <a:ext uri="{C183D7F6-B498-43B3-948B-1728B52AA6E4}">
                <adec:decorative xmlns:adec="http://schemas.microsoft.com/office/drawing/2017/decorative" val="1"/>
              </a:ext>
            </a:extLst>
          </p:cNvPr>
          <p:cNvCxnSpPr>
            <a:cxnSpLocks/>
          </p:cNvCxnSpPr>
          <p:nvPr/>
        </p:nvCxnSpPr>
        <p:spPr>
          <a:xfrm>
            <a:off x="719960" y="1064964"/>
            <a:ext cx="2809303"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8" name="Marcador de número de diapositiva 14">
            <a:extLst>
              <a:ext uri="{FF2B5EF4-FFF2-40B4-BE49-F238E27FC236}">
                <a16:creationId xmlns:a16="http://schemas.microsoft.com/office/drawing/2014/main" id="{3E0BF71F-BEED-78C8-04E4-32CFBDFD0ED4}"/>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7</a:t>
            </a:fld>
            <a:endParaRPr lang="en-US" dirty="0"/>
          </a:p>
        </p:txBody>
      </p:sp>
      <p:pic>
        <p:nvPicPr>
          <p:cNvPr id="4" name="Picture 3" descr="Una imagen de la hoja de cálculo para el componente 1, planificación, de la hoja de cálculo Excel.">
            <a:extLst>
              <a:ext uri="{FF2B5EF4-FFF2-40B4-BE49-F238E27FC236}">
                <a16:creationId xmlns:a16="http://schemas.microsoft.com/office/drawing/2014/main" id="{4CFCADF0-0D22-9218-D8EF-B70679668349}"/>
              </a:ext>
            </a:extLst>
          </p:cNvPr>
          <p:cNvPicPr>
            <a:picLocks noChangeAspect="1"/>
          </p:cNvPicPr>
          <p:nvPr/>
        </p:nvPicPr>
        <p:blipFill>
          <a:blip r:embed="rId3"/>
          <a:stretch>
            <a:fillRect/>
          </a:stretch>
        </p:blipFill>
        <p:spPr>
          <a:xfrm>
            <a:off x="274127" y="2479281"/>
            <a:ext cx="11429207" cy="3936358"/>
          </a:xfrm>
          <a:prstGeom prst="rect">
            <a:avLst/>
          </a:prstGeom>
        </p:spPr>
      </p:pic>
    </p:spTree>
    <p:extLst>
      <p:ext uri="{BB962C8B-B14F-4D97-AF65-F5344CB8AC3E}">
        <p14:creationId xmlns:p14="http://schemas.microsoft.com/office/powerpoint/2010/main" val="1707143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0368" y="962096"/>
            <a:ext cx="3829787" cy="5039899"/>
          </a:xfrm>
        </p:spPr>
        <p:txBody>
          <a:bodyPr vert="horz" lIns="91440" tIns="45720" rIns="91440" bIns="45720" rtlCol="0" anchor="t">
            <a:normAutofit/>
          </a:bodyPr>
          <a:lstStyle/>
          <a:p>
            <a:endParaRPr lang="es-PE" sz="2400" dirty="0"/>
          </a:p>
          <a:p>
            <a:endParaRPr lang="es-PE" sz="2400" dirty="0">
              <a:latin typeface="Gill Sans MT"/>
            </a:endParaRPr>
          </a:p>
          <a:p>
            <a:pPr marL="457189" lvl="1" indent="0" fontAlgn="base">
              <a:buNone/>
            </a:pPr>
            <a:endParaRPr lang="es-PE" sz="1000" dirty="0">
              <a:latin typeface="Gill Sans MT"/>
            </a:endParaRPr>
          </a:p>
          <a:p>
            <a:pPr fontAlgn="base"/>
            <a:r>
              <a:rPr lang="es-PE" sz="2300" dirty="0"/>
              <a:t>100% es el ideal</a:t>
            </a:r>
          </a:p>
          <a:p>
            <a:pPr lvl="1" fontAlgn="base"/>
            <a:r>
              <a:rPr lang="es-PE" sz="1900" dirty="0"/>
              <a:t>Máximo puntaje SCIL posible </a:t>
            </a:r>
          </a:p>
          <a:p>
            <a:pPr lvl="1" fontAlgn="base"/>
            <a:r>
              <a:rPr lang="es-PE" sz="1900" dirty="0"/>
              <a:t>Todos los aspectos se encuentran al nivel de “mejores practicas</a:t>
            </a:r>
          </a:p>
          <a:p>
            <a:pPr fontAlgn="base"/>
            <a:r>
              <a:rPr lang="es-PE" sz="1900" dirty="0"/>
              <a:t>Ningún Sistema es perfecto</a:t>
            </a:r>
          </a:p>
          <a:p>
            <a:pPr fontAlgn="base"/>
            <a:r>
              <a:rPr lang="es-PE" sz="1900" dirty="0"/>
              <a:t>Mejora constante para alcanzar el estado ideal</a:t>
            </a:r>
            <a:endParaRPr lang="es-PE" sz="1900" dirty="0">
              <a:latin typeface="Gill Sans MT" panose="020B0502020104020203" pitchFamily="34" charset="0"/>
            </a:endParaRPr>
          </a:p>
          <a:p>
            <a:pPr fontAlgn="base">
              <a:buFont typeface="Gill Sans MT" panose="020B0502020104020203" pitchFamily="34" charset="0"/>
              <a:buChar char="ˉ"/>
            </a:pPr>
            <a:endParaRPr lang="es-PE" sz="2700" dirty="0">
              <a:latin typeface="Gill Sans MT" panose="020B0502020104020203" pitchFamily="34" charset="0"/>
            </a:endParaRPr>
          </a:p>
          <a:p>
            <a:pPr fontAlgn="base">
              <a:buFont typeface="Gill Sans MT" panose="020B0502020104020203" pitchFamily="34" charset="0"/>
              <a:buChar char="ˉ"/>
            </a:pPr>
            <a:endParaRPr lang="es-PE" sz="2700" dirty="0">
              <a:latin typeface="Gill Sans MT" panose="020B0502020104020203" pitchFamily="34" charset="0"/>
            </a:endParaRPr>
          </a:p>
          <a:p>
            <a:pPr lvl="1" fontAlgn="base">
              <a:buFont typeface="Gill Sans MT" panose="020B0502020104020203" pitchFamily="34" charset="0"/>
              <a:buChar char="ˉ"/>
            </a:pPr>
            <a:endParaRPr lang="es-PE" sz="2300" dirty="0">
              <a:latin typeface="Gill Sans MT" panose="020B0502020104020203" pitchFamily="34" charset="0"/>
            </a:endParaRPr>
          </a:p>
          <a:p>
            <a:pPr lvl="2"/>
            <a:endParaRPr lang="es-PE" sz="1500" dirty="0">
              <a:latin typeface="Gill Sans MT" panose="020B0502020104020203" pitchFamily="34" charset="0"/>
            </a:endParaRPr>
          </a:p>
          <a:p>
            <a:endParaRPr lang="es-PE" sz="2300" dirty="0">
              <a:latin typeface="Gill Sans MT" panose="020B0502020104020203" pitchFamily="34" charset="0"/>
            </a:endParaRPr>
          </a:p>
          <a:p>
            <a:endParaRPr lang="es-PE"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381004" y="177683"/>
            <a:ext cx="8248305"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Puntaje</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SCIL</a:t>
            </a: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404723" y="911256"/>
            <a:ext cx="2360379"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graphicFrame>
        <p:nvGraphicFramePr>
          <p:cNvPr id="4" name="Tabla 3">
            <a:extLst>
              <a:ext uri="{FF2B5EF4-FFF2-40B4-BE49-F238E27FC236}">
                <a16:creationId xmlns:a16="http://schemas.microsoft.com/office/drawing/2014/main" id="{C6235399-BBF1-6DDB-D34C-A7DDE247C104}"/>
              </a:ext>
            </a:extLst>
          </p:cNvPr>
          <p:cNvGraphicFramePr>
            <a:graphicFrameLocks noGrp="1"/>
          </p:cNvGraphicFramePr>
          <p:nvPr>
            <p:extLst>
              <p:ext uri="{D42A27DB-BD31-4B8C-83A1-F6EECF244321}">
                <p14:modId xmlns:p14="http://schemas.microsoft.com/office/powerpoint/2010/main" val="2365265708"/>
              </p:ext>
            </p:extLst>
          </p:nvPr>
        </p:nvGraphicFramePr>
        <p:xfrm>
          <a:off x="4210787" y="777673"/>
          <a:ext cx="7707086" cy="5408746"/>
        </p:xfrm>
        <a:graphic>
          <a:graphicData uri="http://schemas.openxmlformats.org/drawingml/2006/table">
            <a:tbl>
              <a:tblPr firstRow="1"/>
              <a:tblGrid>
                <a:gridCol w="1327247">
                  <a:extLst>
                    <a:ext uri="{9D8B030D-6E8A-4147-A177-3AD203B41FA5}">
                      <a16:colId xmlns:a16="http://schemas.microsoft.com/office/drawing/2014/main" val="41209726"/>
                    </a:ext>
                  </a:extLst>
                </a:gridCol>
                <a:gridCol w="6379839">
                  <a:extLst>
                    <a:ext uri="{9D8B030D-6E8A-4147-A177-3AD203B41FA5}">
                      <a16:colId xmlns:a16="http://schemas.microsoft.com/office/drawing/2014/main" val="2302492610"/>
                    </a:ext>
                  </a:extLst>
                </a:gridCol>
              </a:tblGrid>
              <a:tr h="769159">
                <a:tc>
                  <a:txBody>
                    <a:bodyPr/>
                    <a:lstStyle/>
                    <a:p>
                      <a:pPr algn="ctr">
                        <a:lnSpc>
                          <a:spcPct val="107000"/>
                        </a:lnSpc>
                        <a:spcAft>
                          <a:spcPts val="800"/>
                        </a:spcAft>
                      </a:pPr>
                      <a:r>
                        <a:rPr lang="es-PE" sz="1900" b="1" dirty="0">
                          <a:solidFill>
                            <a:schemeClr val="bg1"/>
                          </a:solidFill>
                          <a:effectLst/>
                          <a:latin typeface="Gill Sans MT" panose="020B0502020104020203" pitchFamily="34" charset="0"/>
                          <a:ea typeface="Calibri" panose="020F0502020204030204" pitchFamily="34" charset="0"/>
                          <a:cs typeface="Times New Roman" panose="02020603050405020304" pitchFamily="18" charset="0"/>
                        </a:rPr>
                        <a:t>P</a:t>
                      </a:r>
                      <a:r>
                        <a:rPr lang="es-PE" sz="1900" b="1"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untuación</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F6C"/>
                    </a:solidFill>
                  </a:tcPr>
                </a:tc>
                <a:tc>
                  <a:txBody>
                    <a:bodyPr/>
                    <a:lstStyle/>
                    <a:p>
                      <a:pPr algn="ctr">
                        <a:lnSpc>
                          <a:spcPct val="107000"/>
                        </a:lnSpc>
                        <a:spcAft>
                          <a:spcPts val="800"/>
                        </a:spcAft>
                      </a:pPr>
                      <a:r>
                        <a:rPr lang="es-PE" sz="1900" b="1"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Descripción</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2F6C"/>
                    </a:solidFill>
                  </a:tcPr>
                </a:tc>
                <a:extLst>
                  <a:ext uri="{0D108BD9-81ED-4DB2-BD59-A6C34878D82A}">
                    <a16:rowId xmlns:a16="http://schemas.microsoft.com/office/drawing/2014/main" val="2302420918"/>
                  </a:ext>
                </a:extLst>
              </a:tr>
              <a:tr h="800892">
                <a:tc>
                  <a:txBody>
                    <a:bodyPr/>
                    <a:lstStyle/>
                    <a:p>
                      <a:pPr algn="ctr">
                        <a:lnSpc>
                          <a:spcPct val="107000"/>
                        </a:lnSpc>
                        <a:spcAft>
                          <a:spcPts val="800"/>
                        </a:spcAft>
                      </a:pPr>
                      <a:r>
                        <a:rPr lang="es-PE" sz="1900" b="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0 – 29%</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pattFill prst="pct5">
                      <a:fgClr>
                        <a:schemeClr val="tx1"/>
                      </a:fgClr>
                      <a:bgClr>
                        <a:schemeClr val="bg1"/>
                      </a:bgClr>
                    </a:pattFill>
                  </a:tcPr>
                </a:tc>
                <a:tc>
                  <a:txBody>
                    <a:bodyPr/>
                    <a:lstStyle/>
                    <a:p>
                      <a:pPr marL="44450" algn="just">
                        <a:lnSpc>
                          <a:spcPct val="107000"/>
                        </a:lnSpc>
                        <a:spcAft>
                          <a:spcPts val="800"/>
                        </a:spcAft>
                      </a:pPr>
                      <a:r>
                        <a:rPr lang="es-PE" sz="19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Capacidad insuficiente</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pattFill prst="pct5">
                      <a:fgClr>
                        <a:schemeClr val="tx1"/>
                      </a:fgClr>
                      <a:bgClr>
                        <a:schemeClr val="bg1"/>
                      </a:bgClr>
                    </a:pattFill>
                  </a:tcPr>
                </a:tc>
                <a:extLst>
                  <a:ext uri="{0D108BD9-81ED-4DB2-BD59-A6C34878D82A}">
                    <a16:rowId xmlns:a16="http://schemas.microsoft.com/office/drawing/2014/main" val="1254626519"/>
                  </a:ext>
                </a:extLst>
              </a:tr>
              <a:tr h="918760">
                <a:tc>
                  <a:txBody>
                    <a:bodyPr/>
                    <a:lstStyle/>
                    <a:p>
                      <a:pPr algn="ctr">
                        <a:lnSpc>
                          <a:spcPct val="107000"/>
                        </a:lnSpc>
                        <a:spcAft>
                          <a:spcPts val="800"/>
                        </a:spcAft>
                      </a:pPr>
                      <a:r>
                        <a:rPr lang="es-PE" sz="1900" b="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30 – 49%</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4D6"/>
                    </a:solidFill>
                  </a:tcPr>
                </a:tc>
                <a:tc>
                  <a:txBody>
                    <a:bodyPr/>
                    <a:lstStyle/>
                    <a:p>
                      <a:pPr marL="44450" marR="95250" algn="just">
                        <a:lnSpc>
                          <a:spcPct val="107000"/>
                        </a:lnSpc>
                        <a:spcAft>
                          <a:spcPts val="800"/>
                        </a:spcAft>
                      </a:pPr>
                      <a:r>
                        <a:rPr lang="es-PE" sz="19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Capacidad básica, pero aún se requiere un esfuerzo importante para mejorar capacidades</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4D6"/>
                    </a:solidFill>
                  </a:tcPr>
                </a:tc>
                <a:extLst>
                  <a:ext uri="{0D108BD9-81ED-4DB2-BD59-A6C34878D82A}">
                    <a16:rowId xmlns:a16="http://schemas.microsoft.com/office/drawing/2014/main" val="4064950150"/>
                  </a:ext>
                </a:extLst>
              </a:tr>
              <a:tr h="870859">
                <a:tc>
                  <a:txBody>
                    <a:bodyPr/>
                    <a:lstStyle/>
                    <a:p>
                      <a:pPr algn="ctr">
                        <a:lnSpc>
                          <a:spcPct val="107000"/>
                        </a:lnSpc>
                        <a:spcAft>
                          <a:spcPts val="800"/>
                        </a:spcAft>
                      </a:pPr>
                      <a:r>
                        <a:rPr lang="es-PE" sz="1900" b="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50 – 69%</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CBAD"/>
                    </a:solidFill>
                  </a:tcPr>
                </a:tc>
                <a:tc>
                  <a:txBody>
                    <a:bodyPr/>
                    <a:lstStyle/>
                    <a:p>
                      <a:pPr marL="44450" marR="95250" algn="just">
                        <a:lnSpc>
                          <a:spcPct val="107000"/>
                        </a:lnSpc>
                        <a:spcAft>
                          <a:spcPts val="800"/>
                        </a:spcAft>
                      </a:pPr>
                      <a:r>
                        <a:rPr lang="es-PE" sz="19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Más que una capacidad básica, pero se necesita capacidad adicional para garantizar un sistema de GRS sólido y eficiente.</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CBAD"/>
                    </a:solidFill>
                  </a:tcPr>
                </a:tc>
                <a:extLst>
                  <a:ext uri="{0D108BD9-81ED-4DB2-BD59-A6C34878D82A}">
                    <a16:rowId xmlns:a16="http://schemas.microsoft.com/office/drawing/2014/main" val="2744576097"/>
                  </a:ext>
                </a:extLst>
              </a:tr>
              <a:tr h="1054760">
                <a:tc>
                  <a:txBody>
                    <a:bodyPr/>
                    <a:lstStyle/>
                    <a:p>
                      <a:pPr algn="ctr">
                        <a:lnSpc>
                          <a:spcPct val="107000"/>
                        </a:lnSpc>
                        <a:spcAft>
                          <a:spcPts val="800"/>
                        </a:spcAft>
                      </a:pPr>
                      <a:r>
                        <a:rPr lang="es-PE" sz="1900" b="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70 – 89%</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3"/>
                    </a:solidFill>
                  </a:tcPr>
                </a:tc>
                <a:tc>
                  <a:txBody>
                    <a:bodyPr/>
                    <a:lstStyle/>
                    <a:p>
                      <a:pPr marL="44450" marR="95250" algn="just">
                        <a:lnSpc>
                          <a:spcPct val="107000"/>
                        </a:lnSpc>
                        <a:spcAft>
                          <a:spcPts val="800"/>
                        </a:spcAft>
                      </a:pPr>
                      <a:r>
                        <a:rPr lang="es-PE" sz="19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Capacidad asegurada para operar un sistema de GRS, pero podría brindarse adicionalmente un desarrollo de capacidades específico</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3"/>
                    </a:solidFill>
                  </a:tcPr>
                </a:tc>
                <a:extLst>
                  <a:ext uri="{0D108BD9-81ED-4DB2-BD59-A6C34878D82A}">
                    <a16:rowId xmlns:a16="http://schemas.microsoft.com/office/drawing/2014/main" val="3009912591"/>
                  </a:ext>
                </a:extLst>
              </a:tr>
              <a:tr h="994316">
                <a:tc>
                  <a:txBody>
                    <a:bodyPr/>
                    <a:lstStyle/>
                    <a:p>
                      <a:pPr algn="ctr">
                        <a:lnSpc>
                          <a:spcPct val="107000"/>
                        </a:lnSpc>
                        <a:spcAft>
                          <a:spcPts val="800"/>
                        </a:spcAft>
                      </a:pPr>
                      <a:r>
                        <a:rPr lang="es-PE" sz="1900" b="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90 – 100%</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8"/>
                    </a:solidFill>
                  </a:tcPr>
                </a:tc>
                <a:tc>
                  <a:txBody>
                    <a:bodyPr/>
                    <a:lstStyle/>
                    <a:p>
                      <a:pPr marL="44450" marR="95250" algn="just">
                        <a:lnSpc>
                          <a:spcPct val="107000"/>
                        </a:lnSpc>
                        <a:spcAft>
                          <a:spcPts val="800"/>
                        </a:spcAft>
                      </a:pPr>
                      <a:r>
                        <a:rPr lang="es-PE" sz="19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Se están implementando mejores prácticas y solo se necesita un desarrollo mínimo de la capacidad adicional</a:t>
                      </a:r>
                      <a:endParaRPr lang="es-P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5875" marR="15875" marT="158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8"/>
                    </a:solidFill>
                  </a:tcPr>
                </a:tc>
                <a:extLst>
                  <a:ext uri="{0D108BD9-81ED-4DB2-BD59-A6C34878D82A}">
                    <a16:rowId xmlns:a16="http://schemas.microsoft.com/office/drawing/2014/main" val="3778336790"/>
                  </a:ext>
                </a:extLst>
              </a:tr>
            </a:tbl>
          </a:graphicData>
        </a:graphic>
      </p:graphicFrame>
      <p:sp>
        <p:nvSpPr>
          <p:cNvPr id="14" name="Marcador de pie de página 13">
            <a:extLst>
              <a:ext uri="{FF2B5EF4-FFF2-40B4-BE49-F238E27FC236}">
                <a16:creationId xmlns:a16="http://schemas.microsoft.com/office/drawing/2014/main" id="{F1CDC44A-641C-6649-BD1F-702E07B951C6}"/>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15" name="Marcador de número de diapositiva 14">
            <a:extLst>
              <a:ext uri="{FF2B5EF4-FFF2-40B4-BE49-F238E27FC236}">
                <a16:creationId xmlns:a16="http://schemas.microsoft.com/office/drawing/2014/main" id="{EDFAD0C2-E293-9089-6EE8-09E73EFCB85F}"/>
              </a:ext>
            </a:extLst>
          </p:cNvPr>
          <p:cNvSpPr>
            <a:spLocks noGrp="1"/>
          </p:cNvSpPr>
          <p:nvPr>
            <p:ph type="sldNum" sz="quarter" idx="12"/>
          </p:nvPr>
        </p:nvSpPr>
        <p:spPr>
          <a:xfrm>
            <a:off x="11157270" y="6356354"/>
            <a:ext cx="760603" cy="365125"/>
          </a:xfrm>
        </p:spPr>
        <p:txBody>
          <a:bodyPr/>
          <a:lstStyle/>
          <a:p>
            <a:fld id="{110B9FE3-C304-CE48-A9B7-DC03ED22A9BC}" type="slidenum">
              <a:rPr lang="en-US" smtClean="0"/>
              <a:t>8</a:t>
            </a:fld>
            <a:endParaRPr lang="en-US" dirty="0"/>
          </a:p>
        </p:txBody>
      </p:sp>
    </p:spTree>
    <p:extLst>
      <p:ext uri="{BB962C8B-B14F-4D97-AF65-F5344CB8AC3E}">
        <p14:creationId xmlns:p14="http://schemas.microsoft.com/office/powerpoint/2010/main" val="153763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ECE1E4-DF11-4F11-A384-796A67544FDE}"/>
              </a:ext>
            </a:extLst>
          </p:cNvPr>
          <p:cNvSpPr>
            <a:spLocks noGrp="1"/>
          </p:cNvSpPr>
          <p:nvPr>
            <p:ph type="body" idx="1"/>
          </p:nvPr>
        </p:nvSpPr>
        <p:spPr>
          <a:xfrm>
            <a:off x="634091" y="1332237"/>
            <a:ext cx="5943172" cy="574675"/>
          </a:xfrm>
        </p:spPr>
        <p:txBody>
          <a:bodyPr/>
          <a:lstStyle/>
          <a:p>
            <a:pPr algn="ctr"/>
            <a:r>
              <a:rPr lang="es-PE" dirty="0">
                <a:solidFill>
                  <a:srgbClr val="194F8B"/>
                </a:solidFill>
              </a:rPr>
              <a:t>Tabla de Puntuación</a:t>
            </a:r>
          </a:p>
        </p:txBody>
      </p:sp>
      <p:sp>
        <p:nvSpPr>
          <p:cNvPr id="9" name="Text Placeholder 8">
            <a:extLst>
              <a:ext uri="{FF2B5EF4-FFF2-40B4-BE49-F238E27FC236}">
                <a16:creationId xmlns:a16="http://schemas.microsoft.com/office/drawing/2014/main" id="{6C3F18B4-2171-4C74-85A2-BF34E994CC27}"/>
              </a:ext>
            </a:extLst>
          </p:cNvPr>
          <p:cNvSpPr>
            <a:spLocks noGrp="1"/>
          </p:cNvSpPr>
          <p:nvPr>
            <p:ph type="body" sz="quarter" idx="3"/>
          </p:nvPr>
        </p:nvSpPr>
        <p:spPr>
          <a:xfrm>
            <a:off x="7156189" y="1353875"/>
            <a:ext cx="4401721" cy="574675"/>
          </a:xfrm>
        </p:spPr>
        <p:txBody>
          <a:bodyPr/>
          <a:lstStyle/>
          <a:p>
            <a:pPr algn="ctr"/>
            <a:r>
              <a:rPr lang="es-PE" dirty="0"/>
              <a:t>Gráfico Radar de Puntaje</a:t>
            </a: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482267" y="189401"/>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PE" sz="3200" b="0" i="0" u="none" strike="noStrike" kern="1200" cap="none" spc="0" normalizeH="0" baseline="0" noProof="0" dirty="0">
                <a:ln>
                  <a:noFill/>
                </a:ln>
                <a:solidFill>
                  <a:srgbClr val="C00000"/>
                </a:solidFill>
                <a:effectLst/>
                <a:uLnTx/>
                <a:uFillTx/>
                <a:latin typeface="Gill Sans MT"/>
                <a:ea typeface="+mj-ea"/>
                <a:cs typeface="Gill Sans MT"/>
              </a:rPr>
              <a:t>Ejemplo del Panel de Control SCIL</a:t>
            </a:r>
            <a:endParaRPr kumimoji="0" lang="es-PE" sz="3200" b="1" i="0" u="none" strike="noStrike" kern="1200" cap="none" spc="0" normalizeH="0" baseline="0" noProof="0" dirty="0">
              <a:ln>
                <a:noFill/>
              </a:ln>
              <a:solidFill>
                <a:srgbClr val="C00000"/>
              </a:solidFill>
              <a:effectLst/>
              <a:uLnTx/>
              <a:uFillTx/>
              <a:latin typeface="Gill Sans MT"/>
              <a:ea typeface="+mj-ea"/>
              <a:cs typeface="Gill Sans MT"/>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607829" y="803112"/>
            <a:ext cx="5728803"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488005C-5261-4332-BB4B-7D32898F4FDE}"/>
              </a:ext>
            </a:extLst>
          </p:cNvPr>
          <p:cNvSpPr txBox="1"/>
          <p:nvPr/>
        </p:nvSpPr>
        <p:spPr>
          <a:xfrm>
            <a:off x="1509911" y="5204873"/>
            <a:ext cx="88672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s-PE" dirty="0">
                <a:cs typeface="Arial"/>
              </a:rPr>
              <a:t>Muestra: </a:t>
            </a:r>
            <a:endParaRPr lang="es-PE" dirty="0"/>
          </a:p>
          <a:p>
            <a:pPr lvl="1">
              <a:buChar char="•"/>
            </a:pPr>
            <a:r>
              <a:rPr lang="es-PE" dirty="0">
                <a:cs typeface="Arial"/>
              </a:rPr>
              <a:t>Puntaje Global​</a:t>
            </a:r>
            <a:endParaRPr lang="es-PE" dirty="0"/>
          </a:p>
          <a:p>
            <a:pPr lvl="1">
              <a:buChar char="•"/>
            </a:pPr>
            <a:r>
              <a:rPr lang="es-PE" dirty="0">
                <a:cs typeface="Arial"/>
              </a:rPr>
              <a:t>Las áreas de alta capacidad ​</a:t>
            </a:r>
          </a:p>
          <a:p>
            <a:pPr lvl="1">
              <a:buChar char="•"/>
            </a:pPr>
            <a:r>
              <a:rPr lang="es-PE" dirty="0">
                <a:cs typeface="Arial"/>
              </a:rPr>
              <a:t>Las áreas de insuficiente capacidad que necesitan inversión para su fortalecimiento</a:t>
            </a:r>
          </a:p>
        </p:txBody>
      </p:sp>
      <p:grpSp>
        <p:nvGrpSpPr>
          <p:cNvPr id="14" name="Grupo 2" descr="Gráfico Radar de Puntaje&#10;">
            <a:extLst>
              <a:ext uri="{FF2B5EF4-FFF2-40B4-BE49-F238E27FC236}">
                <a16:creationId xmlns:a16="http://schemas.microsoft.com/office/drawing/2014/main" id="{5AA79691-3420-7C0E-63DB-74B1FB2392D4}"/>
              </a:ext>
            </a:extLst>
          </p:cNvPr>
          <p:cNvGrpSpPr>
            <a:grpSpLocks/>
          </p:cNvGrpSpPr>
          <p:nvPr/>
        </p:nvGrpSpPr>
        <p:grpSpPr bwMode="auto">
          <a:xfrm>
            <a:off x="7156189" y="2136665"/>
            <a:ext cx="4401721" cy="2983254"/>
            <a:chOff x="0" y="0"/>
            <a:chExt cx="39020" cy="26390"/>
          </a:xfrm>
        </p:grpSpPr>
        <p:grpSp>
          <p:nvGrpSpPr>
            <p:cNvPr id="15" name="Grupo 1">
              <a:extLst>
                <a:ext uri="{FF2B5EF4-FFF2-40B4-BE49-F238E27FC236}">
                  <a16:creationId xmlns:a16="http://schemas.microsoft.com/office/drawing/2014/main" id="{0174796A-A0E9-E77F-79B0-0D016C8B8113}"/>
                </a:ext>
              </a:extLst>
            </p:cNvPr>
            <p:cNvGrpSpPr>
              <a:grpSpLocks/>
            </p:cNvGrpSpPr>
            <p:nvPr/>
          </p:nvGrpSpPr>
          <p:grpSpPr bwMode="auto">
            <a:xfrm>
              <a:off x="0" y="0"/>
              <a:ext cx="39020" cy="26390"/>
              <a:chOff x="0" y="0"/>
              <a:chExt cx="39020" cy="26390"/>
            </a:xfrm>
          </p:grpSpPr>
          <p:pic>
            <p:nvPicPr>
              <p:cNvPr id="950873543" name="Imagen 1" descr="Gráfico, Gráfico radial">
                <a:extLst>
                  <a:ext uri="{FF2B5EF4-FFF2-40B4-BE49-F238E27FC236}">
                    <a16:creationId xmlns:a16="http://schemas.microsoft.com/office/drawing/2014/main" id="{5265059B-C850-7296-CF2B-205A33CA2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020" cy="26390"/>
              </a:xfrm>
              <a:prstGeom prst="rect">
                <a:avLst/>
              </a:prstGeom>
              <a:noFill/>
              <a:extLst>
                <a:ext uri="{909E8E84-426E-40DD-AFC4-6F175D3DCCD1}">
                  <a14:hiddenFill xmlns:a14="http://schemas.microsoft.com/office/drawing/2010/main">
                    <a:solidFill>
                      <a:srgbClr val="FFFFFF"/>
                    </a:solidFill>
                  </a14:hiddenFill>
                </a:ext>
              </a:extLst>
            </p:spPr>
          </p:pic>
          <p:pic>
            <p:nvPicPr>
              <p:cNvPr id="1823008431" name="Imagen 1">
                <a:extLst>
                  <a:ext uri="{FF2B5EF4-FFF2-40B4-BE49-F238E27FC236}">
                    <a16:creationId xmlns:a16="http://schemas.microsoft.com/office/drawing/2014/main" id="{8146A59F-8C7E-A179-62BF-D337DAF3A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9" y="9747"/>
                <a:ext cx="10433" cy="1080"/>
              </a:xfrm>
              <a:prstGeom prst="rect">
                <a:avLst/>
              </a:prstGeom>
              <a:noFill/>
              <a:extLst>
                <a:ext uri="{909E8E84-426E-40DD-AFC4-6F175D3DCCD1}">
                  <a14:hiddenFill xmlns:a14="http://schemas.microsoft.com/office/drawing/2010/main">
                    <a:solidFill>
                      <a:srgbClr val="FFFFFF"/>
                    </a:solidFill>
                  </a14:hiddenFill>
                </a:ext>
              </a:extLst>
            </p:spPr>
          </p:pic>
        </p:grpSp>
        <p:pic>
          <p:nvPicPr>
            <p:cNvPr id="264973793" name="Imagen 1">
              <a:extLst>
                <a:ext uri="{FF2B5EF4-FFF2-40B4-BE49-F238E27FC236}">
                  <a16:creationId xmlns:a16="http://schemas.microsoft.com/office/drawing/2014/main" id="{54D7600B-E390-00E4-A353-62CA8D118B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3" y="24499"/>
              <a:ext cx="4915" cy="1022"/>
            </a:xfrm>
            <a:prstGeom prst="rect">
              <a:avLst/>
            </a:prstGeom>
            <a:noFill/>
            <a:extLst>
              <a:ext uri="{909E8E84-426E-40DD-AFC4-6F175D3DCCD1}">
                <a14:hiddenFill xmlns:a14="http://schemas.microsoft.com/office/drawing/2010/main">
                  <a:solidFill>
                    <a:srgbClr val="FFFFFF"/>
                  </a:solidFill>
                </a14:hiddenFill>
              </a:ext>
            </a:extLst>
          </p:spPr>
        </p:pic>
        <p:pic>
          <p:nvPicPr>
            <p:cNvPr id="1920426966" name="Imagen 1">
              <a:extLst>
                <a:ext uri="{FF2B5EF4-FFF2-40B4-BE49-F238E27FC236}">
                  <a16:creationId xmlns:a16="http://schemas.microsoft.com/office/drawing/2014/main" id="{11488024-629A-C699-0A2E-073629FFEE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68" y="24499"/>
              <a:ext cx="2324" cy="85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Marcador de pie de página 19">
            <a:extLst>
              <a:ext uri="{FF2B5EF4-FFF2-40B4-BE49-F238E27FC236}">
                <a16:creationId xmlns:a16="http://schemas.microsoft.com/office/drawing/2014/main" id="{138202E3-2FB8-2A72-CB7A-AD673609FA02}"/>
              </a:ext>
            </a:extLst>
          </p:cNvPr>
          <p:cNvSpPr>
            <a:spLocks noGrp="1"/>
          </p:cNvSpPr>
          <p:nvPr>
            <p:ph type="ftr" sz="quarter" idx="11"/>
          </p:nvPr>
        </p:nvSpPr>
        <p:spPr/>
        <p:txBody>
          <a:bodyPr vert="horz" lIns="91440" tIns="45720" rIns="91440" bIns="45720" rtlCol="0" anchor="ctr"/>
          <a:lstStyle/>
          <a:p>
            <a:pPr algn="ctr"/>
            <a:r>
              <a:rPr lang="en-US"/>
              <a:t>Ciudades Limpias, Océano Azul</a:t>
            </a:r>
            <a:endParaRPr lang="en-US" dirty="0"/>
          </a:p>
        </p:txBody>
      </p:sp>
      <p:sp>
        <p:nvSpPr>
          <p:cNvPr id="22" name="Marcador de número de diapositiva 14">
            <a:extLst>
              <a:ext uri="{FF2B5EF4-FFF2-40B4-BE49-F238E27FC236}">
                <a16:creationId xmlns:a16="http://schemas.microsoft.com/office/drawing/2014/main" id="{E68A55CF-F41B-DF16-0203-C66977DD40D2}"/>
              </a:ext>
            </a:extLst>
          </p:cNvPr>
          <p:cNvSpPr txBox="1">
            <a:spLocks/>
          </p:cNvSpPr>
          <p:nvPr/>
        </p:nvSpPr>
        <p:spPr>
          <a:xfrm>
            <a:off x="11157270" y="6356354"/>
            <a:ext cx="76060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B9FE3-C304-CE48-A9B7-DC03ED22A9BC}" type="slidenum">
              <a:rPr lang="en-US" smtClean="0"/>
              <a:pPr/>
              <a:t>9</a:t>
            </a:fld>
            <a:endParaRPr lang="en-US" dirty="0"/>
          </a:p>
        </p:txBody>
      </p:sp>
      <p:pic>
        <p:nvPicPr>
          <p:cNvPr id="6" name="Picture 5" descr="Tabla de puntuación.">
            <a:extLst>
              <a:ext uri="{FF2B5EF4-FFF2-40B4-BE49-F238E27FC236}">
                <a16:creationId xmlns:a16="http://schemas.microsoft.com/office/drawing/2014/main" id="{834A013C-DF4F-C93E-7914-943A5B2C1EE4}"/>
              </a:ext>
            </a:extLst>
          </p:cNvPr>
          <p:cNvPicPr>
            <a:picLocks noChangeAspect="1"/>
          </p:cNvPicPr>
          <p:nvPr/>
        </p:nvPicPr>
        <p:blipFill>
          <a:blip r:embed="rId7"/>
          <a:srcRect/>
          <a:stretch/>
        </p:blipFill>
        <p:spPr>
          <a:xfrm>
            <a:off x="629411" y="1954595"/>
            <a:ext cx="5672499" cy="3037327"/>
          </a:xfrm>
          <a:prstGeom prst="rect">
            <a:avLst/>
          </a:prstGeom>
        </p:spPr>
      </p:pic>
      <p:sp>
        <p:nvSpPr>
          <p:cNvPr id="2" name="Oval 1">
            <a:extLst>
              <a:ext uri="{FF2B5EF4-FFF2-40B4-BE49-F238E27FC236}">
                <a16:creationId xmlns:a16="http://schemas.microsoft.com/office/drawing/2014/main" id="{1691F341-E7A1-495C-ACC4-A76E179A3494}"/>
              </a:ext>
              <a:ext uri="{C183D7F6-B498-43B3-948B-1728B52AA6E4}">
                <adec:decorative xmlns:adec="http://schemas.microsoft.com/office/drawing/2017/decorative" val="1"/>
              </a:ext>
            </a:extLst>
          </p:cNvPr>
          <p:cNvSpPr/>
          <p:nvPr/>
        </p:nvSpPr>
        <p:spPr>
          <a:xfrm>
            <a:off x="4594084" y="4631426"/>
            <a:ext cx="1104967" cy="514337"/>
          </a:xfrm>
          <a:prstGeom prst="ellipse">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695121"/>
      </p:ext>
    </p:extLst>
  </p:cSld>
  <p:clrMapOvr>
    <a:masterClrMapping/>
  </p:clrMapOvr>
</p:sld>
</file>

<file path=ppt/theme/theme1.xml><?xml version="1.0" encoding="utf-8"?>
<a:theme xmlns:a="http://schemas.openxmlformats.org/drawingml/2006/main" name="TtARD_PPT_Template">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0F5AF816E485449862D84BAFDA8E0E" ma:contentTypeVersion="4" ma:contentTypeDescription="Create a new document." ma:contentTypeScope="" ma:versionID="02ba15613ae12f722e803ddd179dc150">
  <xsd:schema xmlns:xsd="http://www.w3.org/2001/XMLSchema" xmlns:xs="http://www.w3.org/2001/XMLSchema" xmlns:p="http://schemas.microsoft.com/office/2006/metadata/properties" xmlns:ns2="27cfade1-b8d0-4710-a4f7-926d27f1794f" targetNamespace="http://schemas.microsoft.com/office/2006/metadata/properties" ma:root="true" ma:fieldsID="09b50e5d76264da56720d50e47709511" ns2:_="">
    <xsd:import namespace="27cfade1-b8d0-4710-a4f7-926d27f179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cfade1-b8d0-4710-a4f7-926d27f17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58AFED-DC49-480F-9E41-3BC3342F333B}">
  <ds:schemaRefs>
    <ds:schemaRef ds:uri="http://schemas.microsoft.com/sharepoint/v3/contenttype/forms"/>
  </ds:schemaRefs>
</ds:datastoreItem>
</file>

<file path=customXml/itemProps2.xml><?xml version="1.0" encoding="utf-8"?>
<ds:datastoreItem xmlns:ds="http://schemas.openxmlformats.org/officeDocument/2006/customXml" ds:itemID="{DB158E14-B2A9-4050-A356-7E6C5D1CA20E}">
  <ds:schemaRefs>
    <ds:schemaRef ds:uri="http://schemas.microsoft.com/office/infopath/2007/PartnerControls"/>
    <ds:schemaRef ds:uri="http://schemas.microsoft.com/office/2006/documentManagement/types"/>
    <ds:schemaRef ds:uri="http://purl.org/dc/terms/"/>
    <ds:schemaRef ds:uri="27cfade1-b8d0-4710-a4f7-926d27f1794f"/>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41A4861-9933-41E1-A169-77B7BF8C12E1}">
  <ds:schemaRefs>
    <ds:schemaRef ds:uri="http://schemas.microsoft.com/office/2006/metadata/contentType"/>
    <ds:schemaRef ds:uri="http://schemas.microsoft.com/office/2006/metadata/properties/metaAttributes"/>
    <ds:schemaRef ds:uri="http://www.w3.org/2000/xmlns/"/>
    <ds:schemaRef ds:uri="http://www.w3.org/2001/XMLSchema"/>
    <ds:schemaRef ds:uri="27cfade1-b8d0-4710-a4f7-926d27f1794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Wood Type</Template>
  <TotalTime>18137</TotalTime>
  <Words>3255</Words>
  <Application>Microsoft Macintosh PowerPoint</Application>
  <PresentationFormat>Widescreen</PresentationFormat>
  <Paragraphs>466</Paragraphs>
  <Slides>33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Gill Sans MT</vt:lpstr>
      <vt:lpstr>Times New Roman</vt:lpstr>
      <vt:lpstr>TtARD_PPT_Template</vt:lpstr>
      <vt:lpstr>Índice de capacidades de gobiernos locales para manejo de residuos sólidos (SCIL) Guía para la evaluación [Insertar fecha]</vt:lpstr>
      <vt:lpstr>Agenda del día</vt:lpstr>
      <vt:lpstr>Presentación: Rompiendo el hielo</vt:lpstr>
      <vt:lpstr>Parte 1  Elementos básicos de la evaluación SCIL</vt:lpstr>
      <vt:lpstr>Herramienta SCIL</vt:lpstr>
      <vt:lpstr>Herramienta Índice de Capacidades de Gobiernos Locales para Manejo de Residuos Sólidos (SCIL)</vt:lpstr>
      <vt:lpstr>Herramienta SCIL (continúa)</vt:lpstr>
      <vt:lpstr>Puntaje SCIL</vt:lpstr>
      <vt:lpstr>Ejemplo del Panel de Control SCIL</vt:lpstr>
      <vt:lpstr>Proceso de evaluación SCIL </vt:lpstr>
      <vt:lpstr>Parte 2  Razones para realizar la evaluación SCIL</vt:lpstr>
      <vt:lpstr>¿Qué significa “Capacidad”?</vt:lpstr>
      <vt:lpstr>¿Por qué CCBO Desarrollo SCIL?</vt:lpstr>
      <vt:lpstr>Beneficios de la Evaluación SCIL</vt:lpstr>
      <vt:lpstr>Parte 3  ¿Cómo se realizará la evaluación SCIL?</vt:lpstr>
      <vt:lpstr>Realizar la reunion SIG y llenar las encuestas</vt:lpstr>
      <vt:lpstr>¿Qué hay en el índice SCIL?</vt:lpstr>
      <vt:lpstr>Reunir documentación </vt:lpstr>
      <vt:lpstr>Mantener la documentación</vt:lpstr>
      <vt:lpstr>Validando la documentación</vt:lpstr>
      <vt:lpstr>Calcular el puntaje SCIL</vt:lpstr>
      <vt:lpstr>Actualización automática del SCIL</vt:lpstr>
      <vt:lpstr>Analizar los resultados</vt:lpstr>
      <vt:lpstr>Ejemplo de lo que puede revelar el análisis</vt:lpstr>
      <vt:lpstr>Recomendaciones prioritarias</vt:lpstr>
      <vt:lpstr>Preparar informe final</vt:lpstr>
      <vt:lpstr>Parte 4  Roles y Responsabilidades</vt:lpstr>
      <vt:lpstr>¿Cuál es el rol del líder local SCIL?</vt:lpstr>
      <vt:lpstr>¿Cuál es el rol del coordinador SCIL?</vt:lpstr>
      <vt:lpstr>Grupo de implementación SCIL (SIG)</vt:lpstr>
      <vt:lpstr>Parte 5  Siguientes Pasos</vt:lpstr>
      <vt:lpstr>  Calendario tentative para implementación de SCIL</vt:lpstr>
      <vt:lpstr>Información del contacto</vt:lpstr>
    </vt:vector>
  </TitlesOfParts>
  <Company>Tetra Tech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Edwardsen, Matthew</dc:creator>
  <cp:keywords>power point; PowerPoint template; communications; ppt; presentation template; marketing; branding</cp:keywords>
  <cp:lastModifiedBy>Stephanie Foerster</cp:lastModifiedBy>
  <cp:revision>703</cp:revision>
  <cp:lastPrinted>2023-08-22T17:27:49Z</cp:lastPrinted>
  <dcterms:created xsi:type="dcterms:W3CDTF">2014-04-04T09:55:22Z</dcterms:created>
  <dcterms:modified xsi:type="dcterms:W3CDTF">2024-04-08T21:11:13Z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0x010100260F5AF816E485449862D84BAFDA8E0E</vt:lpwstr>
  </property>
  <property fmtid="{D5CDD505-2E9C-101B-9397-08002B2CF9AE}" pid="3" name="TaxKeyword">
    <vt:lpwstr>725;#communications|44bf9f92-9943-4e20-8ec1-3ca74ac63611;#741;#power point|a6d6a39a-949d-4155-bfdd-9875a2a80fde;#724;#branding|ae84443a-2ba9-4986-9461-e1ff148bb04b;#4;#marketing|8eab9873-c4f0-4878-a3c1-a2f64c216a6f;#740;#ppt|543b4cd8-4b96-45e9-abbe-bc92e7</vt:lpwstr>
  </property>
  <property fmtid="{D5CDD505-2E9C-101B-9397-08002B2CF9AE}" pid="4" name="Document Type">
    <vt:lpwstr>149;#template|d9a3ba01-b7df-4a82-bebc-5e90af06eae5</vt:lpwstr>
  </property>
</Properties>
</file>