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4"/>
  </p:sldMasterIdLst>
  <p:notesMasterIdLst>
    <p:notesMasterId r:id="rId38"/>
  </p:notesMasterIdLst>
  <p:handoutMasterIdLst>
    <p:handoutMasterId r:id="rId39"/>
  </p:handoutMasterIdLst>
  <p:sldIdLst>
    <p:sldId id="361" r:id="rId5"/>
    <p:sldId id="658" r:id="rId6"/>
    <p:sldId id="651" r:id="rId7"/>
    <p:sldId id="635" r:id="rId8"/>
    <p:sldId id="643" r:id="rId9"/>
    <p:sldId id="633" r:id="rId10"/>
    <p:sldId id="674" r:id="rId11"/>
    <p:sldId id="613" r:id="rId12"/>
    <p:sldId id="644" r:id="rId13"/>
    <p:sldId id="640" r:id="rId14"/>
    <p:sldId id="636" r:id="rId15"/>
    <p:sldId id="630" r:id="rId16"/>
    <p:sldId id="607" r:id="rId17"/>
    <p:sldId id="615" r:id="rId18"/>
    <p:sldId id="637" r:id="rId19"/>
    <p:sldId id="660" r:id="rId20"/>
    <p:sldId id="639" r:id="rId21"/>
    <p:sldId id="621" r:id="rId22"/>
    <p:sldId id="675" r:id="rId23"/>
    <p:sldId id="677" r:id="rId24"/>
    <p:sldId id="620" r:id="rId25"/>
    <p:sldId id="678" r:id="rId26"/>
    <p:sldId id="663" r:id="rId27"/>
    <p:sldId id="664" r:id="rId28"/>
    <p:sldId id="676" r:id="rId29"/>
    <p:sldId id="665" r:id="rId30"/>
    <p:sldId id="661" r:id="rId31"/>
    <p:sldId id="662" r:id="rId32"/>
    <p:sldId id="611" r:id="rId33"/>
    <p:sldId id="616" r:id="rId34"/>
    <p:sldId id="638" r:id="rId35"/>
    <p:sldId id="634" r:id="rId36"/>
    <p:sldId id="606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935" userDrawn="1">
          <p15:clr>
            <a:srgbClr val="A4A3A4"/>
          </p15:clr>
        </p15:guide>
        <p15:guide id="3" orient="horz" pos="3865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pos="396" userDrawn="1">
          <p15:clr>
            <a:srgbClr val="A4A3A4"/>
          </p15:clr>
        </p15:guide>
        <p15:guide id="6" pos="7315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BCD368D-9B39-BF82-C71B-9AB2F29E0A5A}" name="Stephanie Foerster" initials="SF" userId="de84edb0502ae572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een, Gina" initials="GG" lastIdx="1" clrIdx="0">
    <p:extLst>
      <p:ext uri="{19B8F6BF-5375-455C-9EA6-DF929625EA0E}">
        <p15:presenceInfo xmlns:p15="http://schemas.microsoft.com/office/powerpoint/2012/main" userId="S-1-5-21-2982660134-4255240162-3086778697-279841" providerId="AD"/>
      </p:ext>
    </p:extLst>
  </p:cmAuthor>
  <p:cmAuthor id="2" name="Jocelyn Fortis" initials="JF" lastIdx="3" clrIdx="1">
    <p:extLst>
      <p:ext uri="{19B8F6BF-5375-455C-9EA6-DF929625EA0E}">
        <p15:presenceInfo xmlns:p15="http://schemas.microsoft.com/office/powerpoint/2012/main" userId="S::jfortis@icma.org::d6492fb3-6a38-4862-96b8-65e652c037fa" providerId="AD"/>
      </p:ext>
    </p:extLst>
  </p:cmAuthor>
  <p:cmAuthor id="3" name="Lori" initials="L" lastIdx="9" clrIdx="2">
    <p:extLst>
      <p:ext uri="{19B8F6BF-5375-455C-9EA6-DF929625EA0E}">
        <p15:presenceInfo xmlns:p15="http://schemas.microsoft.com/office/powerpoint/2012/main" userId="S::lscozzafava@icma.org::b54b38a0-d337-48f4-b318-4cc94a2116ea" providerId="AD"/>
      </p:ext>
    </p:extLst>
  </p:cmAuthor>
  <p:cmAuthor id="4" name="Isabelle Bully-Omictin" initials="IB" lastIdx="4" clrIdx="3">
    <p:extLst>
      <p:ext uri="{19B8F6BF-5375-455C-9EA6-DF929625EA0E}">
        <p15:presenceInfo xmlns:p15="http://schemas.microsoft.com/office/powerpoint/2012/main" userId="S::iomictin@icma.org::fa2b3b45-cb30-438f-a403-6ef90a18eee5" providerId="AD"/>
      </p:ext>
    </p:extLst>
  </p:cmAuthor>
  <p:cmAuthor id="5" name="Scozzafava, Lori" initials="SL" lastIdx="2" clrIdx="4">
    <p:extLst>
      <p:ext uri="{19B8F6BF-5375-455C-9EA6-DF929625EA0E}">
        <p15:presenceInfo xmlns:p15="http://schemas.microsoft.com/office/powerpoint/2012/main" userId="Scozzafava, Lor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FEE4D6"/>
    <a:srgbClr val="920000"/>
    <a:srgbClr val="194F8B"/>
    <a:srgbClr val="CBCD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3668" autoAdjust="0"/>
    <p:restoredTop sz="86434" autoAdjust="0"/>
  </p:normalViewPr>
  <p:slideViewPr>
    <p:cSldViewPr snapToGrid="0" snapToObjects="1">
      <p:cViewPr varScale="1">
        <p:scale>
          <a:sx n="61" d="100"/>
          <a:sy n="61" d="100"/>
        </p:scale>
        <p:origin x="232" y="1384"/>
      </p:cViewPr>
      <p:guideLst>
        <p:guide orient="horz" pos="2160"/>
        <p:guide orient="horz" pos="935"/>
        <p:guide orient="horz" pos="3865"/>
        <p:guide pos="3840"/>
        <p:guide pos="396"/>
        <p:guide pos="731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-19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45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C59B59-DB7B-44EF-91FD-0C05326D387F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439540-2C5D-4665-86A2-0D9A809BCB75}">
      <dgm:prSet phldrT="[Text]" custT="1"/>
      <dgm:spPr/>
      <dgm:t>
        <a:bodyPr/>
        <a:lstStyle/>
        <a:p>
          <a:r>
            <a:rPr lang="en-US" sz="1600" dirty="0" err="1"/>
            <a:t>Penyelesaian</a:t>
          </a:r>
          <a:r>
            <a:rPr lang="en-US" sz="1600" dirty="0"/>
            <a:t> Survey</a:t>
          </a:r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E689A2DA-9713-46F7-B771-1CC2CDF41A58}" type="parTrans" cxnId="{903D99C0-B606-481A-9EAF-788247514C9F}">
      <dgm:prSet/>
      <dgm:spPr/>
      <dgm:t>
        <a:bodyPr/>
        <a:lstStyle/>
        <a:p>
          <a:endParaRPr lang="en-US"/>
        </a:p>
      </dgm:t>
    </dgm:pt>
    <dgm:pt modelId="{EC83CB44-FA44-44EA-A603-8C6D6E4DEBEE}" type="sibTrans" cxnId="{903D99C0-B606-481A-9EAF-788247514C9F}">
      <dgm:prSet/>
      <dgm:spPr/>
      <dgm:t>
        <a:bodyPr/>
        <a:lstStyle/>
        <a:p>
          <a:endParaRPr lang="en-US"/>
        </a:p>
      </dgm:t>
    </dgm:pt>
    <dgm:pt modelId="{0CEE7A6F-9C17-4293-9F5B-0C60E6156323}">
      <dgm:prSet phldrT="[Text]" custT="1"/>
      <dgm:spPr/>
      <dgm:t>
        <a:bodyPr/>
        <a:lstStyle/>
        <a:p>
          <a:r>
            <a:rPr lang="en-US" sz="1600" dirty="0" err="1"/>
            <a:t>Pengumpulan</a:t>
          </a:r>
          <a:r>
            <a:rPr lang="en-US" sz="1600" dirty="0"/>
            <a:t> </a:t>
          </a:r>
          <a:r>
            <a:rPr lang="en-US" sz="1600" dirty="0" err="1"/>
            <a:t>Dokumentasi</a:t>
          </a:r>
          <a:endParaRPr lang="en-US" sz="1600" dirty="0"/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035AACE5-D62E-40DD-8A25-4D4D261C490B}" type="parTrans" cxnId="{44584B3A-B564-49FC-8E61-302AC2B35AED}">
      <dgm:prSet/>
      <dgm:spPr/>
      <dgm:t>
        <a:bodyPr/>
        <a:lstStyle/>
        <a:p>
          <a:endParaRPr lang="en-US"/>
        </a:p>
      </dgm:t>
    </dgm:pt>
    <dgm:pt modelId="{A70D4D11-C4D6-4CE0-87C7-A7A8AEB52664}" type="sibTrans" cxnId="{44584B3A-B564-49FC-8E61-302AC2B35AED}">
      <dgm:prSet/>
      <dgm:spPr/>
      <dgm:t>
        <a:bodyPr/>
        <a:lstStyle/>
        <a:p>
          <a:endParaRPr lang="en-US"/>
        </a:p>
      </dgm:t>
    </dgm:pt>
    <dgm:pt modelId="{3748045E-AED1-44B2-91F0-67C996B92017}">
      <dgm:prSet phldrT="[Text]" custT="1"/>
      <dgm:spPr/>
      <dgm:t>
        <a:bodyPr/>
        <a:lstStyle/>
        <a:p>
          <a:r>
            <a:rPr lang="en-US" sz="1600" dirty="0" err="1"/>
            <a:t>Pentabulasian</a:t>
          </a:r>
          <a:r>
            <a:rPr lang="en-US" sz="1600" dirty="0"/>
            <a:t> Nilai SCIL</a:t>
          </a:r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3D3F75CA-D3D0-4E76-ADB2-E3B79B1DB50C}" type="parTrans" cxnId="{5BE733FA-5F0D-4F0D-9F54-66CF6F52EACC}">
      <dgm:prSet/>
      <dgm:spPr/>
      <dgm:t>
        <a:bodyPr/>
        <a:lstStyle/>
        <a:p>
          <a:endParaRPr lang="en-US"/>
        </a:p>
      </dgm:t>
    </dgm:pt>
    <dgm:pt modelId="{A8938CCA-D826-4329-8BAB-B414021BA4C7}" type="sibTrans" cxnId="{5BE733FA-5F0D-4F0D-9F54-66CF6F52EACC}">
      <dgm:prSet/>
      <dgm:spPr/>
      <dgm:t>
        <a:bodyPr/>
        <a:lstStyle/>
        <a:p>
          <a:endParaRPr lang="en-US"/>
        </a:p>
      </dgm:t>
    </dgm:pt>
    <dgm:pt modelId="{5A0835C9-3CC8-49D8-B5B4-A032B146B369}">
      <dgm:prSet phldrT="[Text]" custT="1"/>
      <dgm:spPr/>
      <dgm:t>
        <a:bodyPr/>
        <a:lstStyle/>
        <a:p>
          <a:r>
            <a:rPr lang="en-US" sz="1600" dirty="0"/>
            <a:t>Menyusun </a:t>
          </a:r>
          <a:r>
            <a:rPr lang="en-US" sz="1600" dirty="0" err="1"/>
            <a:t>Laporan</a:t>
          </a:r>
          <a:r>
            <a:rPr lang="en-US" sz="1600" dirty="0"/>
            <a:t> </a:t>
          </a:r>
          <a:r>
            <a:rPr lang="en-US" sz="1600" dirty="0" err="1"/>
            <a:t>untuk</a:t>
          </a:r>
          <a:r>
            <a:rPr lang="en-US" sz="1600" dirty="0"/>
            <a:t> </a:t>
          </a:r>
          <a:r>
            <a:rPr lang="en-US" sz="1600" dirty="0" err="1"/>
            <a:t>Mendapatkan</a:t>
          </a:r>
          <a:r>
            <a:rPr lang="en-US" sz="1600" dirty="0"/>
            <a:t> </a:t>
          </a:r>
          <a:r>
            <a:rPr lang="en-US" sz="1600" dirty="0" err="1"/>
            <a:t>Persetujuan</a:t>
          </a:r>
          <a:endParaRPr lang="en-US" sz="1600" dirty="0"/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FD055302-BB49-479F-8BA9-55D1935378C6}" type="parTrans" cxnId="{9FDE53F0-8F66-42E0-96C5-4E7500701522}">
      <dgm:prSet/>
      <dgm:spPr/>
      <dgm:t>
        <a:bodyPr/>
        <a:lstStyle/>
        <a:p>
          <a:endParaRPr lang="en-US"/>
        </a:p>
      </dgm:t>
    </dgm:pt>
    <dgm:pt modelId="{DECF25A6-B8A6-4494-805F-705C4DAACDEF}" type="sibTrans" cxnId="{9FDE53F0-8F66-42E0-96C5-4E7500701522}">
      <dgm:prSet/>
      <dgm:spPr/>
      <dgm:t>
        <a:bodyPr/>
        <a:lstStyle/>
        <a:p>
          <a:endParaRPr lang="en-US"/>
        </a:p>
      </dgm:t>
    </dgm:pt>
    <dgm:pt modelId="{0EDB5170-9552-F243-8313-2F0DDD1F3827}">
      <dgm:prSet phldrT="[Text]" custT="1"/>
      <dgm:spPr/>
      <dgm:t>
        <a:bodyPr/>
        <a:lstStyle/>
        <a:p>
          <a:r>
            <a:rPr lang="en-US" sz="1600" dirty="0" err="1"/>
            <a:t>Menganalisi</a:t>
          </a:r>
          <a:r>
            <a:rPr lang="en-US" sz="1600" dirty="0"/>
            <a:t> Data</a:t>
          </a:r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20B3DC44-6F26-7844-AC3C-0324324298B5}" type="parTrans" cxnId="{244B474C-2DA1-0B4B-92F6-224E3368CE52}">
      <dgm:prSet/>
      <dgm:spPr/>
      <dgm:t>
        <a:bodyPr/>
        <a:lstStyle/>
        <a:p>
          <a:endParaRPr lang="en-US"/>
        </a:p>
      </dgm:t>
    </dgm:pt>
    <dgm:pt modelId="{E14051C3-83CE-D449-8FFC-31E1D0B09167}" type="sibTrans" cxnId="{244B474C-2DA1-0B4B-92F6-224E3368CE52}">
      <dgm:prSet/>
      <dgm:spPr/>
      <dgm:t>
        <a:bodyPr/>
        <a:lstStyle/>
        <a:p>
          <a:endParaRPr lang="en-US"/>
        </a:p>
      </dgm:t>
    </dgm:pt>
    <dgm:pt modelId="{A639DDFF-82AB-4E2C-9C7E-9EE678DB8B63}" type="pres">
      <dgm:prSet presAssocID="{24C59B59-DB7B-44EF-91FD-0C05326D387F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B83B9E71-FD5A-420C-8A28-80BC1DB104F2}" type="pres">
      <dgm:prSet presAssocID="{D9439540-2C5D-4665-86A2-0D9A809BCB75}" presName="parentText1" presStyleLbl="node1" presStyleIdx="0" presStyleCnt="5" custScaleY="154125" custLinFactNeighborX="-91" custLinFactNeighborY="-51110">
        <dgm:presLayoutVars>
          <dgm:chMax/>
          <dgm:chPref val="3"/>
          <dgm:bulletEnabled val="1"/>
        </dgm:presLayoutVars>
      </dgm:prSet>
      <dgm:spPr/>
    </dgm:pt>
    <dgm:pt modelId="{BFFC43EF-0C72-47A3-BD13-41D3880E7AA9}" type="pres">
      <dgm:prSet presAssocID="{0CEE7A6F-9C17-4293-9F5B-0C60E6156323}" presName="parentText2" presStyleLbl="node1" presStyleIdx="1" presStyleCnt="5" custScaleY="143462" custLinFactNeighborX="0" custLinFactNeighborY="-30269">
        <dgm:presLayoutVars>
          <dgm:chMax/>
          <dgm:chPref val="3"/>
          <dgm:bulletEnabled val="1"/>
        </dgm:presLayoutVars>
      </dgm:prSet>
      <dgm:spPr/>
    </dgm:pt>
    <dgm:pt modelId="{2F8E5589-DA99-41E0-92CA-C084FAFD8E18}" type="pres">
      <dgm:prSet presAssocID="{3748045E-AED1-44B2-91F0-67C996B92017}" presName="parentText3" presStyleLbl="node1" presStyleIdx="2" presStyleCnt="5" custScaleY="143359" custLinFactNeighborX="0" custLinFactNeighborY="-10076">
        <dgm:presLayoutVars>
          <dgm:chMax/>
          <dgm:chPref val="3"/>
          <dgm:bulletEnabled val="1"/>
        </dgm:presLayoutVars>
      </dgm:prSet>
      <dgm:spPr/>
    </dgm:pt>
    <dgm:pt modelId="{AECA99DF-D249-2A4A-8FDC-1632F66957C2}" type="pres">
      <dgm:prSet presAssocID="{0EDB5170-9552-F243-8313-2F0DDD1F3827}" presName="parentText4" presStyleLbl="node1" presStyleIdx="3" presStyleCnt="5">
        <dgm:presLayoutVars>
          <dgm:chMax/>
          <dgm:chPref val="3"/>
          <dgm:bulletEnabled val="1"/>
        </dgm:presLayoutVars>
      </dgm:prSet>
      <dgm:spPr/>
    </dgm:pt>
    <dgm:pt modelId="{6C3225F5-AC15-4945-9114-8D59FD060DCB}" type="pres">
      <dgm:prSet presAssocID="{5A0835C9-3CC8-49D8-B5B4-A032B146B369}" presName="parentText5" presStyleLbl="node1" presStyleIdx="4" presStyleCnt="5">
        <dgm:presLayoutVars>
          <dgm:chMax/>
          <dgm:chPref val="3"/>
          <dgm:bulletEnabled val="1"/>
        </dgm:presLayoutVars>
      </dgm:prSet>
      <dgm:spPr/>
    </dgm:pt>
  </dgm:ptLst>
  <dgm:cxnLst>
    <dgm:cxn modelId="{95D56223-212C-4150-B745-A003ED8001CA}" type="presOf" srcId="{3748045E-AED1-44B2-91F0-67C996B92017}" destId="{2F8E5589-DA99-41E0-92CA-C084FAFD8E18}" srcOrd="0" destOrd="0" presId="urn:microsoft.com/office/officeart/2009/3/layout/IncreasingArrowsProcess"/>
    <dgm:cxn modelId="{BF58A82B-38BE-DD41-923A-4A3EACDF629D}" type="presOf" srcId="{5A0835C9-3CC8-49D8-B5B4-A032B146B369}" destId="{6C3225F5-AC15-4945-9114-8D59FD060DCB}" srcOrd="0" destOrd="0" presId="urn:microsoft.com/office/officeart/2009/3/layout/IncreasingArrowsProcess"/>
    <dgm:cxn modelId="{44584B3A-B564-49FC-8E61-302AC2B35AED}" srcId="{24C59B59-DB7B-44EF-91FD-0C05326D387F}" destId="{0CEE7A6F-9C17-4293-9F5B-0C60E6156323}" srcOrd="1" destOrd="0" parTransId="{035AACE5-D62E-40DD-8A25-4D4D261C490B}" sibTransId="{A70D4D11-C4D6-4CE0-87C7-A7A8AEB52664}"/>
    <dgm:cxn modelId="{244B474C-2DA1-0B4B-92F6-224E3368CE52}" srcId="{24C59B59-DB7B-44EF-91FD-0C05326D387F}" destId="{0EDB5170-9552-F243-8313-2F0DDD1F3827}" srcOrd="3" destOrd="0" parTransId="{20B3DC44-6F26-7844-AC3C-0324324298B5}" sibTransId="{E14051C3-83CE-D449-8FFC-31E1D0B09167}"/>
    <dgm:cxn modelId="{EE490F79-9DF0-8245-81EA-BE36EAB6978A}" type="presOf" srcId="{0EDB5170-9552-F243-8313-2F0DDD1F3827}" destId="{AECA99DF-D249-2A4A-8FDC-1632F66957C2}" srcOrd="0" destOrd="0" presId="urn:microsoft.com/office/officeart/2009/3/layout/IncreasingArrowsProcess"/>
    <dgm:cxn modelId="{F0A8C080-362F-45EC-B679-D8865A9F78FD}" type="presOf" srcId="{0CEE7A6F-9C17-4293-9F5B-0C60E6156323}" destId="{BFFC43EF-0C72-47A3-BD13-41D3880E7AA9}" srcOrd="0" destOrd="0" presId="urn:microsoft.com/office/officeart/2009/3/layout/IncreasingArrowsProcess"/>
    <dgm:cxn modelId="{72B96CB3-DA79-4522-AFEB-8AD2EF72D81E}" type="presOf" srcId="{D9439540-2C5D-4665-86A2-0D9A809BCB75}" destId="{B83B9E71-FD5A-420C-8A28-80BC1DB104F2}" srcOrd="0" destOrd="0" presId="urn:microsoft.com/office/officeart/2009/3/layout/IncreasingArrowsProcess"/>
    <dgm:cxn modelId="{903D99C0-B606-481A-9EAF-788247514C9F}" srcId="{24C59B59-DB7B-44EF-91FD-0C05326D387F}" destId="{D9439540-2C5D-4665-86A2-0D9A809BCB75}" srcOrd="0" destOrd="0" parTransId="{E689A2DA-9713-46F7-B771-1CC2CDF41A58}" sibTransId="{EC83CB44-FA44-44EA-A603-8C6D6E4DEBEE}"/>
    <dgm:cxn modelId="{9FDE53F0-8F66-42E0-96C5-4E7500701522}" srcId="{24C59B59-DB7B-44EF-91FD-0C05326D387F}" destId="{5A0835C9-3CC8-49D8-B5B4-A032B146B369}" srcOrd="4" destOrd="0" parTransId="{FD055302-BB49-479F-8BA9-55D1935378C6}" sibTransId="{DECF25A6-B8A6-4494-805F-705C4DAACDEF}"/>
    <dgm:cxn modelId="{25CE08F4-C023-4ABA-A788-F8A879B85B1B}" type="presOf" srcId="{24C59B59-DB7B-44EF-91FD-0C05326D387F}" destId="{A639DDFF-82AB-4E2C-9C7E-9EE678DB8B63}" srcOrd="0" destOrd="0" presId="urn:microsoft.com/office/officeart/2009/3/layout/IncreasingArrowsProcess"/>
    <dgm:cxn modelId="{5BE733FA-5F0D-4F0D-9F54-66CF6F52EACC}" srcId="{24C59B59-DB7B-44EF-91FD-0C05326D387F}" destId="{3748045E-AED1-44B2-91F0-67C996B92017}" srcOrd="2" destOrd="0" parTransId="{3D3F75CA-D3D0-4E76-ADB2-E3B79B1DB50C}" sibTransId="{A8938CCA-D826-4329-8BAB-B414021BA4C7}"/>
    <dgm:cxn modelId="{6ACC6AA5-696D-411F-A590-98AA1E498D62}" type="presParOf" srcId="{A639DDFF-82AB-4E2C-9C7E-9EE678DB8B63}" destId="{B83B9E71-FD5A-420C-8A28-80BC1DB104F2}" srcOrd="0" destOrd="0" presId="urn:microsoft.com/office/officeart/2009/3/layout/IncreasingArrowsProcess"/>
    <dgm:cxn modelId="{2653D194-2352-429B-B2D3-16D065453907}" type="presParOf" srcId="{A639DDFF-82AB-4E2C-9C7E-9EE678DB8B63}" destId="{BFFC43EF-0C72-47A3-BD13-41D3880E7AA9}" srcOrd="1" destOrd="0" presId="urn:microsoft.com/office/officeart/2009/3/layout/IncreasingArrowsProcess"/>
    <dgm:cxn modelId="{4742C79A-6F52-4158-B7F4-20B8295545C1}" type="presParOf" srcId="{A639DDFF-82AB-4E2C-9C7E-9EE678DB8B63}" destId="{2F8E5589-DA99-41E0-92CA-C084FAFD8E18}" srcOrd="2" destOrd="0" presId="urn:microsoft.com/office/officeart/2009/3/layout/IncreasingArrowsProcess"/>
    <dgm:cxn modelId="{358D002A-FAE1-FB4E-AEA4-8F7B08CC0794}" type="presParOf" srcId="{A639DDFF-82AB-4E2C-9C7E-9EE678DB8B63}" destId="{AECA99DF-D249-2A4A-8FDC-1632F66957C2}" srcOrd="3" destOrd="0" presId="urn:microsoft.com/office/officeart/2009/3/layout/IncreasingArrowsProcess"/>
    <dgm:cxn modelId="{952833DB-9064-C349-9D44-5AB525115E2E}" type="presParOf" srcId="{A639DDFF-82AB-4E2C-9C7E-9EE678DB8B63}" destId="{6C3225F5-AC15-4945-9114-8D59FD060DCB}" srcOrd="4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3B9E71-FD5A-420C-8A28-80BC1DB104F2}">
      <dsp:nvSpPr>
        <dsp:cNvPr id="0" name=""/>
        <dsp:cNvSpPr/>
      </dsp:nvSpPr>
      <dsp:spPr>
        <a:xfrm>
          <a:off x="0" y="518618"/>
          <a:ext cx="8171252" cy="1831620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18865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Penyelesaian</a:t>
          </a:r>
          <a:r>
            <a:rPr lang="en-US" sz="1600" kern="1200" dirty="0"/>
            <a:t> Survey</a:t>
          </a:r>
        </a:p>
      </dsp:txBody>
      <dsp:txXfrm>
        <a:off x="0" y="976523"/>
        <a:ext cx="7713347" cy="915810"/>
      </dsp:txXfrm>
    </dsp:sp>
    <dsp:sp modelId="{BFFC43EF-0C72-47A3-BD13-41D3880E7AA9}">
      <dsp:nvSpPr>
        <dsp:cNvPr id="0" name=""/>
        <dsp:cNvSpPr/>
      </dsp:nvSpPr>
      <dsp:spPr>
        <a:xfrm>
          <a:off x="1510047" y="1225970"/>
          <a:ext cx="6661204" cy="1704901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18865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Pengumpulan</a:t>
          </a:r>
          <a:r>
            <a:rPr lang="en-US" sz="1600" kern="1200" dirty="0"/>
            <a:t> </a:t>
          </a:r>
          <a:r>
            <a:rPr lang="en-US" sz="1600" kern="1200" dirty="0" err="1"/>
            <a:t>Dokumentasi</a:t>
          </a:r>
          <a:endParaRPr lang="en-US" sz="1600" kern="1200" dirty="0"/>
        </a:p>
      </dsp:txBody>
      <dsp:txXfrm>
        <a:off x="1510047" y="1652195"/>
        <a:ext cx="6234979" cy="852451"/>
      </dsp:txXfrm>
    </dsp:sp>
    <dsp:sp modelId="{2F8E5589-DA99-41E0-92CA-C084FAFD8E18}">
      <dsp:nvSpPr>
        <dsp:cNvPr id="0" name=""/>
        <dsp:cNvSpPr/>
      </dsp:nvSpPr>
      <dsp:spPr>
        <a:xfrm>
          <a:off x="3020094" y="1862874"/>
          <a:ext cx="5151157" cy="1703677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18865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Pentabulasian</a:t>
          </a:r>
          <a:r>
            <a:rPr lang="en-US" sz="1600" kern="1200" dirty="0"/>
            <a:t> Nilai SCIL</a:t>
          </a:r>
        </a:p>
      </dsp:txBody>
      <dsp:txXfrm>
        <a:off x="3020094" y="2288793"/>
        <a:ext cx="4725238" cy="851839"/>
      </dsp:txXfrm>
    </dsp:sp>
    <dsp:sp modelId="{AECA99DF-D249-2A4A-8FDC-1632F66957C2}">
      <dsp:nvSpPr>
        <dsp:cNvPr id="0" name=""/>
        <dsp:cNvSpPr/>
      </dsp:nvSpPr>
      <dsp:spPr>
        <a:xfrm>
          <a:off x="4530959" y="2636296"/>
          <a:ext cx="3640292" cy="1188399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18865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Menganalisi</a:t>
          </a:r>
          <a:r>
            <a:rPr lang="en-US" sz="1600" kern="1200" dirty="0"/>
            <a:t> Data</a:t>
          </a:r>
        </a:p>
      </dsp:txBody>
      <dsp:txXfrm>
        <a:off x="4530959" y="2933396"/>
        <a:ext cx="3343192" cy="594199"/>
      </dsp:txXfrm>
    </dsp:sp>
    <dsp:sp modelId="{6C3225F5-AC15-4945-9114-8D59FD060DCB}">
      <dsp:nvSpPr>
        <dsp:cNvPr id="0" name=""/>
        <dsp:cNvSpPr/>
      </dsp:nvSpPr>
      <dsp:spPr>
        <a:xfrm>
          <a:off x="6041006" y="3032615"/>
          <a:ext cx="2130245" cy="1188399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18865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Menyusun </a:t>
          </a:r>
          <a:r>
            <a:rPr lang="en-US" sz="1600" kern="1200" dirty="0" err="1"/>
            <a:t>Laporan</a:t>
          </a:r>
          <a:r>
            <a:rPr lang="en-US" sz="1600" kern="1200" dirty="0"/>
            <a:t> </a:t>
          </a:r>
          <a:r>
            <a:rPr lang="en-US" sz="1600" kern="1200" dirty="0" err="1"/>
            <a:t>untuk</a:t>
          </a:r>
          <a:r>
            <a:rPr lang="en-US" sz="1600" kern="1200" dirty="0"/>
            <a:t> </a:t>
          </a:r>
          <a:r>
            <a:rPr lang="en-US" sz="1600" kern="1200" dirty="0" err="1"/>
            <a:t>Mendapatkan</a:t>
          </a:r>
          <a:r>
            <a:rPr lang="en-US" sz="1600" kern="1200" dirty="0"/>
            <a:t> </a:t>
          </a:r>
          <a:r>
            <a:rPr lang="en-US" sz="1600" kern="1200" dirty="0" err="1"/>
            <a:t>Persetujuan</a:t>
          </a:r>
          <a:endParaRPr lang="en-US" sz="1600" kern="1200" dirty="0"/>
        </a:p>
      </dsp:txBody>
      <dsp:txXfrm>
        <a:off x="6041006" y="3329715"/>
        <a:ext cx="1833145" cy="5941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7AF01A-41E6-3D29-8CA7-4EA0695BFF7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D1ADB9-B196-A2C7-C6A8-DBA4914F12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46F133-3985-469E-9DF2-D1A6E9FD7D5E}" type="datetimeFigureOut">
              <a:rPr lang="en-US" smtClean="0"/>
              <a:t>10/7/24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541925-6E8A-7335-B26F-7A64D0F7A54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5EFFAA-BC1D-09D5-358F-8D6AE2D649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0EA023-5EDD-48D1-A347-8710AC33F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63381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121E5D-F12C-40A4-9E84-3D67161D24D7}" type="datetimeFigureOut">
              <a:rPr lang="en-US" smtClean="0"/>
              <a:t>10/7/24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7F889F-6F05-463B-B2C0-84568FF37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9746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Introduce yourself.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Use this slide to familiarize those participating with the objective to reduce ocean plastics by focusing on land-based sources and improving solid waste management practices.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305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9762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talk a little bit about why we’re conducting the SCIL Assessment</a:t>
            </a:r>
          </a:p>
          <a:p>
            <a:endParaRPr lang="en-US" dirty="0"/>
          </a:p>
          <a:p>
            <a:r>
              <a:rPr lang="en-US" dirty="0"/>
              <a:t>Most people when they hear “capacity” think the only way to do that is through training….but it is so much more!</a:t>
            </a:r>
          </a:p>
        </p:txBody>
      </p:sp>
    </p:spTree>
    <p:extLst>
      <p:ext uri="{BB962C8B-B14F-4D97-AF65-F5344CB8AC3E}">
        <p14:creationId xmlns:p14="http://schemas.microsoft.com/office/powerpoint/2010/main" val="8702622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300" dirty="0">
                <a:latin typeface="Gill Sans MT" panose="020B0502020104020203" pitchFamily="34" charset="0"/>
              </a:rPr>
              <a:t>Local government, by law, is responsible for ensuring the its citizen have an economically and environmentally sound 3R/SWM system.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300" dirty="0">
                <a:latin typeface="Gill Sans MT" panose="020B0502020104020203" pitchFamily="34" charset="0"/>
              </a:rPr>
              <a:t>Local governments have limited funds for capacity development</a:t>
            </a:r>
          </a:p>
          <a:p>
            <a:pPr marL="742950" lvl="1" indent="-342900">
              <a:buFontTx/>
              <a:buChar char="-"/>
            </a:pPr>
            <a:r>
              <a:rPr lang="en-US" sz="1900" dirty="0">
                <a:latin typeface="Gill Sans MT" panose="020B0502020104020203" pitchFamily="34" charset="0"/>
              </a:rPr>
              <a:t>So, knowing where to strategically target spending is critical.</a:t>
            </a:r>
          </a:p>
          <a:p>
            <a:pPr marL="742950" lvl="1" indent="-342900">
              <a:buFontTx/>
              <a:buChar char="-"/>
            </a:pPr>
            <a:r>
              <a:rPr lang="en-US" sz="2300" dirty="0">
                <a:latin typeface="Gill Sans MT" panose="020B0502020104020203" pitchFamily="34" charset="0"/>
              </a:rPr>
              <a:t>Knowing which investments to make in capacity development is crucial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Gill Sans MT" panose="020B0502020104020203" pitchFamily="34" charset="0"/>
              </a:rPr>
              <a:t>Few (if any) tools have been developed to help local governments determine their 3R/SWM capacity needs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Gill Sans MT" panose="020B0502020104020203" pitchFamily="34" charset="0"/>
              </a:rPr>
              <a:t>SCIL will help to make this determination by attaching a ranking or SCORE to a local government for its 3R/SWM capacity.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Gill Sans MT" panose="020B0502020104020203" pitchFamily="34" charset="0"/>
              </a:rPr>
              <a:t>It can be done over and over to show capacity is increasing.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Gill Sans MT" panose="020B0502020104020203" pitchFamily="34" charset="0"/>
              </a:rPr>
              <a:t>The table here shows an example of a local government that had a SCIL SCORE of 43% in the first year.  It used the information it learned to make improvements and was able to increase its SCIL SCORE to 62% the next year.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Gill Sans MT" panose="020B0502020104020203" pitchFamily="34" charset="0"/>
              </a:rPr>
              <a:t>That’s a 44% Increase – and definitely something that could be announced to the media to highlight the government’s  accomplishment</a:t>
            </a:r>
          </a:p>
          <a:p>
            <a:pPr marL="914400" lvl="1" indent="-457200">
              <a:buFont typeface="+mj-lt"/>
              <a:buAutoNum type="arabicPeriod"/>
            </a:pPr>
            <a:endParaRPr lang="en-US" sz="2400" dirty="0">
              <a:latin typeface="Gill Sans MT" panose="020B0502020104020203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endParaRPr lang="en-US" sz="2400" dirty="0">
              <a:latin typeface="Gill Sans MT" panose="020B0502020104020203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8365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3119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SCIL Preparation Document allows the SIG to go through the questions by component groups. </a:t>
            </a:r>
            <a:r>
              <a:rPr lang="en-US" sz="1200" dirty="0"/>
              <a:t>Each survey has only between 23-36 questions</a:t>
            </a:r>
          </a:p>
          <a:p>
            <a:endParaRPr lang="en-US" dirty="0"/>
          </a:p>
          <a:p>
            <a:r>
              <a:rPr lang="en-US" dirty="0"/>
              <a:t>It’s a paper version that shows the Sub-Components, Criteria and questions.  This slide shows you how many there are of each.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0645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will have to read the questions carefully because the entire statement must be true AND you have to be able to back it up with some kind of documentation.</a:t>
            </a:r>
          </a:p>
          <a:p>
            <a:endParaRPr lang="en-US" dirty="0"/>
          </a:p>
          <a:p>
            <a:r>
              <a:rPr lang="en-US" dirty="0"/>
              <a:t>You should be able to go through the questions quickly.</a:t>
            </a:r>
          </a:p>
          <a:p>
            <a:endParaRPr lang="en-US" dirty="0"/>
          </a:p>
          <a:p>
            <a:r>
              <a:rPr lang="en-US" dirty="0"/>
              <a:t>This is what the Survey Preparation Document looks like.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5691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highlight>
                  <a:srgbClr val="FFFF00"/>
                </a:highlight>
                <a:latin typeface="Gill Sans MT"/>
              </a:rPr>
              <a:t>There will be no need to look for evidence if the answer is “No”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2933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of filing system that could be developed.</a:t>
            </a:r>
          </a:p>
        </p:txBody>
      </p:sp>
    </p:spTree>
    <p:extLst>
      <p:ext uri="{BB962C8B-B14F-4D97-AF65-F5344CB8AC3E}">
        <p14:creationId xmlns:p14="http://schemas.microsoft.com/office/powerpoint/2010/main" val="11233719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1057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Dashboard Score summaries as shown previously…..</a:t>
            </a:r>
          </a:p>
          <a:p>
            <a:endParaRPr lang="en-US" dirty="0"/>
          </a:p>
          <a:p>
            <a:r>
              <a:rPr lang="en-US" dirty="0"/>
              <a:t>Each tab also automatically generates a table that shows how many of each of the criteria questions were either “Yes” or “No”.  This will later help to determine what recommendations will need to be made.</a:t>
            </a:r>
          </a:p>
        </p:txBody>
      </p:sp>
    </p:spTree>
    <p:extLst>
      <p:ext uri="{BB962C8B-B14F-4D97-AF65-F5344CB8AC3E}">
        <p14:creationId xmlns:p14="http://schemas.microsoft.com/office/powerpoint/2010/main" val="7188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8013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Shows that more than the basic capacity has been established in the area of financial management, but additional capacity is needed to ensure a sound and efficient SWM system.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Gill Sans MT" panose="020B0502020104020203" pitchFamily="34" charset="0"/>
              <a:ea typeface="Gill Sans MT" panose="020B0502020104020203" pitchFamily="34" charset="0"/>
              <a:cs typeface="Gill Sans MT" panose="020B05020201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Only 2 areas need improvement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sz="1800" dirty="0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Financials are accurate, timely and used to manage the 3R/SWM System, and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sz="1800" dirty="0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financial policies and standard operating procedures are well documented.  With this specific information in hand, focus can be brought to these two financial management areas and improvements made.</a:t>
            </a:r>
            <a:endParaRPr lang="en-US" sz="1800" dirty="0">
              <a:effectLst/>
              <a:latin typeface="Gill Sans MT" panose="020B0502020104020203" pitchFamily="34" charset="0"/>
              <a:ea typeface="Gill Sans MT" panose="020B0502020104020203" pitchFamily="34" charset="0"/>
              <a:cs typeface="Gill Sans MT" panose="020B0502020104020203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1474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963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highlight>
                  <a:srgbClr val="FFFF00"/>
                </a:highlight>
                <a:latin typeface="Gill Sans MT"/>
              </a:rPr>
              <a:t>Prior to the SCIL Assessment, can preview existing documents for capacity - to use committee member’s time on more complex questions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highlight>
                  <a:srgbClr val="FFFF00"/>
                </a:highlight>
                <a:latin typeface="Gill Sans MT"/>
              </a:rPr>
              <a:t>Follow up with each Committee member</a:t>
            </a:r>
            <a:r>
              <a:rPr lang="en-US" sz="1200" dirty="0">
                <a:latin typeface="Gill Sans MT"/>
              </a:rPr>
              <a:t> </a:t>
            </a:r>
            <a:endParaRPr lang="en-US" sz="1200" dirty="0">
              <a:latin typeface="Gill Sans MT" panose="020B0502020104020203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1337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6103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903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300" dirty="0">
              <a:latin typeface="Gill Sans MT" panose="020B0502020104020203" pitchFamily="34" charset="0"/>
            </a:endParaRPr>
          </a:p>
          <a:p>
            <a:pPr lvl="0"/>
            <a:r>
              <a:rPr lang="en-US" dirty="0"/>
              <a:t>Week of May 17 </a:t>
            </a:r>
            <a:endParaRPr lang="en-US" sz="2400" dirty="0"/>
          </a:p>
          <a:p>
            <a:pPr lvl="1"/>
            <a:r>
              <a:rPr lang="en-US" dirty="0"/>
              <a:t>Designation of Committee Members and Introduction Meeting of SIG (CCBO,LGU) </a:t>
            </a:r>
            <a:endParaRPr lang="en-US" sz="3200" dirty="0"/>
          </a:p>
          <a:p>
            <a:pPr lvl="1"/>
            <a:r>
              <a:rPr lang="en-US" dirty="0"/>
              <a:t>Executive Order Issued with Formation of  SIG</a:t>
            </a:r>
            <a:endParaRPr lang="en-US" sz="3200" dirty="0"/>
          </a:p>
          <a:p>
            <a:pPr lvl="0"/>
            <a:r>
              <a:rPr lang="en-US" dirty="0"/>
              <a:t>Week of May 24</a:t>
            </a:r>
            <a:endParaRPr lang="en-US" sz="2400" dirty="0"/>
          </a:p>
          <a:p>
            <a:pPr lvl="1"/>
            <a:r>
              <a:rPr lang="en-US" dirty="0"/>
              <a:t>Initial SIG Orientation meeting (2 hours) – in person on May 26, 2-4pm</a:t>
            </a:r>
            <a:endParaRPr lang="en-US" sz="3200" dirty="0"/>
          </a:p>
          <a:p>
            <a:pPr lvl="1"/>
            <a:r>
              <a:rPr lang="en-US" dirty="0"/>
              <a:t>Initiate Initial Survey (CCBO, LGU)</a:t>
            </a:r>
            <a:endParaRPr lang="en-US" sz="3200" dirty="0"/>
          </a:p>
          <a:p>
            <a:pPr lvl="0"/>
            <a:r>
              <a:rPr lang="en-US" dirty="0"/>
              <a:t>Week of  May 31 </a:t>
            </a:r>
            <a:endParaRPr lang="en-US" sz="2400" dirty="0"/>
          </a:p>
          <a:p>
            <a:pPr lvl="1"/>
            <a:r>
              <a:rPr lang="en-US" dirty="0"/>
              <a:t>Submission of Evidence (LGU)</a:t>
            </a:r>
            <a:endParaRPr lang="en-US" sz="3200" dirty="0"/>
          </a:p>
          <a:p>
            <a:pPr lvl="1"/>
            <a:r>
              <a:rPr lang="en-US" dirty="0"/>
              <a:t>Validation Meetings – online/phone, individually with Coordinator</a:t>
            </a:r>
            <a:endParaRPr lang="en-US" sz="3200" dirty="0"/>
          </a:p>
          <a:p>
            <a:pPr lvl="1"/>
            <a:r>
              <a:rPr lang="en-US" dirty="0"/>
              <a:t>Outline of Report developed</a:t>
            </a:r>
            <a:endParaRPr lang="en-US" sz="3200" dirty="0"/>
          </a:p>
          <a:p>
            <a:pPr lvl="0"/>
            <a:r>
              <a:rPr lang="en-US" dirty="0"/>
              <a:t>Week of June 7</a:t>
            </a:r>
            <a:endParaRPr lang="en-US" sz="2400" dirty="0"/>
          </a:p>
          <a:p>
            <a:pPr lvl="1"/>
            <a:r>
              <a:rPr lang="en-US" dirty="0"/>
              <a:t>Finalize Submission of Evidence (LGU)</a:t>
            </a:r>
            <a:endParaRPr lang="en-US" sz="3200" dirty="0"/>
          </a:p>
          <a:p>
            <a:pPr lvl="1"/>
            <a:r>
              <a:rPr lang="en-US" dirty="0"/>
              <a:t>Initiate Assessment (CCBO)</a:t>
            </a:r>
            <a:endParaRPr lang="en-US" sz="3200" dirty="0"/>
          </a:p>
          <a:p>
            <a:pPr lvl="0"/>
            <a:r>
              <a:rPr lang="en-US" dirty="0"/>
              <a:t>Week of June 14</a:t>
            </a:r>
            <a:endParaRPr lang="en-US" sz="2400" dirty="0"/>
          </a:p>
          <a:p>
            <a:pPr lvl="1"/>
            <a:r>
              <a:rPr lang="en-US" dirty="0"/>
              <a:t>Results Presented to SIG – in person meeting June 16, 2-3pm</a:t>
            </a:r>
            <a:endParaRPr lang="en-US" sz="3200" dirty="0"/>
          </a:p>
          <a:p>
            <a:pPr lvl="0"/>
            <a:r>
              <a:rPr lang="en-US" dirty="0"/>
              <a:t>Week of June 21</a:t>
            </a:r>
            <a:endParaRPr lang="en-US" sz="2400" dirty="0"/>
          </a:p>
          <a:p>
            <a:pPr lvl="1"/>
            <a:r>
              <a:rPr lang="en-US" dirty="0"/>
              <a:t>Analysis Report with Preliminary Recommendations sent to SIG for review (CCBO, LGU)</a:t>
            </a:r>
            <a:endParaRPr lang="en-US" sz="3200" dirty="0"/>
          </a:p>
          <a:p>
            <a:pPr lvl="0"/>
            <a:r>
              <a:rPr lang="en-US" dirty="0"/>
              <a:t>Week of June 28</a:t>
            </a:r>
            <a:endParaRPr lang="en-US" sz="2400" dirty="0"/>
          </a:p>
          <a:p>
            <a:pPr lvl="1"/>
            <a:r>
              <a:rPr lang="en-US" dirty="0"/>
              <a:t>Meet with SIG (CCBO, LGU) to discuss, provide additional input and prioritize recommendations </a:t>
            </a:r>
            <a:endParaRPr lang="en-US" sz="3200" dirty="0"/>
          </a:p>
          <a:p>
            <a:pPr lvl="0"/>
            <a:r>
              <a:rPr lang="en-US" dirty="0"/>
              <a:t>Week of July 5</a:t>
            </a:r>
            <a:endParaRPr lang="en-US" sz="2400" dirty="0"/>
          </a:p>
          <a:p>
            <a:pPr lvl="1"/>
            <a:r>
              <a:rPr lang="en-US" dirty="0"/>
              <a:t>Final draft of Assessment Report and Recommendations developed (CCBO)</a:t>
            </a:r>
            <a:endParaRPr lang="en-US" sz="3200" dirty="0"/>
          </a:p>
          <a:p>
            <a:pPr lvl="1"/>
            <a:r>
              <a:rPr lang="en-US" dirty="0"/>
              <a:t>SIG accept final report (SIG)</a:t>
            </a: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8055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279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[substitute another local picture]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Ask them to participate in the ice breaker.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[If they say they don’t have a role----you can tell them that, indeed they do and by the end of this SCIL Assessment process you will understand what that is.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Remind everyone to fill out the Sign-in Sheet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766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[Substitute a picture from the City you are speaking to]</a:t>
            </a:r>
          </a:p>
          <a:p>
            <a:endParaRPr lang="en-US" dirty="0"/>
          </a:p>
          <a:p>
            <a:r>
              <a:rPr lang="en-US" dirty="0"/>
              <a:t>Solid Waste is an important service for the community. To be successful, there are a lot of agencies and people that all have to work together. If one component is underfunded, or not functioning well, the system will also not be sustainable.</a:t>
            </a:r>
          </a:p>
          <a:p>
            <a:endParaRPr lang="en-US" dirty="0"/>
          </a:p>
          <a:p>
            <a:r>
              <a:rPr lang="en-US" dirty="0"/>
              <a:t>This is a self assessment that will help to identify what capacity [City Name] needs to improve to make its system run well.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33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solid waste system is very complex.  To ensure that all aspects of a solid waste and recycling system have capacity and resources to improve, the SCIL takes a look at six separate components and helps local government to methodically examine each one. …. Not just service delivery.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801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SCIL Tool is designed to be intuitive and easy to use.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It’s a </a:t>
            </a:r>
            <a:r>
              <a:rPr lang="en-US" sz="1200" dirty="0">
                <a:effectLst/>
                <a:latin typeface="+mj-lt"/>
                <a:ea typeface="Gill Sans MT" panose="020B0502020104020203" pitchFamily="34" charset="0"/>
                <a:cs typeface="Gill Sans MT" panose="020B0502020104020203" pitchFamily="34" charset="0"/>
              </a:rPr>
              <a:t>Microsoft</a:t>
            </a:r>
            <a:r>
              <a:rPr lang="en-US" sz="1200" baseline="30000" dirty="0">
                <a:effectLst/>
                <a:latin typeface="+mj-lt"/>
                <a:ea typeface="Gill Sans MT" panose="020B0502020104020203" pitchFamily="34" charset="0"/>
                <a:cs typeface="Gill Sans MT" panose="020B0502020104020203" pitchFamily="34" charset="0"/>
              </a:rPr>
              <a:t>®</a:t>
            </a:r>
            <a:r>
              <a:rPr lang="en-US" sz="1200" dirty="0">
                <a:effectLst/>
                <a:latin typeface="+mj-lt"/>
                <a:ea typeface="Gill Sans MT" panose="020B0502020104020203" pitchFamily="34" charset="0"/>
                <a:cs typeface="Gill Sans MT" panose="020B0502020104020203" pitchFamily="34" charset="0"/>
              </a:rPr>
              <a:t> Excel-based spreadsheet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That uses a series of “Yes/No” questions (supported by documentation)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And automatically generates SCIL Scores and analysis of each component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8885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a sample of what the Dashboard shows once the questions have been answered and verifying documents obtained.</a:t>
            </a:r>
          </a:p>
          <a:p>
            <a:pPr marL="171450" indent="-171450">
              <a:buFontTx/>
              <a:buChar char="-"/>
            </a:pPr>
            <a:r>
              <a:rPr lang="en-US" dirty="0"/>
              <a:t>It provides both an Overall SCIL Score (circled) and a SCIL Score for each of the components.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radar graphic gives a visual representation.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310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rubric describes what those Scores may indicate.</a:t>
            </a:r>
          </a:p>
          <a:p>
            <a:endParaRPr lang="en-US" dirty="0"/>
          </a:p>
          <a:p>
            <a:r>
              <a:rPr lang="en-US" dirty="0"/>
              <a:t>The SCIL questions are challenging, and it is not likely for local governments to come near the 100% score.</a:t>
            </a:r>
          </a:p>
          <a:p>
            <a:endParaRPr lang="en-US" dirty="0"/>
          </a:p>
          <a:p>
            <a:r>
              <a:rPr lang="en-US" dirty="0"/>
              <a:t>It is important to know that no system is perfect.</a:t>
            </a:r>
          </a:p>
          <a:p>
            <a:endParaRPr lang="en-US" dirty="0"/>
          </a:p>
          <a:p>
            <a:r>
              <a:rPr lang="en-US" dirty="0"/>
              <a:t>The key to is to work toward constant improvement and the SCIL Assessment will help to do that.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416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Those of you in this room are the key staff for [City Name]’s Solid Waste System.</a:t>
            </a:r>
          </a:p>
          <a:p>
            <a:r>
              <a:rPr lang="en-US" dirty="0"/>
              <a:t>You know how the system works and the documents that show the authorities for what you do.</a:t>
            </a:r>
          </a:p>
          <a:p>
            <a:r>
              <a:rPr lang="en-US" dirty="0"/>
              <a:t>We’re going to work together for the couple of months . . . The process used for the SCIL is straight forward….Talk it through as seen on the slide.</a:t>
            </a:r>
          </a:p>
          <a:p>
            <a:endParaRPr lang="en-US" dirty="0"/>
          </a:p>
          <a:p>
            <a:r>
              <a:rPr lang="en-US" dirty="0"/>
              <a:t>[Name of the internal contact person] will be heading up this project for the local government and reporting to the [insert name: SWM Board/Public Health Committee/Mayor/Council] as our SCIL Leader.</a:t>
            </a:r>
          </a:p>
          <a:p>
            <a:endParaRPr lang="en-US" dirty="0"/>
          </a:p>
          <a:p>
            <a:r>
              <a:rPr lang="en-US" dirty="0"/>
              <a:t>You are all part of [City]’s SCIL Implementation Group  . . .SIG . . ..</a:t>
            </a:r>
          </a:p>
          <a:p>
            <a:endParaRPr lang="en-US" dirty="0"/>
          </a:p>
          <a:p>
            <a:r>
              <a:rPr lang="en-US" dirty="0"/>
              <a:t>I will be facilitating the process on behalf of the City as the SCIL Coordinator.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012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516132"/>
            <a:ext cx="5249333" cy="1978909"/>
          </a:xfrm>
        </p:spPr>
        <p:txBody>
          <a:bodyPr>
            <a:noAutofit/>
          </a:bodyPr>
          <a:lstStyle>
            <a:lvl1pPr algn="l">
              <a:defRPr sz="3600" b="1" i="0">
                <a:solidFill>
                  <a:srgbClr val="0070C0"/>
                </a:solidFill>
                <a:latin typeface="Gill Sans MT"/>
                <a:cs typeface="Gill Sans MT"/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819718"/>
            <a:ext cx="4775200" cy="1311083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0070C0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of Presentation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B9FE3-C304-CE48-A9B7-DC03ED22A9B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14400" y="5476240"/>
            <a:ext cx="10363200" cy="88011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buNone/>
              <a:defRPr sz="2000" baseline="0">
                <a:solidFill>
                  <a:srgbClr val="0070C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32693" y="6315711"/>
            <a:ext cx="5120640" cy="365125"/>
          </a:xfr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6379516-3F02-4441-8159-B61EB13D5AB4}" type="datetime1">
              <a:rPr lang="en-US" smtClean="0"/>
              <a:t>10/7/24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195" y="665054"/>
            <a:ext cx="4168941" cy="117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081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10494089" y="1431666"/>
            <a:ext cx="274320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NGUYEN LINH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03200" y="6520934"/>
            <a:ext cx="28448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2582650E-F443-4A54-AAE3-1884D7D6ABE5}" type="datetime1">
              <a:rPr lang="en-US" smtClean="0"/>
              <a:t>10/7/24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4000" y="6520934"/>
            <a:ext cx="28448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USAID_Logo_White_v0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5943600"/>
            <a:ext cx="2049293" cy="457200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4114800"/>
            <a:ext cx="4572000" cy="1600200"/>
          </a:xfrm>
          <a:effectLst>
            <a:outerShdw blurRad="254000" dir="5400000" algn="tl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F1FD6A-3966-4029-B3FF-CD9105B0F7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" r="1997" b="26684"/>
          <a:stretch/>
        </p:blipFill>
        <p:spPr>
          <a:xfrm>
            <a:off x="1230" y="0"/>
            <a:ext cx="12190770" cy="685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95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71A37-566C-489D-A215-ABB08DF73077}" type="datetime1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F98A2-B94E-4819-99F4-572ADABF7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651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DA091-FF53-405F-8BBF-221FEFA517F2}" type="datetime1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B9FE3-C304-CE48-A9B7-DC03ED22A9B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903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>
            <a:normAutofit/>
          </a:bodyPr>
          <a:lstStyle>
            <a:lvl1pPr algn="l">
              <a:defRPr sz="3200" b="1" cap="none">
                <a:solidFill>
                  <a:srgbClr val="194F8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BD28-4588-41CC-BBC1-F352B12478F3}" type="datetime1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B9FE3-C304-CE48-A9B7-DC03ED22A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667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4851"/>
            <a:ext cx="5384800" cy="4641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4851"/>
            <a:ext cx="5384800" cy="4641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935BF-D99D-449E-99B5-DB3840CE9D89}" type="datetime1">
              <a:rPr lang="en-US" smtClean="0"/>
              <a:t>10/7/24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B9FE3-C304-CE48-A9B7-DC03ED22A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037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82754"/>
            <a:ext cx="5386917" cy="574675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57429"/>
            <a:ext cx="5386917" cy="40687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82754"/>
            <a:ext cx="5389033" cy="574675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rgbClr val="194F8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57429"/>
            <a:ext cx="5389033" cy="40687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F0264-2274-496C-AB0E-5CF49DF92E8C}" type="datetime1">
              <a:rPr lang="en-US" smtClean="0"/>
              <a:t>10/7/24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B9FE3-C304-CE48-A9B7-DC03ED22A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800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D5315-1FA9-4C6B-8AF7-75FFF8F623C9}" type="datetime1">
              <a:rPr lang="en-US" smtClean="0"/>
              <a:t>10/7/24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B9FE3-C304-CE48-A9B7-DC03ED22A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197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52766-E39C-4350-8D80-8B3D30FEB0FF}" type="datetime1">
              <a:rPr lang="en-US" smtClean="0"/>
              <a:t>10/7/24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B9FE3-C304-CE48-A9B7-DC03ED22A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30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661117"/>
            <a:ext cx="4011084" cy="773983"/>
          </a:xfrm>
        </p:spPr>
        <p:txBody>
          <a:bodyPr anchor="b">
            <a:noAutofit/>
          </a:bodyPr>
          <a:lstStyle>
            <a:lvl1pPr algn="l">
              <a:defRPr sz="2400" b="1">
                <a:solidFill>
                  <a:srgbClr val="194F8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661117"/>
            <a:ext cx="6815667" cy="5465047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BB162-F1B8-49B1-B53F-068D259B9E2D}" type="datetime1">
              <a:rPr lang="en-US" smtClean="0"/>
              <a:t>10/7/24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B9FE3-C304-CE48-A9B7-DC03ED22A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241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rgbClr val="194F8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C9A5E-4BC1-40B6-BEB6-E3DEEF4CFC38}" type="datetime1">
              <a:rPr lang="en-US" smtClean="0"/>
              <a:t>10/7/24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B9FE3-C304-CE48-A9B7-DC03ED22A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804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39260"/>
            <a:ext cx="10972799" cy="10398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84852"/>
            <a:ext cx="10972800" cy="4641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1247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8B70C-982F-4C41-AC50-ECAE04CF2AD5}" type="datetime1">
              <a:rPr lang="en-US" smtClean="0"/>
              <a:t>10/7/24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17365" y="6356351"/>
            <a:ext cx="71362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856763" y="6356351"/>
            <a:ext cx="7606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B9FE3-C304-CE48-A9B7-DC03ED22A9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780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457200" rtl="0" eaLnBrk="1" latinLnBrk="0" hangingPunct="1">
        <a:spcBef>
          <a:spcPct val="0"/>
        </a:spcBef>
        <a:buNone/>
        <a:defRPr sz="3400" b="0" i="0" kern="1200">
          <a:solidFill>
            <a:srgbClr val="194F8B"/>
          </a:solidFill>
          <a:latin typeface="Gill Sans MT"/>
          <a:ea typeface="+mj-ea"/>
          <a:cs typeface="Gill Sans M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Georgi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Georgi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Georgi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Georgi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Georgi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checklist-task-to-do-list-plan-1295319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lickr.com/photos/solutionist/48227526067/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antai yang penuh sampah bercampur rumput laut, dengan pohon palem di latar belakang.">
            <a:extLst>
              <a:ext uri="{FF2B5EF4-FFF2-40B4-BE49-F238E27FC236}">
                <a16:creationId xmlns:a16="http://schemas.microsoft.com/office/drawing/2014/main" id="{A0130DE7-4CCA-4286-8BB2-55BBED1C3F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" r="1997" b="26684"/>
          <a:stretch/>
        </p:blipFill>
        <p:spPr>
          <a:xfrm>
            <a:off x="1230" y="0"/>
            <a:ext cx="12190770" cy="685737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3B8B3DB-9742-4B0E-9A2B-5B423399B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337" y="4439615"/>
            <a:ext cx="12189540" cy="2397285"/>
          </a:xfrm>
          <a:prstGeom prst="rect">
            <a:avLst/>
          </a:prstGeom>
          <a:solidFill>
            <a:srgbClr val="00206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18E615-DE8C-4CB3-95B0-323D45304DB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4203" y="5774399"/>
            <a:ext cx="9023258" cy="106806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8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Orientasi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Penilaian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Indeks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Kapasitas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Pengelolaan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Sampah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untuk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Pemerintah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Daerah (SCIL)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508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[Masukkan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tanggal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E0CF94-AC15-413F-8743-FA0F8E54CD5A}"/>
              </a:ext>
            </a:extLst>
          </p:cNvPr>
          <p:cNvSpPr txBox="1"/>
          <p:nvPr/>
        </p:nvSpPr>
        <p:spPr>
          <a:xfrm>
            <a:off x="194719" y="5321898"/>
            <a:ext cx="5265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[Masukkan </a:t>
            </a:r>
            <a:r>
              <a:rPr lang="en-US" dirty="0" err="1">
                <a:solidFill>
                  <a:schemeClr val="bg1"/>
                </a:solidFill>
              </a:rPr>
              <a:t>nama</a:t>
            </a:r>
            <a:r>
              <a:rPr lang="en-US" dirty="0">
                <a:solidFill>
                  <a:schemeClr val="bg1"/>
                </a:solidFill>
              </a:rPr>
              <a:t> Kota]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B0C6BC-524C-4F64-B8F3-ED953C4C0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2536" y="5246948"/>
            <a:ext cx="508837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ogo CCBO">
            <a:extLst>
              <a:ext uri="{FF2B5EF4-FFF2-40B4-BE49-F238E27FC236}">
                <a16:creationId xmlns:a16="http://schemas.microsoft.com/office/drawing/2014/main" id="{AB5B8C44-8943-F042-EE6B-E3BBB5A2C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779" y="4476830"/>
            <a:ext cx="4013200" cy="698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1FA75AF-574D-4B17-BF91-6E8B76DF9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337" y="3355"/>
            <a:ext cx="12199337" cy="91440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Picture 6" descr="Logo USAID">
            <a:extLst>
              <a:ext uri="{FF2B5EF4-FFF2-40B4-BE49-F238E27FC236}">
                <a16:creationId xmlns:a16="http://schemas.microsoft.com/office/drawing/2014/main" id="{C37D056E-112A-40F4-8D8A-85ED602C57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-129319" y="-75094"/>
            <a:ext cx="3178457" cy="123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61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4874" y="1309912"/>
            <a:ext cx="8650224" cy="50398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lvl="1" indent="0" fontAlgn="base">
              <a:buNone/>
            </a:pPr>
            <a:endParaRPr lang="en-US" sz="1900" dirty="0">
              <a:latin typeface="Gill Sans MT" panose="020B0502020104020203" pitchFamily="34" charset="0"/>
            </a:endParaRPr>
          </a:p>
          <a:p>
            <a:pPr fontAlgn="base">
              <a:buFont typeface="Gill Sans MT" panose="020B0502020104020203" pitchFamily="34" charset="0"/>
              <a:buChar char="ˉ"/>
            </a:pPr>
            <a:endParaRPr lang="en-US" sz="2700" dirty="0">
              <a:latin typeface="Gill Sans MT" panose="020B0502020104020203" pitchFamily="34" charset="0"/>
            </a:endParaRPr>
          </a:p>
          <a:p>
            <a:pPr fontAlgn="base">
              <a:buFont typeface="Gill Sans MT" panose="020B0502020104020203" pitchFamily="34" charset="0"/>
              <a:buChar char="ˉ"/>
            </a:pPr>
            <a:endParaRPr lang="en-US" sz="2700" dirty="0">
              <a:latin typeface="Gill Sans MT" panose="020B0502020104020203" pitchFamily="34" charset="0"/>
            </a:endParaRPr>
          </a:p>
          <a:p>
            <a:pPr lvl="1" fontAlgn="base">
              <a:buFont typeface="Gill Sans MT" panose="020B0502020104020203" pitchFamily="34" charset="0"/>
              <a:buChar char="ˉ"/>
            </a:pPr>
            <a:endParaRPr lang="en-US" sz="2300" dirty="0">
              <a:latin typeface="Gill Sans MT" panose="020B0502020104020203" pitchFamily="34" charset="0"/>
            </a:endParaRPr>
          </a:p>
          <a:p>
            <a:pPr lvl="2"/>
            <a:endParaRPr lang="en-US" sz="1500" dirty="0">
              <a:latin typeface="Gill Sans MT" panose="020B0502020104020203" pitchFamily="34" charset="0"/>
            </a:endParaRPr>
          </a:p>
          <a:p>
            <a:endParaRPr lang="en-US" sz="2300" dirty="0">
              <a:latin typeface="Gill Sans MT" panose="020B0502020104020203" pitchFamily="34" charset="0"/>
            </a:endParaRPr>
          </a:p>
          <a:p>
            <a:endParaRPr lang="en-US" sz="2300" dirty="0">
              <a:latin typeface="Gill Sans MT" panose="020B0502020104020203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1ED6F36-01AE-472B-AB4B-176530100E1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43564" y="260740"/>
            <a:ext cx="8248305" cy="9215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400" b="0" i="0" kern="1200">
                <a:solidFill>
                  <a:srgbClr val="194F8B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Proses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Penilaian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 SCIL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ill Sans MT"/>
              <a:ea typeface="+mj-ea"/>
              <a:cs typeface="Gill Sans MT"/>
            </a:endParaRPr>
          </a:p>
        </p:txBody>
      </p:sp>
      <p:graphicFrame>
        <p:nvGraphicFramePr>
          <p:cNvPr id="4" name="Diagram 3" descr="A process graphic that uses navy arrows pointing towards the right for each step of the SCIL assessment process.">
            <a:extLst>
              <a:ext uri="{FF2B5EF4-FFF2-40B4-BE49-F238E27FC236}">
                <a16:creationId xmlns:a16="http://schemas.microsoft.com/office/drawing/2014/main" id="{6ABBBCC7-20F7-4E2B-80BB-F92F07D180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1098244"/>
              </p:ext>
            </p:extLst>
          </p:nvPr>
        </p:nvGraphicFramePr>
        <p:xfrm>
          <a:off x="2008331" y="1170289"/>
          <a:ext cx="8171252" cy="5347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17A3881-0508-4F83-B93F-994F6F4F19BC}"/>
              </a:ext>
            </a:extLst>
          </p:cNvPr>
          <p:cNvSpPr txBox="1"/>
          <p:nvPr/>
        </p:nvSpPr>
        <p:spPr>
          <a:xfrm>
            <a:off x="243564" y="940580"/>
            <a:ext cx="80094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Gill Sans MT" panose="020B0502020104020203" pitchFamily="34" charset="0"/>
              </a:rPr>
              <a:t>Dimulai</a:t>
            </a:r>
            <a:r>
              <a:rPr lang="en-US" sz="2400" dirty="0">
                <a:latin typeface="Gill Sans MT" panose="020B0502020104020203" pitchFamily="34" charset="0"/>
              </a:rPr>
              <a:t> </a:t>
            </a:r>
            <a:r>
              <a:rPr lang="en-US" sz="2400" dirty="0" err="1">
                <a:latin typeface="Gill Sans MT" panose="020B0502020104020203" pitchFamily="34" charset="0"/>
              </a:rPr>
              <a:t>dengan</a:t>
            </a:r>
            <a:r>
              <a:rPr lang="en-US" sz="2400" dirty="0">
                <a:latin typeface="Gill Sans MT" panose="020B0502020104020203" pitchFamily="34" charset="0"/>
              </a:rPr>
              <a:t> Anda. . . . </a:t>
            </a:r>
            <a:r>
              <a:rPr lang="en-US" sz="2400" dirty="0" err="1">
                <a:latin typeface="Gill Sans MT" panose="020B0502020104020203" pitchFamily="34" charset="0"/>
              </a:rPr>
              <a:t>Kelompok</a:t>
            </a:r>
            <a:r>
              <a:rPr lang="en-US" sz="2400" dirty="0">
                <a:latin typeface="Gill Sans MT" panose="020B0502020104020203" pitchFamily="34" charset="0"/>
              </a:rPr>
              <a:t> </a:t>
            </a:r>
            <a:r>
              <a:rPr lang="en-US" sz="2400" dirty="0" err="1">
                <a:latin typeface="Gill Sans MT" panose="020B0502020104020203" pitchFamily="34" charset="0"/>
              </a:rPr>
              <a:t>Pelaksanaan</a:t>
            </a:r>
            <a:r>
              <a:rPr lang="en-US" sz="2400" dirty="0">
                <a:latin typeface="Gill Sans MT" panose="020B0502020104020203" pitchFamily="34" charset="0"/>
              </a:rPr>
              <a:t> SCIL (</a:t>
            </a:r>
            <a:r>
              <a:rPr lang="en-US" sz="2400" i="1" dirty="0">
                <a:latin typeface="Gill Sans MT" panose="020B0502020104020203" pitchFamily="34" charset="0"/>
              </a:rPr>
              <a:t>The SCIL Implementation Group -SIG</a:t>
            </a:r>
            <a:r>
              <a:rPr lang="en-US" sz="2400" dirty="0">
                <a:latin typeface="Gill Sans MT" panose="020B0502020104020203" pitchFamily="34" charset="0"/>
              </a:rPr>
              <a:t>)</a:t>
            </a:r>
          </a:p>
          <a:p>
            <a:endParaRPr lang="en-US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EAF0A367-9E6B-45CF-B0B7-B78D1049D32A}"/>
              </a:ext>
            </a:extLst>
          </p:cNvPr>
          <p:cNvSpPr txBox="1">
            <a:spLocks/>
          </p:cNvSpPr>
          <p:nvPr/>
        </p:nvSpPr>
        <p:spPr>
          <a:xfrm>
            <a:off x="1699437" y="6490156"/>
            <a:ext cx="8793126" cy="25386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/>
              <a:t>USAID CLEAN CITIES, BLUE OCEAN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B025082E-2B87-4464-A307-46639484F3E4}"/>
              </a:ext>
            </a:extLst>
          </p:cNvPr>
          <p:cNvSpPr txBox="1">
            <a:spLocks/>
          </p:cNvSpPr>
          <p:nvPr/>
        </p:nvSpPr>
        <p:spPr>
          <a:xfrm>
            <a:off x="9810750" y="6465212"/>
            <a:ext cx="2133600" cy="26161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782948-4DBE-204D-AB9E-B65E067054AE}" type="slidenum">
              <a:rPr lang="en-US" sz="1100"/>
              <a:pPr algn="r"/>
              <a:t>10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861449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on of a government building with a recycling bin in front of it.">
            <a:extLst>
              <a:ext uri="{FF2B5EF4-FFF2-40B4-BE49-F238E27FC236}">
                <a16:creationId xmlns:a16="http://schemas.microsoft.com/office/drawing/2014/main" id="{AE0614E3-1EFF-4F6D-B392-CA3D421E2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198" y="1032662"/>
            <a:ext cx="4000802" cy="366660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D8C04D2-15C5-49C2-9AE4-C551D9F6A4D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45537" y="-387712"/>
            <a:ext cx="4862133" cy="366659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cap="small" dirty="0">
                <a:solidFill>
                  <a:srgbClr val="920000"/>
                </a:solidFill>
                <a:latin typeface="Gill Sans MT" panose="020B0502020104020203" pitchFamily="34" charset="0"/>
              </a:rPr>
              <a:t>Bagian 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920000"/>
                </a:solidFill>
                <a:effectLst/>
                <a:uLnTx/>
                <a:uFillTx/>
                <a:latin typeface="Gill Sans MT" panose="020B0502020104020203" pitchFamily="34" charset="0"/>
                <a:ea typeface="+mj-ea"/>
                <a:cs typeface="+mj-cs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0000"/>
              </a:solidFill>
              <a:effectLst/>
              <a:uLnTx/>
              <a:uFillTx/>
              <a:latin typeface="Gill Sans MT" panose="020B0502020104020203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MT"/>
                <a:ea typeface="+mj-ea"/>
                <a:cs typeface="+mj-cs"/>
              </a:rPr>
              <a:t>Mengapa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MT"/>
                <a:ea typeface="+mj-ea"/>
                <a:cs typeface="+mj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MT"/>
                <a:ea typeface="+mj-ea"/>
                <a:cs typeface="+mj-cs"/>
              </a:rPr>
              <a:t>Melakukan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MT"/>
                <a:ea typeface="+mj-ea"/>
                <a:cs typeface="+mj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MT"/>
                <a:ea typeface="+mj-ea"/>
                <a:cs typeface="+mj-cs"/>
              </a:rPr>
              <a:t>Penilaian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MT"/>
                <a:ea typeface="+mj-ea"/>
                <a:cs typeface="+mj-cs"/>
              </a:rPr>
              <a:t> SCIL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F0DE38-A9F7-4EA2-97EF-1B3241BD9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062259" y="3538328"/>
            <a:ext cx="4432146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55ED3AC-3B81-4429-8553-209C673DC3C3}"/>
              </a:ext>
            </a:extLst>
          </p:cNvPr>
          <p:cNvSpPr txBox="1">
            <a:spLocks/>
          </p:cNvSpPr>
          <p:nvPr/>
        </p:nvSpPr>
        <p:spPr>
          <a:xfrm>
            <a:off x="1699437" y="6490156"/>
            <a:ext cx="8793126" cy="25386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/>
              <a:t>USAID CLEAN CITIES, BLUE OCEAN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8630F5B-C26D-4A1C-9319-077D66928797}"/>
              </a:ext>
            </a:extLst>
          </p:cNvPr>
          <p:cNvSpPr txBox="1">
            <a:spLocks/>
          </p:cNvSpPr>
          <p:nvPr/>
        </p:nvSpPr>
        <p:spPr>
          <a:xfrm>
            <a:off x="9810750" y="6465212"/>
            <a:ext cx="2133600" cy="26161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782948-4DBE-204D-AB9E-B65E067054AE}" type="slidenum">
              <a:rPr lang="en-US" sz="1100"/>
              <a:pPr algn="r"/>
              <a:t>11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172645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7149" y="891121"/>
            <a:ext cx="10968788" cy="3183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latin typeface="Gill Sans MT" panose="020B0502020104020203" pitchFamily="34" charset="0"/>
              </a:rPr>
              <a:t>Ini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bukan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hanya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pelatihan</a:t>
            </a:r>
            <a:r>
              <a:rPr lang="en-US" dirty="0">
                <a:latin typeface="Gill Sans MT" panose="020B0502020104020203" pitchFamily="34" charset="0"/>
              </a:rPr>
              <a:t>!</a:t>
            </a:r>
          </a:p>
          <a:p>
            <a:r>
              <a:rPr lang="en-US" dirty="0" err="1">
                <a:latin typeface="Gill Sans MT" panose="020B0502020104020203" pitchFamily="34" charset="0"/>
              </a:rPr>
              <a:t>Pengembangan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kapasitas</a:t>
            </a:r>
            <a:r>
              <a:rPr lang="en-US" dirty="0">
                <a:latin typeface="Gill Sans MT" panose="020B0502020104020203" pitchFamily="34" charset="0"/>
              </a:rPr>
              <a:t> (</a:t>
            </a:r>
            <a:r>
              <a:rPr lang="en-US" dirty="0" err="1">
                <a:latin typeface="Gill Sans MT" panose="020B0502020104020203" pitchFamily="34" charset="0"/>
              </a:rPr>
              <a:t>atau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pembangunan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kapasitas</a:t>
            </a:r>
            <a:r>
              <a:rPr lang="en-US" dirty="0">
                <a:latin typeface="Gill Sans MT" panose="020B0502020104020203" pitchFamily="34" charset="0"/>
              </a:rPr>
              <a:t>) </a:t>
            </a:r>
            <a:r>
              <a:rPr lang="en-US" dirty="0" err="1">
                <a:latin typeface="Gill Sans MT" panose="020B0502020104020203" pitchFamily="34" charset="0"/>
              </a:rPr>
              <a:t>adalah</a:t>
            </a:r>
            <a:r>
              <a:rPr lang="en-US" dirty="0">
                <a:latin typeface="Gill Sans MT" panose="020B0502020104020203" pitchFamily="34" charset="0"/>
              </a:rPr>
              <a:t> proses di mana </a:t>
            </a:r>
            <a:r>
              <a:rPr lang="en-US" dirty="0" err="1">
                <a:latin typeface="Gill Sans MT" panose="020B0502020104020203" pitchFamily="34" charset="0"/>
              </a:rPr>
              <a:t>individu</a:t>
            </a:r>
            <a:r>
              <a:rPr lang="en-US" dirty="0">
                <a:latin typeface="Gill Sans MT" panose="020B0502020104020203" pitchFamily="34" charset="0"/>
              </a:rPr>
              <a:t> dan </a:t>
            </a:r>
            <a:r>
              <a:rPr lang="en-US" dirty="0" err="1">
                <a:latin typeface="Gill Sans MT" panose="020B0502020104020203" pitchFamily="34" charset="0"/>
              </a:rPr>
              <a:t>organisasi</a:t>
            </a:r>
            <a:endParaRPr lang="en-US" dirty="0">
              <a:latin typeface="Gill Sans MT" panose="020B0502020104020203" pitchFamily="34" charset="0"/>
            </a:endParaRPr>
          </a:p>
          <a:p>
            <a:pPr lvl="1"/>
            <a:r>
              <a:rPr lang="en-US" dirty="0" err="1">
                <a:latin typeface="Gill Sans MT" panose="020B0502020104020203" pitchFamily="34" charset="0"/>
              </a:rPr>
              <a:t>memperoleh</a:t>
            </a:r>
            <a:r>
              <a:rPr lang="en-US" dirty="0">
                <a:latin typeface="Gill Sans MT" panose="020B0502020104020203" pitchFamily="34" charset="0"/>
              </a:rPr>
              <a:t>, </a:t>
            </a:r>
            <a:r>
              <a:rPr lang="en-US" dirty="0" err="1">
                <a:latin typeface="Gill Sans MT" panose="020B0502020104020203" pitchFamily="34" charset="0"/>
              </a:rPr>
              <a:t>meningkatkan</a:t>
            </a:r>
            <a:r>
              <a:rPr lang="en-US" dirty="0">
                <a:latin typeface="Gill Sans MT" panose="020B0502020104020203" pitchFamily="34" charset="0"/>
              </a:rPr>
              <a:t>, dan </a:t>
            </a:r>
            <a:r>
              <a:rPr lang="en-US" dirty="0" err="1">
                <a:latin typeface="Gill Sans MT" panose="020B0502020104020203" pitchFamily="34" charset="0"/>
              </a:rPr>
              <a:t>mempertahankan</a:t>
            </a:r>
            <a:endParaRPr lang="en-US" dirty="0">
              <a:latin typeface="Gill Sans MT" panose="020B0502020104020203" pitchFamily="34" charset="0"/>
            </a:endParaRPr>
          </a:p>
          <a:p>
            <a:pPr lvl="1"/>
            <a:r>
              <a:rPr lang="en-US" dirty="0" err="1">
                <a:latin typeface="Gill Sans MT" panose="020B0502020104020203" pitchFamily="34" charset="0"/>
              </a:rPr>
              <a:t>keterampilan</a:t>
            </a:r>
            <a:r>
              <a:rPr lang="en-US" dirty="0">
                <a:latin typeface="Gill Sans MT" panose="020B0502020104020203" pitchFamily="34" charset="0"/>
              </a:rPr>
              <a:t>, </a:t>
            </a:r>
            <a:r>
              <a:rPr lang="en-US" dirty="0" err="1">
                <a:latin typeface="Gill Sans MT" panose="020B0502020104020203" pitchFamily="34" charset="0"/>
              </a:rPr>
              <a:t>pengetahuan</a:t>
            </a:r>
            <a:r>
              <a:rPr lang="en-US" dirty="0">
                <a:latin typeface="Gill Sans MT" panose="020B0502020104020203" pitchFamily="34" charset="0"/>
              </a:rPr>
              <a:t>, </a:t>
            </a:r>
            <a:r>
              <a:rPr lang="en-US" dirty="0" err="1">
                <a:latin typeface="Gill Sans MT" panose="020B0502020104020203" pitchFamily="34" charset="0"/>
              </a:rPr>
              <a:t>alat</a:t>
            </a:r>
            <a:r>
              <a:rPr lang="en-US" dirty="0">
                <a:latin typeface="Gill Sans MT" panose="020B0502020104020203" pitchFamily="34" charset="0"/>
              </a:rPr>
              <a:t>, </a:t>
            </a:r>
            <a:r>
              <a:rPr lang="en-US" dirty="0" err="1">
                <a:latin typeface="Gill Sans MT" panose="020B0502020104020203" pitchFamily="34" charset="0"/>
              </a:rPr>
              <a:t>peralatan</a:t>
            </a:r>
            <a:r>
              <a:rPr lang="en-US" dirty="0">
                <a:latin typeface="Gill Sans MT" panose="020B0502020104020203" pitchFamily="34" charset="0"/>
              </a:rPr>
              <a:t>, dan </a:t>
            </a:r>
            <a:r>
              <a:rPr lang="en-US" dirty="0" err="1">
                <a:latin typeface="Gill Sans MT" panose="020B0502020104020203" pitchFamily="34" charset="0"/>
              </a:rPr>
              <a:t>sumber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daya</a:t>
            </a:r>
            <a:r>
              <a:rPr lang="en-US" dirty="0">
                <a:latin typeface="Gill Sans MT" panose="020B0502020104020203" pitchFamily="34" charset="0"/>
              </a:rPr>
              <a:t> lain yang </a:t>
            </a:r>
            <a:r>
              <a:rPr lang="en-US" dirty="0" err="1">
                <a:latin typeface="Gill Sans MT" panose="020B0502020104020203" pitchFamily="34" charset="0"/>
              </a:rPr>
              <a:t>dibutuhkan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untuk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melakukan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pekerjaan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mereka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dengan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kompeten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atau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dengan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kapasitas</a:t>
            </a:r>
            <a:r>
              <a:rPr lang="en-US" dirty="0">
                <a:latin typeface="Gill Sans MT" panose="020B0502020104020203" pitchFamily="34" charset="0"/>
              </a:rPr>
              <a:t> yang </a:t>
            </a:r>
            <a:r>
              <a:rPr lang="en-US" dirty="0" err="1">
                <a:latin typeface="Gill Sans MT" panose="020B0502020104020203" pitchFamily="34" charset="0"/>
              </a:rPr>
              <a:t>lebih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besar</a:t>
            </a:r>
            <a:r>
              <a:rPr lang="en-US" dirty="0">
                <a:latin typeface="Gill Sans MT" panose="020B0502020104020203" pitchFamily="34" charset="0"/>
              </a:rPr>
              <a:t> (</a:t>
            </a:r>
            <a:r>
              <a:rPr lang="en-US" dirty="0" err="1">
                <a:latin typeface="Gill Sans MT" panose="020B0502020104020203" pitchFamily="34" charset="0"/>
              </a:rPr>
              <a:t>skala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lebih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besar</a:t>
            </a:r>
            <a:r>
              <a:rPr lang="en-US" dirty="0">
                <a:latin typeface="Gill Sans MT" panose="020B0502020104020203" pitchFamily="34" charset="0"/>
              </a:rPr>
              <a:t>, </a:t>
            </a:r>
            <a:r>
              <a:rPr lang="en-US" dirty="0" err="1">
                <a:latin typeface="Gill Sans MT" panose="020B0502020104020203" pitchFamily="34" charset="0"/>
              </a:rPr>
              <a:t>audiens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lebih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besar</a:t>
            </a:r>
            <a:r>
              <a:rPr lang="en-US" dirty="0">
                <a:latin typeface="Gill Sans MT" panose="020B0502020104020203" pitchFamily="34" charset="0"/>
              </a:rPr>
              <a:t>, </a:t>
            </a:r>
            <a:r>
              <a:rPr lang="en-US" dirty="0" err="1">
                <a:latin typeface="Gill Sans MT" panose="020B0502020104020203" pitchFamily="34" charset="0"/>
              </a:rPr>
              <a:t>dampak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lebih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besar</a:t>
            </a:r>
            <a:r>
              <a:rPr lang="en-US" dirty="0">
                <a:latin typeface="Gill Sans MT" panose="020B0502020104020203" pitchFamily="34" charset="0"/>
              </a:rPr>
              <a:t>, </a:t>
            </a:r>
            <a:r>
              <a:rPr lang="en-US" dirty="0" err="1">
                <a:latin typeface="Gill Sans MT" panose="020B0502020104020203" pitchFamily="34" charset="0"/>
              </a:rPr>
              <a:t>dll</a:t>
            </a:r>
            <a:r>
              <a:rPr lang="en-US" dirty="0">
                <a:latin typeface="Gill Sans MT" panose="020B0502020104020203" pitchFamily="34" charset="0"/>
              </a:rPr>
              <a:t>.)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1ED6F36-01AE-472B-AB4B-176530100E1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2790" y="434969"/>
            <a:ext cx="7772400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400" b="0" i="0" kern="1200">
                <a:solidFill>
                  <a:srgbClr val="194F8B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Apa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 Yang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Dimaksud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dengan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 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Kapasitas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”?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ill Sans MT"/>
              <a:ea typeface="+mj-ea"/>
              <a:cs typeface="Gill Sans M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FB414B-2E41-4EB3-9B8C-3D604B5C597C}"/>
              </a:ext>
            </a:extLst>
          </p:cNvPr>
          <p:cNvSpPr txBox="1"/>
          <p:nvPr/>
        </p:nvSpPr>
        <p:spPr>
          <a:xfrm>
            <a:off x="691704" y="4077255"/>
            <a:ext cx="57015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Gill Sans MT" panose="020B0502020104020203" pitchFamily="34" charset="0"/>
              </a:rPr>
              <a:t>Ini</a:t>
            </a:r>
            <a:r>
              <a:rPr lang="en-US" sz="2400" dirty="0">
                <a:latin typeface="Gill Sans MT" panose="020B0502020104020203" pitchFamily="34" charset="0"/>
              </a:rPr>
              <a:t> </a:t>
            </a:r>
            <a:r>
              <a:rPr lang="en-US" sz="2400" dirty="0" err="1">
                <a:latin typeface="Gill Sans MT" panose="020B0502020104020203" pitchFamily="34" charset="0"/>
              </a:rPr>
              <a:t>termasuk</a:t>
            </a:r>
            <a:r>
              <a:rPr lang="en-US" sz="2400" dirty="0">
                <a:latin typeface="Gill Sans MT" panose="020B0502020104020203" pitchFamily="34" charset="0"/>
              </a:rPr>
              <a:t>: </a:t>
            </a:r>
          </a:p>
          <a:p>
            <a:r>
              <a:rPr lang="en-US" sz="2400" dirty="0">
                <a:latin typeface="Gill Sans MT" panose="020B0502020104020203" pitchFamily="34" charset="0"/>
              </a:rPr>
              <a:t>	</a:t>
            </a:r>
            <a:r>
              <a:rPr lang="en-US" sz="2400" dirty="0" err="1">
                <a:latin typeface="Gill Sans MT" panose="020B0502020104020203" pitchFamily="34" charset="0"/>
              </a:rPr>
              <a:t>peningkatan</a:t>
            </a:r>
            <a:r>
              <a:rPr lang="en-US" sz="2400" dirty="0">
                <a:latin typeface="Gill Sans MT" panose="020B0502020104020203" pitchFamily="34" charset="0"/>
              </a:rPr>
              <a:t> </a:t>
            </a:r>
            <a:r>
              <a:rPr lang="en-US" sz="2400" dirty="0" err="1">
                <a:latin typeface="Gill Sans MT" panose="020B0502020104020203" pitchFamily="34" charset="0"/>
              </a:rPr>
              <a:t>struktur</a:t>
            </a:r>
            <a:r>
              <a:rPr lang="en-US" sz="2400" dirty="0">
                <a:latin typeface="Gill Sans MT" panose="020B0502020104020203" pitchFamily="34" charset="0"/>
              </a:rPr>
              <a:t> </a:t>
            </a:r>
            <a:r>
              <a:rPr lang="en-US" sz="2400" dirty="0" err="1">
                <a:latin typeface="Gill Sans MT" panose="020B0502020104020203" pitchFamily="34" charset="0"/>
              </a:rPr>
              <a:t>manajemen</a:t>
            </a:r>
            <a:r>
              <a:rPr lang="en-US" sz="2400" dirty="0">
                <a:latin typeface="Gill Sans MT" panose="020B0502020104020203" pitchFamily="34" charset="0"/>
              </a:rPr>
              <a:t>, proses, 	dan </a:t>
            </a:r>
            <a:r>
              <a:rPr lang="en-US" sz="2400" dirty="0" err="1">
                <a:latin typeface="Gill Sans MT" panose="020B0502020104020203" pitchFamily="34" charset="0"/>
              </a:rPr>
              <a:t>prosedur</a:t>
            </a:r>
            <a:r>
              <a:rPr lang="en-US" sz="2400" dirty="0">
                <a:latin typeface="Gill Sans MT" panose="020B0502020104020203" pitchFamily="34" charset="0"/>
              </a:rPr>
              <a:t> . . . </a:t>
            </a:r>
          </a:p>
          <a:p>
            <a:r>
              <a:rPr lang="en-US" sz="2400" dirty="0">
                <a:latin typeface="Gill Sans MT" panose="020B0502020104020203" pitchFamily="34" charset="0"/>
              </a:rPr>
              <a:t>	</a:t>
            </a:r>
            <a:r>
              <a:rPr lang="en-US" sz="2400" dirty="0" err="1">
                <a:latin typeface="Gill Sans MT" panose="020B0502020104020203" pitchFamily="34" charset="0"/>
              </a:rPr>
              <a:t>dalam</a:t>
            </a:r>
            <a:r>
              <a:rPr lang="en-US" sz="2400" dirty="0">
                <a:latin typeface="Gill Sans MT" panose="020B0502020104020203" pitchFamily="34" charset="0"/>
              </a:rPr>
              <a:t> </a:t>
            </a:r>
            <a:r>
              <a:rPr lang="en-US" sz="2400" dirty="0" err="1">
                <a:latin typeface="Gill Sans MT" panose="020B0502020104020203" pitchFamily="34" charset="0"/>
              </a:rPr>
              <a:t>organisasi</a:t>
            </a:r>
            <a:r>
              <a:rPr lang="en-US" sz="2400" dirty="0">
                <a:latin typeface="Gill Sans MT" panose="020B0502020104020203" pitchFamily="34" charset="0"/>
              </a:rPr>
              <a:t> dan di </a:t>
            </a:r>
            <a:r>
              <a:rPr lang="en-US" sz="2400" dirty="0" err="1">
                <a:latin typeface="Gill Sans MT" panose="020B0502020104020203" pitchFamily="34" charset="0"/>
              </a:rPr>
              <a:t>antara</a:t>
            </a:r>
            <a:r>
              <a:rPr lang="en-US" sz="2400" dirty="0">
                <a:latin typeface="Gill Sans MT" panose="020B0502020104020203" pitchFamily="34" charset="0"/>
              </a:rPr>
              <a:t> </a:t>
            </a:r>
            <a:r>
              <a:rPr lang="en-US" sz="2400" dirty="0" err="1">
                <a:latin typeface="Gill Sans MT" panose="020B0502020104020203" pitchFamily="34" charset="0"/>
              </a:rPr>
              <a:t>berbagai</a:t>
            </a:r>
            <a:r>
              <a:rPr lang="en-US" sz="2400" dirty="0">
                <a:latin typeface="Gill Sans MT" panose="020B0502020104020203" pitchFamily="34" charset="0"/>
              </a:rPr>
              <a:t> 	</a:t>
            </a:r>
            <a:r>
              <a:rPr lang="en-US" sz="2400" dirty="0" err="1">
                <a:latin typeface="Gill Sans MT" panose="020B0502020104020203" pitchFamily="34" charset="0"/>
              </a:rPr>
              <a:t>organisasi</a:t>
            </a:r>
            <a:r>
              <a:rPr lang="en-US" sz="2400" dirty="0">
                <a:latin typeface="Gill Sans MT" panose="020B0502020104020203" pitchFamily="34" charset="0"/>
              </a:rPr>
              <a:t> dan </a:t>
            </a:r>
            <a:r>
              <a:rPr lang="en-US" sz="2400" dirty="0" err="1">
                <a:latin typeface="Gill Sans MT" panose="020B0502020104020203" pitchFamily="34" charset="0"/>
              </a:rPr>
              <a:t>sektor</a:t>
            </a:r>
            <a:r>
              <a:rPr lang="en-US" sz="2400" dirty="0">
                <a:latin typeface="Gill Sans MT" panose="020B0502020104020203" pitchFamily="34" charset="0"/>
              </a:rPr>
              <a:t> </a:t>
            </a:r>
            <a:r>
              <a:rPr lang="en-US" sz="2400" dirty="0" err="1">
                <a:latin typeface="Gill Sans MT" panose="020B0502020104020203" pitchFamily="34" charset="0"/>
              </a:rPr>
              <a:t>untuk</a:t>
            </a:r>
            <a:r>
              <a:rPr lang="en-US" sz="2400" dirty="0">
                <a:latin typeface="Gill Sans MT" panose="020B0502020104020203" pitchFamily="34" charset="0"/>
              </a:rPr>
              <a:t> </a:t>
            </a:r>
            <a:r>
              <a:rPr lang="en-US" sz="2400" dirty="0" err="1">
                <a:latin typeface="Gill Sans MT" panose="020B0502020104020203" pitchFamily="34" charset="0"/>
              </a:rPr>
              <a:t>memenuhi</a:t>
            </a:r>
            <a:r>
              <a:rPr lang="en-US" sz="2400" dirty="0">
                <a:latin typeface="Gill Sans MT" panose="020B0502020104020203" pitchFamily="34" charset="0"/>
              </a:rPr>
              <a:t> 	</a:t>
            </a:r>
            <a:r>
              <a:rPr lang="en-US" sz="2400" dirty="0" err="1">
                <a:latin typeface="Gill Sans MT" panose="020B0502020104020203" pitchFamily="34" charset="0"/>
              </a:rPr>
              <a:t>kebutuhan</a:t>
            </a:r>
            <a:r>
              <a:rPr lang="en-US" sz="2400" dirty="0">
                <a:latin typeface="Gill Sans MT" panose="020B0502020104020203" pitchFamily="34" charset="0"/>
              </a:rPr>
              <a:t> </a:t>
            </a:r>
            <a:r>
              <a:rPr lang="en-US" sz="2400" dirty="0" err="1">
                <a:latin typeface="Gill Sans MT" panose="020B0502020104020203" pitchFamily="34" charset="0"/>
              </a:rPr>
              <a:t>saat</a:t>
            </a:r>
            <a:r>
              <a:rPr lang="en-US" sz="2400" dirty="0">
                <a:latin typeface="Gill Sans MT" panose="020B0502020104020203" pitchFamily="34" charset="0"/>
              </a:rPr>
              <a:t> </a:t>
            </a:r>
            <a:r>
              <a:rPr lang="en-US" sz="2400" dirty="0" err="1">
                <a:latin typeface="Gill Sans MT" panose="020B0502020104020203" pitchFamily="34" charset="0"/>
              </a:rPr>
              <a:t>ini</a:t>
            </a:r>
            <a:r>
              <a:rPr lang="en-US" sz="2400" dirty="0">
                <a:latin typeface="Gill Sans MT" panose="020B0502020104020203" pitchFamily="34" charset="0"/>
              </a:rPr>
              <a:t> dan masa </a:t>
            </a:r>
            <a:r>
              <a:rPr lang="en-US" sz="2400" dirty="0" err="1">
                <a:latin typeface="Gill Sans MT" panose="020B0502020104020203" pitchFamily="34" charset="0"/>
              </a:rPr>
              <a:t>depan</a:t>
            </a:r>
            <a:endParaRPr lang="en-US" sz="2400" dirty="0">
              <a:latin typeface="Gill Sans MT" panose="020B0502020104020203" pitchFamily="34" charset="0"/>
            </a:endParaRPr>
          </a:p>
          <a:p>
            <a:endParaRPr lang="en-US" dirty="0"/>
          </a:p>
        </p:txBody>
      </p:sp>
      <p:pic>
        <p:nvPicPr>
          <p:cNvPr id="5" name="Picture 4" descr="Seseorang berbicara kepada sekelompok orang yang duduk dan berdiri, di luar.">
            <a:extLst>
              <a:ext uri="{FF2B5EF4-FFF2-40B4-BE49-F238E27FC236}">
                <a16:creationId xmlns:a16="http://schemas.microsoft.com/office/drawing/2014/main" id="{FE58BD1B-1643-E97C-4935-CFE8E6CB9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012" y="3973853"/>
            <a:ext cx="3652284" cy="2434856"/>
          </a:xfrm>
          <a:prstGeom prst="rect">
            <a:avLst/>
          </a:prstGeom>
          <a:ln>
            <a:solidFill>
              <a:schemeClr val="accent5">
                <a:hueOff val="0"/>
                <a:satOff val="0"/>
                <a:lumOff val="0"/>
              </a:schemeClr>
            </a:solidFill>
          </a:ln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CCF98021-7BCA-4A72-AE64-DD75749469F4}"/>
              </a:ext>
            </a:extLst>
          </p:cNvPr>
          <p:cNvSpPr txBox="1">
            <a:spLocks/>
          </p:cNvSpPr>
          <p:nvPr/>
        </p:nvSpPr>
        <p:spPr>
          <a:xfrm>
            <a:off x="1699437" y="6490156"/>
            <a:ext cx="8793126" cy="25386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/>
              <a:t>USAID CLEAN CITIES, BLUE OCEAN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4CC0BC37-6595-4F73-8B43-340F7D82DD59}"/>
              </a:ext>
            </a:extLst>
          </p:cNvPr>
          <p:cNvSpPr txBox="1">
            <a:spLocks/>
          </p:cNvSpPr>
          <p:nvPr/>
        </p:nvSpPr>
        <p:spPr>
          <a:xfrm>
            <a:off x="9810750" y="6465212"/>
            <a:ext cx="2133600" cy="26161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782948-4DBE-204D-AB9E-B65E067054AE}" type="slidenum">
              <a:rPr lang="en-US" sz="1100"/>
              <a:pPr algn="r"/>
              <a:t>12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62235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065EDC84-1D2C-4B89-B277-29DA075AB84B}"/>
              </a:ext>
            </a:extLst>
          </p:cNvPr>
          <p:cNvSpPr txBox="1">
            <a:spLocks/>
          </p:cNvSpPr>
          <p:nvPr/>
        </p:nvSpPr>
        <p:spPr>
          <a:xfrm>
            <a:off x="1699437" y="6490156"/>
            <a:ext cx="8793126" cy="25386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/>
              <a:t>USAID CLEAN CITIES, BLUE OCEAN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9494A7DF-EB61-4A77-BED0-D342267D8FD0}"/>
              </a:ext>
            </a:extLst>
          </p:cNvPr>
          <p:cNvSpPr txBox="1">
            <a:spLocks/>
          </p:cNvSpPr>
          <p:nvPr/>
        </p:nvSpPr>
        <p:spPr>
          <a:xfrm>
            <a:off x="9810750" y="6465212"/>
            <a:ext cx="2133600" cy="26161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782948-4DBE-204D-AB9E-B65E067054AE}" type="slidenum">
              <a:rPr lang="en-US" sz="1100"/>
              <a:pPr algn="r"/>
              <a:t>13</a:t>
            </a:fld>
            <a:endParaRPr lang="en-US" sz="1100" dirty="0"/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9C529466-35D8-4806-A688-9A6DB76900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07083" y="3721770"/>
            <a:ext cx="2367584" cy="1613224"/>
          </a:xfrm>
          <a:prstGeom prst="wedgeEllipseCallout">
            <a:avLst/>
          </a:prstGeom>
          <a:gradFill>
            <a:gsLst>
              <a:gs pos="5300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9B742DA9-98F8-46E6-9FE2-5205D09226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8743386"/>
              </p:ext>
            </p:extLst>
          </p:nvPr>
        </p:nvGraphicFramePr>
        <p:xfrm>
          <a:off x="8612213" y="1313909"/>
          <a:ext cx="2967103" cy="229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8663">
                  <a:extLst>
                    <a:ext uri="{9D8B030D-6E8A-4147-A177-3AD203B41FA5}">
                      <a16:colId xmlns:a16="http://schemas.microsoft.com/office/drawing/2014/main" val="2110139699"/>
                    </a:ext>
                  </a:extLst>
                </a:gridCol>
                <a:gridCol w="1488440">
                  <a:extLst>
                    <a:ext uri="{9D8B030D-6E8A-4147-A177-3AD203B41FA5}">
                      <a16:colId xmlns:a16="http://schemas.microsoft.com/office/drawing/2014/main" val="1599084045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r>
                        <a:rPr lang="en-US" dirty="0" err="1"/>
                        <a:t>Contoh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Penilaian</a:t>
                      </a:r>
                      <a:r>
                        <a:rPr lang="en-US" dirty="0"/>
                        <a:t> SCIL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1960913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Periode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Penilaian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Nilai SCIL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0411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Tahun</a:t>
                      </a:r>
                      <a:r>
                        <a:rPr lang="en-US" dirty="0"/>
                        <a:t> Ke-1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43%</a:t>
                      </a:r>
                    </a:p>
                  </a:txBody>
                  <a:tcPr>
                    <a:solidFill>
                      <a:srgbClr val="FE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3811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Tahun</a:t>
                      </a:r>
                      <a:r>
                        <a:rPr lang="en-US" dirty="0"/>
                        <a:t> Ke-2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62%</a:t>
                      </a:r>
                    </a:p>
                  </a:txBody>
                  <a:tcP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47732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5EB41BB-9BA2-4272-B715-4F9C86835956}"/>
              </a:ext>
            </a:extLst>
          </p:cNvPr>
          <p:cNvSpPr txBox="1"/>
          <p:nvPr/>
        </p:nvSpPr>
        <p:spPr>
          <a:xfrm>
            <a:off x="9156773" y="4018647"/>
            <a:ext cx="18850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HUBUNGI Media!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Hasil SCIL </a:t>
            </a:r>
            <a:r>
              <a:rPr lang="en-US" dirty="0" err="1">
                <a:solidFill>
                  <a:schemeClr val="bg1"/>
                </a:solidFill>
              </a:rPr>
              <a:t>Menunjukkan</a:t>
            </a:r>
            <a:r>
              <a:rPr lang="en-US" dirty="0">
                <a:solidFill>
                  <a:schemeClr val="bg1"/>
                </a:solidFill>
              </a:rPr>
              <a:t> 44%!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2E75BA-AF8B-432B-9240-B43B68CB48F4}"/>
              </a:ext>
            </a:extLst>
          </p:cNvPr>
          <p:cNvSpPr txBox="1"/>
          <p:nvPr/>
        </p:nvSpPr>
        <p:spPr>
          <a:xfrm>
            <a:off x="511843" y="3672471"/>
            <a:ext cx="7733799" cy="225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Gill Sans MT" panose="020B0502020104020203" pitchFamily="34" charset="0"/>
              </a:rPr>
              <a:t>SCIL </a:t>
            </a:r>
            <a:r>
              <a:rPr lang="en-US" sz="2600" dirty="0" err="1">
                <a:latin typeface="Gill Sans MT" panose="020B0502020104020203" pitchFamily="34" charset="0"/>
              </a:rPr>
              <a:t>menyediakan</a:t>
            </a:r>
            <a:r>
              <a:rPr lang="en-US" sz="2600" dirty="0">
                <a:latin typeface="Gill Sans MT" panose="020B0502020104020203" pitchFamily="34" charset="0"/>
              </a:rPr>
              <a:t>: </a:t>
            </a:r>
          </a:p>
          <a:p>
            <a:pPr marL="9144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 dirty="0" err="1">
                <a:latin typeface="Gill Sans MT" panose="020B0502020104020203" pitchFamily="34" charset="0"/>
              </a:rPr>
              <a:t>Pengukuran</a:t>
            </a:r>
            <a:r>
              <a:rPr lang="en-US" sz="2600" dirty="0">
                <a:latin typeface="Gill Sans MT" panose="020B0502020104020203" pitchFamily="34" charset="0"/>
              </a:rPr>
              <a:t> </a:t>
            </a:r>
            <a:r>
              <a:rPr lang="en-US" sz="2600" dirty="0" err="1">
                <a:latin typeface="Gill Sans MT" panose="020B0502020104020203" pitchFamily="34" charset="0"/>
              </a:rPr>
              <a:t>kapasitas</a:t>
            </a:r>
            <a:r>
              <a:rPr lang="en-US" sz="2600" dirty="0">
                <a:latin typeface="Gill Sans MT" panose="020B0502020104020203" pitchFamily="34" charset="0"/>
              </a:rPr>
              <a:t> </a:t>
            </a:r>
            <a:r>
              <a:rPr lang="en-US" sz="2600" dirty="0" err="1">
                <a:latin typeface="Gill Sans MT" panose="020B0502020104020203" pitchFamily="34" charset="0"/>
              </a:rPr>
              <a:t>dalam</a:t>
            </a:r>
            <a:r>
              <a:rPr lang="en-US" sz="2600" dirty="0">
                <a:latin typeface="Gill Sans MT" panose="020B0502020104020203" pitchFamily="34" charset="0"/>
              </a:rPr>
              <a:t> </a:t>
            </a:r>
            <a:r>
              <a:rPr lang="en-US" sz="2600" dirty="0" err="1">
                <a:latin typeface="Gill Sans MT" panose="020B0502020104020203" pitchFamily="34" charset="0"/>
              </a:rPr>
              <a:t>bentuk</a:t>
            </a:r>
            <a:r>
              <a:rPr lang="en-US" sz="2600" dirty="0">
                <a:latin typeface="Gill Sans MT" panose="020B0502020104020203" pitchFamily="34" charset="0"/>
              </a:rPr>
              <a:t> Skor SCIL</a:t>
            </a:r>
          </a:p>
          <a:p>
            <a:pPr marL="9144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 dirty="0" err="1">
                <a:latin typeface="Gill Sans MT" panose="020B0502020104020203" pitchFamily="34" charset="0"/>
              </a:rPr>
              <a:t>Menentukan</a:t>
            </a:r>
            <a:r>
              <a:rPr lang="en-US" sz="2600" dirty="0">
                <a:latin typeface="Gill Sans MT" panose="020B0502020104020203" pitchFamily="34" charset="0"/>
              </a:rPr>
              <a:t> area yang </a:t>
            </a:r>
            <a:r>
              <a:rPr lang="en-US" sz="2600" dirty="0" err="1">
                <a:latin typeface="Gill Sans MT" panose="020B0502020104020203" pitchFamily="34" charset="0"/>
              </a:rPr>
              <a:t>perlu</a:t>
            </a:r>
            <a:r>
              <a:rPr lang="en-US" sz="2600" dirty="0">
                <a:latin typeface="Gill Sans MT" panose="020B0502020104020203" pitchFamily="34" charset="0"/>
              </a:rPr>
              <a:t> </a:t>
            </a:r>
            <a:r>
              <a:rPr lang="en-US" sz="2600" dirty="0" err="1">
                <a:latin typeface="Gill Sans MT" panose="020B0502020104020203" pitchFamily="34" charset="0"/>
              </a:rPr>
              <a:t>ditingkatkan</a:t>
            </a:r>
            <a:r>
              <a:rPr lang="en-US" sz="2600" dirty="0">
                <a:latin typeface="Gill Sans MT" panose="020B0502020104020203" pitchFamily="34" charset="0"/>
              </a:rPr>
              <a:t> </a:t>
            </a:r>
            <a:r>
              <a:rPr lang="en-US" sz="2600" dirty="0" err="1">
                <a:latin typeface="Gill Sans MT" panose="020B0502020104020203" pitchFamily="34" charset="0"/>
              </a:rPr>
              <a:t>sebagai</a:t>
            </a:r>
            <a:r>
              <a:rPr lang="en-US" sz="2600" dirty="0">
                <a:latin typeface="Gill Sans MT" panose="020B0502020104020203" pitchFamily="34" charset="0"/>
              </a:rPr>
              <a:t> </a:t>
            </a:r>
            <a:r>
              <a:rPr lang="en-US" sz="2600" dirty="0" err="1">
                <a:latin typeface="Gill Sans MT" panose="020B0502020104020203" pitchFamily="34" charset="0"/>
              </a:rPr>
              <a:t>investasi</a:t>
            </a:r>
            <a:r>
              <a:rPr lang="en-US" sz="2600" dirty="0">
                <a:latin typeface="Gill Sans MT" panose="020B0502020104020203" pitchFamily="34" charset="0"/>
              </a:rPr>
              <a:t> yang </a:t>
            </a:r>
            <a:r>
              <a:rPr lang="en-US" sz="2600" dirty="0" err="1">
                <a:latin typeface="Gill Sans MT" panose="020B0502020104020203" pitchFamily="34" charset="0"/>
              </a:rPr>
              <a:t>baik</a:t>
            </a:r>
            <a:r>
              <a:rPr lang="en-US" sz="2600" dirty="0">
                <a:latin typeface="Gill Sans MT" panose="020B0502020104020203" pitchFamily="34" charset="0"/>
              </a:rPr>
              <a:t> </a:t>
            </a:r>
            <a:r>
              <a:rPr lang="en-US" sz="2600" dirty="0" err="1">
                <a:latin typeface="Gill Sans MT" panose="020B0502020104020203" pitchFamily="34" charset="0"/>
              </a:rPr>
              <a:t>dalam</a:t>
            </a:r>
            <a:r>
              <a:rPr lang="en-US" sz="2600" dirty="0">
                <a:latin typeface="Gill Sans MT" panose="020B0502020104020203" pitchFamily="34" charset="0"/>
              </a:rPr>
              <a:t> </a:t>
            </a:r>
            <a:r>
              <a:rPr lang="en-US" sz="2600" dirty="0" err="1">
                <a:latin typeface="Gill Sans MT" panose="020B0502020104020203" pitchFamily="34" charset="0"/>
              </a:rPr>
              <a:t>pengembangan</a:t>
            </a:r>
            <a:r>
              <a:rPr lang="en-US" sz="2600" dirty="0">
                <a:latin typeface="Gill Sans MT" panose="020B0502020104020203" pitchFamily="34" charset="0"/>
              </a:rPr>
              <a:t> </a:t>
            </a:r>
            <a:r>
              <a:rPr lang="en-US" sz="2600" dirty="0" err="1">
                <a:latin typeface="Gill Sans MT" panose="020B0502020104020203" pitchFamily="34" charset="0"/>
              </a:rPr>
              <a:t>kapasitas</a:t>
            </a:r>
            <a:endParaRPr lang="en-US" sz="2600" dirty="0">
              <a:latin typeface="Gill Sans MT" panose="020B0502020104020203" pitchFamily="34" charset="0"/>
            </a:endParaRPr>
          </a:p>
          <a:p>
            <a:pPr marL="9144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 dirty="0" err="1">
                <a:latin typeface="Gill Sans MT" panose="020B0502020104020203" pitchFamily="34" charset="0"/>
              </a:rPr>
              <a:t>Membandingkan</a:t>
            </a:r>
            <a:r>
              <a:rPr lang="en-US" sz="2600" dirty="0">
                <a:latin typeface="Gill Sans MT" panose="020B0502020104020203" pitchFamily="34" charset="0"/>
              </a:rPr>
              <a:t> Skor SCIL </a:t>
            </a:r>
            <a:r>
              <a:rPr lang="en-US" sz="2600" dirty="0" err="1">
                <a:latin typeface="Gill Sans MT" panose="020B0502020104020203" pitchFamily="34" charset="0"/>
              </a:rPr>
              <a:t>setiap</a:t>
            </a:r>
            <a:r>
              <a:rPr lang="en-US" sz="2600" dirty="0">
                <a:latin typeface="Gill Sans MT" panose="020B0502020104020203" pitchFamily="34" charset="0"/>
              </a:rPr>
              <a:t> kali </a:t>
            </a:r>
            <a:r>
              <a:rPr lang="en-US" sz="2600" dirty="0" err="1">
                <a:latin typeface="Gill Sans MT" panose="020B0502020104020203" pitchFamily="34" charset="0"/>
              </a:rPr>
              <a:t>penilaian</a:t>
            </a:r>
            <a:r>
              <a:rPr lang="en-US" sz="2600" dirty="0">
                <a:latin typeface="Gill Sans MT" panose="020B0502020104020203" pitchFamily="34" charset="0"/>
              </a:rPr>
              <a:t> </a:t>
            </a:r>
            <a:r>
              <a:rPr lang="en-US" sz="2600" dirty="0" err="1">
                <a:latin typeface="Gill Sans MT" panose="020B0502020104020203" pitchFamily="34" charset="0"/>
              </a:rPr>
              <a:t>dilakukan</a:t>
            </a:r>
            <a:r>
              <a:rPr lang="en-US" sz="2600" dirty="0">
                <a:latin typeface="Gill Sans MT" panose="020B0502020104020203" pitchFamily="34" charset="0"/>
              </a:rPr>
              <a:t> </a:t>
            </a:r>
            <a:r>
              <a:rPr lang="en-US" sz="2600" dirty="0" err="1">
                <a:latin typeface="Gill Sans MT" panose="020B0502020104020203" pitchFamily="34" charset="0"/>
              </a:rPr>
              <a:t>untuk</a:t>
            </a:r>
            <a:r>
              <a:rPr lang="en-US" sz="2600" dirty="0">
                <a:latin typeface="Gill Sans MT" panose="020B0502020104020203" pitchFamily="34" charset="0"/>
              </a:rPr>
              <a:t> </a:t>
            </a:r>
            <a:r>
              <a:rPr lang="en-US" sz="2600" dirty="0" err="1">
                <a:latin typeface="Gill Sans MT" panose="020B0502020104020203" pitchFamily="34" charset="0"/>
              </a:rPr>
              <a:t>melihat</a:t>
            </a:r>
            <a:r>
              <a:rPr lang="en-US" sz="2600" dirty="0">
                <a:latin typeface="Gill Sans MT" panose="020B0502020104020203" pitchFamily="34" charset="0"/>
              </a:rPr>
              <a:t> </a:t>
            </a:r>
            <a:r>
              <a:rPr lang="en-US" sz="2600" dirty="0" err="1">
                <a:latin typeface="Gill Sans MT" panose="020B0502020104020203" pitchFamily="34" charset="0"/>
              </a:rPr>
              <a:t>peningkatan</a:t>
            </a:r>
            <a:endParaRPr lang="en-US" sz="22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5270" y="1078142"/>
            <a:ext cx="8196943" cy="324320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dirty="0" err="1">
                <a:latin typeface="Gill Sans MT" panose="020B0502020104020203" pitchFamily="34" charset="0"/>
              </a:rPr>
              <a:t>Situasi</a:t>
            </a:r>
            <a:r>
              <a:rPr lang="en-US" sz="2600" dirty="0">
                <a:latin typeface="Gill Sans MT" panose="020B0502020104020203" pitchFamily="34" charset="0"/>
              </a:rPr>
              <a:t> </a:t>
            </a:r>
            <a:r>
              <a:rPr lang="en-US" sz="2600" dirty="0" err="1">
                <a:latin typeface="Gill Sans MT" panose="020B0502020104020203" pitchFamily="34" charset="0"/>
              </a:rPr>
              <a:t>Saat</a:t>
            </a:r>
            <a:r>
              <a:rPr lang="en-US" sz="2600" dirty="0">
                <a:latin typeface="Gill Sans MT" panose="020B0502020104020203" pitchFamily="34" charset="0"/>
              </a:rPr>
              <a:t> </a:t>
            </a:r>
            <a:r>
              <a:rPr lang="en-US" sz="2600" dirty="0" err="1">
                <a:latin typeface="Gill Sans MT" panose="020B0502020104020203" pitchFamily="34" charset="0"/>
              </a:rPr>
              <a:t>Ini</a:t>
            </a:r>
            <a:r>
              <a:rPr lang="en-US" sz="2600" dirty="0">
                <a:latin typeface="Gill Sans MT" panose="020B0502020104020203" pitchFamily="34" charset="0"/>
              </a:rPr>
              <a:t>: </a:t>
            </a:r>
          </a:p>
          <a:p>
            <a:pPr lvl="1">
              <a:lnSpc>
                <a:spcPct val="90000"/>
              </a:lnSpc>
            </a:pPr>
            <a:r>
              <a:rPr lang="en-US" sz="2200" dirty="0" err="1">
                <a:latin typeface="Gill Sans MT" panose="020B0502020104020203" pitchFamily="34" charset="0"/>
              </a:rPr>
              <a:t>Pengelolaan</a:t>
            </a:r>
            <a:r>
              <a:rPr lang="en-US" sz="2200" dirty="0">
                <a:latin typeface="Gill Sans MT" panose="020B0502020104020203" pitchFamily="34" charset="0"/>
              </a:rPr>
              <a:t> </a:t>
            </a:r>
            <a:r>
              <a:rPr lang="en-US" sz="2200" dirty="0" err="1">
                <a:latin typeface="Gill Sans MT" panose="020B0502020104020203" pitchFamily="34" charset="0"/>
              </a:rPr>
              <a:t>sampah</a:t>
            </a:r>
            <a:r>
              <a:rPr lang="en-US" sz="2200" dirty="0">
                <a:latin typeface="Gill Sans MT" panose="020B0502020104020203" pitchFamily="34" charset="0"/>
              </a:rPr>
              <a:t> </a:t>
            </a:r>
            <a:r>
              <a:rPr lang="en-US" sz="2200" dirty="0" err="1">
                <a:latin typeface="Gill Sans MT" panose="020B0502020104020203" pitchFamily="34" charset="0"/>
              </a:rPr>
              <a:t>adalah</a:t>
            </a:r>
            <a:r>
              <a:rPr lang="en-US" sz="2200" dirty="0">
                <a:latin typeface="Gill Sans MT" panose="020B0502020104020203" pitchFamily="34" charset="0"/>
              </a:rPr>
              <a:t> </a:t>
            </a:r>
            <a:r>
              <a:rPr lang="en-US" sz="2200" dirty="0" err="1">
                <a:latin typeface="Gill Sans MT" panose="020B0502020104020203" pitchFamily="34" charset="0"/>
              </a:rPr>
              <a:t>tanggung</a:t>
            </a:r>
            <a:r>
              <a:rPr lang="en-US" sz="2200" dirty="0">
                <a:latin typeface="Gill Sans MT" panose="020B0502020104020203" pitchFamily="34" charset="0"/>
              </a:rPr>
              <a:t> </a:t>
            </a:r>
            <a:r>
              <a:rPr lang="en-US" sz="2200" dirty="0" err="1">
                <a:latin typeface="Gill Sans MT" panose="020B0502020104020203" pitchFamily="34" charset="0"/>
              </a:rPr>
              <a:t>jawab</a:t>
            </a:r>
            <a:r>
              <a:rPr lang="en-US" sz="2200" dirty="0">
                <a:latin typeface="Gill Sans MT" panose="020B0502020104020203" pitchFamily="34" charset="0"/>
              </a:rPr>
              <a:t> </a:t>
            </a:r>
            <a:r>
              <a:rPr lang="en-US" sz="2200" dirty="0" err="1">
                <a:latin typeface="Gill Sans MT" panose="020B0502020104020203" pitchFamily="34" charset="0"/>
              </a:rPr>
              <a:t>pemerintah</a:t>
            </a:r>
            <a:r>
              <a:rPr lang="en-US" sz="2200" dirty="0">
                <a:latin typeface="Gill Sans MT" panose="020B0502020104020203" pitchFamily="34" charset="0"/>
              </a:rPr>
              <a:t> </a:t>
            </a:r>
            <a:r>
              <a:rPr lang="en-US" sz="2200" dirty="0" err="1">
                <a:latin typeface="Gill Sans MT" panose="020B0502020104020203" pitchFamily="34" charset="0"/>
              </a:rPr>
              <a:t>daerah</a:t>
            </a:r>
            <a:endParaRPr lang="en-US" sz="2200" dirty="0">
              <a:latin typeface="Gill Sans MT" panose="020B0502020104020203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sz="2200" dirty="0">
                <a:latin typeface="Gill Sans MT" panose="020B0502020104020203" pitchFamily="34" charset="0"/>
              </a:rPr>
              <a:t>Ada </a:t>
            </a:r>
            <a:r>
              <a:rPr lang="en-US" sz="2200" dirty="0" err="1">
                <a:latin typeface="Gill Sans MT" panose="020B0502020104020203" pitchFamily="34" charset="0"/>
              </a:rPr>
              <a:t>sedikit</a:t>
            </a:r>
            <a:r>
              <a:rPr lang="en-US" sz="2200" dirty="0">
                <a:latin typeface="Gill Sans MT" panose="020B0502020104020203" pitchFamily="34" charset="0"/>
              </a:rPr>
              <a:t> </a:t>
            </a:r>
            <a:r>
              <a:rPr lang="en-US" sz="2200" dirty="0" err="1">
                <a:latin typeface="Gill Sans MT" panose="020B0502020104020203" pitchFamily="34" charset="0"/>
              </a:rPr>
              <a:t>alat</a:t>
            </a:r>
            <a:r>
              <a:rPr lang="en-US" sz="2200" dirty="0">
                <a:latin typeface="Gill Sans MT" panose="020B0502020104020203" pitchFamily="34" charset="0"/>
              </a:rPr>
              <a:t> </a:t>
            </a:r>
            <a:r>
              <a:rPr lang="en-US" sz="2200" dirty="0" err="1">
                <a:latin typeface="Gill Sans MT" panose="020B0502020104020203" pitchFamily="34" charset="0"/>
              </a:rPr>
              <a:t>untuk</a:t>
            </a:r>
            <a:r>
              <a:rPr lang="en-US" sz="2200" dirty="0">
                <a:latin typeface="Gill Sans MT" panose="020B0502020104020203" pitchFamily="34" charset="0"/>
              </a:rPr>
              <a:t> </a:t>
            </a:r>
            <a:r>
              <a:rPr lang="en-US" sz="2200" dirty="0" err="1">
                <a:latin typeface="Gill Sans MT" panose="020B0502020104020203" pitchFamily="34" charset="0"/>
              </a:rPr>
              <a:t>membantu</a:t>
            </a:r>
            <a:r>
              <a:rPr lang="en-US" sz="2200" dirty="0">
                <a:latin typeface="Gill Sans MT" panose="020B0502020104020203" pitchFamily="34" charset="0"/>
              </a:rPr>
              <a:t> </a:t>
            </a:r>
            <a:r>
              <a:rPr lang="en-US" sz="2200" dirty="0" err="1">
                <a:latin typeface="Gill Sans MT" panose="020B0502020104020203" pitchFamily="34" charset="0"/>
              </a:rPr>
              <a:t>pemerintah</a:t>
            </a:r>
            <a:r>
              <a:rPr lang="en-US" sz="2200" dirty="0">
                <a:latin typeface="Gill Sans MT" panose="020B0502020104020203" pitchFamily="34" charset="0"/>
              </a:rPr>
              <a:t> </a:t>
            </a:r>
            <a:r>
              <a:rPr lang="en-US" sz="2200" dirty="0" err="1">
                <a:latin typeface="Gill Sans MT" panose="020B0502020104020203" pitchFamily="34" charset="0"/>
              </a:rPr>
              <a:t>daerah</a:t>
            </a:r>
            <a:r>
              <a:rPr lang="en-US" sz="2200" dirty="0">
                <a:latin typeface="Gill Sans MT" panose="020B0502020104020203" pitchFamily="34" charset="0"/>
              </a:rPr>
              <a:t> </a:t>
            </a:r>
            <a:r>
              <a:rPr lang="en-US" sz="2200" dirty="0" err="1">
                <a:latin typeface="Gill Sans MT" panose="020B0502020104020203" pitchFamily="34" charset="0"/>
              </a:rPr>
              <a:t>menentukan</a:t>
            </a:r>
            <a:r>
              <a:rPr lang="en-US" sz="2200" dirty="0">
                <a:latin typeface="Gill Sans MT" panose="020B0502020104020203" pitchFamily="34" charset="0"/>
              </a:rPr>
              <a:t> di mana </a:t>
            </a:r>
            <a:r>
              <a:rPr lang="en-US" sz="2200" dirty="0" err="1">
                <a:latin typeface="Gill Sans MT" panose="020B0502020104020203" pitchFamily="34" charset="0"/>
              </a:rPr>
              <a:t>mereka</a:t>
            </a:r>
            <a:r>
              <a:rPr lang="en-US" sz="2200" dirty="0">
                <a:latin typeface="Gill Sans MT" panose="020B0502020104020203" pitchFamily="34" charset="0"/>
              </a:rPr>
              <a:t> </a:t>
            </a:r>
            <a:r>
              <a:rPr lang="en-US" sz="2200" dirty="0" err="1">
                <a:latin typeface="Gill Sans MT" panose="020B0502020104020203" pitchFamily="34" charset="0"/>
              </a:rPr>
              <a:t>berdiri</a:t>
            </a:r>
            <a:r>
              <a:rPr lang="en-US" sz="2200" dirty="0">
                <a:latin typeface="Gill Sans MT" panose="020B0502020104020203" pitchFamily="34" charset="0"/>
              </a:rPr>
              <a:t> </a:t>
            </a:r>
            <a:r>
              <a:rPr lang="en-US" sz="2200" dirty="0" err="1">
                <a:latin typeface="Gill Sans MT" panose="020B0502020104020203" pitchFamily="34" charset="0"/>
              </a:rPr>
              <a:t>mengenai</a:t>
            </a:r>
            <a:r>
              <a:rPr lang="en-US" sz="2200" dirty="0">
                <a:latin typeface="Gill Sans MT" panose="020B0502020104020203" pitchFamily="34" charset="0"/>
              </a:rPr>
              <a:t> </a:t>
            </a:r>
            <a:r>
              <a:rPr lang="en-US" sz="2200" dirty="0" err="1">
                <a:latin typeface="Gill Sans MT" panose="020B0502020104020203" pitchFamily="34" charset="0"/>
              </a:rPr>
              <a:t>kapasitas</a:t>
            </a:r>
            <a:r>
              <a:rPr lang="en-US" sz="2200" dirty="0">
                <a:latin typeface="Gill Sans MT" panose="020B0502020104020203" pitchFamily="34" charset="0"/>
              </a:rPr>
              <a:t> 3R/SWM </a:t>
            </a:r>
            <a:r>
              <a:rPr lang="en-US" sz="2200" dirty="0" err="1">
                <a:latin typeface="Gill Sans MT" panose="020B0502020104020203" pitchFamily="34" charset="0"/>
              </a:rPr>
              <a:t>untuk</a:t>
            </a:r>
            <a:r>
              <a:rPr lang="en-US" sz="2200" dirty="0">
                <a:latin typeface="Gill Sans MT" panose="020B0502020104020203" pitchFamily="34" charset="0"/>
              </a:rPr>
              <a:t> </a:t>
            </a:r>
            <a:r>
              <a:rPr lang="en-US" sz="2200" dirty="0" err="1">
                <a:latin typeface="Gill Sans MT" panose="020B0502020104020203" pitchFamily="34" charset="0"/>
              </a:rPr>
              <a:t>mempertahankan</a:t>
            </a:r>
            <a:r>
              <a:rPr lang="en-US" sz="2200" dirty="0">
                <a:latin typeface="Gill Sans MT" panose="020B0502020104020203" pitchFamily="34" charset="0"/>
              </a:rPr>
              <a:t> </a:t>
            </a:r>
            <a:r>
              <a:rPr lang="en-US" sz="2200" dirty="0" err="1">
                <a:latin typeface="Gill Sans MT" panose="020B0502020104020203" pitchFamily="34" charset="0"/>
              </a:rPr>
              <a:t>sistem</a:t>
            </a:r>
            <a:r>
              <a:rPr lang="en-US" sz="2200" dirty="0">
                <a:latin typeface="Gill Sans MT" panose="020B0502020104020203" pitchFamily="34" charset="0"/>
              </a:rPr>
              <a:t> </a:t>
            </a:r>
            <a:r>
              <a:rPr lang="en-US" sz="2200" dirty="0" err="1">
                <a:latin typeface="Gill Sans MT" panose="020B0502020104020203" pitchFamily="34" charset="0"/>
              </a:rPr>
              <a:t>pengelolaan</a:t>
            </a:r>
            <a:r>
              <a:rPr lang="en-US" sz="2200" dirty="0">
                <a:latin typeface="Gill Sans MT" panose="020B0502020104020203" pitchFamily="34" charset="0"/>
              </a:rPr>
              <a:t> </a:t>
            </a:r>
            <a:r>
              <a:rPr lang="en-US" sz="2200" dirty="0" err="1">
                <a:latin typeface="Gill Sans MT" panose="020B0502020104020203" pitchFamily="34" charset="0"/>
              </a:rPr>
              <a:t>sampah</a:t>
            </a:r>
            <a:r>
              <a:rPr lang="en-US" sz="2200" dirty="0">
                <a:latin typeface="Gill Sans MT" panose="020B0502020104020203" pitchFamily="34" charset="0"/>
              </a:rPr>
              <a:t> (SWM) yang </a:t>
            </a:r>
            <a:r>
              <a:rPr lang="en-US" sz="2200" dirty="0" err="1">
                <a:latin typeface="Gill Sans MT" panose="020B0502020104020203" pitchFamily="34" charset="0"/>
              </a:rPr>
              <a:t>baik</a:t>
            </a:r>
            <a:r>
              <a:rPr lang="en-US" sz="2200" dirty="0">
                <a:latin typeface="Gill Sans MT" panose="020B0502020104020203" pitchFamily="34" charset="0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sz="2200" dirty="0" err="1">
                <a:latin typeface="Gill Sans MT" panose="020B0502020104020203" pitchFamily="34" charset="0"/>
              </a:rPr>
              <a:t>Pemerintah</a:t>
            </a:r>
            <a:r>
              <a:rPr lang="en-US" sz="2200" dirty="0">
                <a:latin typeface="Gill Sans MT" panose="020B0502020104020203" pitchFamily="34" charset="0"/>
              </a:rPr>
              <a:t> </a:t>
            </a:r>
            <a:r>
              <a:rPr lang="en-US" sz="2200" dirty="0" err="1">
                <a:latin typeface="Gill Sans MT" panose="020B0502020104020203" pitchFamily="34" charset="0"/>
              </a:rPr>
              <a:t>daerah</a:t>
            </a:r>
            <a:r>
              <a:rPr lang="en-US" sz="2200" dirty="0">
                <a:latin typeface="Gill Sans MT" panose="020B0502020104020203" pitchFamily="34" charset="0"/>
              </a:rPr>
              <a:t> </a:t>
            </a:r>
            <a:r>
              <a:rPr lang="en-US" sz="2200" dirty="0" err="1">
                <a:latin typeface="Gill Sans MT" panose="020B0502020104020203" pitchFamily="34" charset="0"/>
              </a:rPr>
              <a:t>memiliki</a:t>
            </a:r>
            <a:r>
              <a:rPr lang="en-US" sz="2200" dirty="0">
                <a:latin typeface="Gill Sans MT" panose="020B0502020104020203" pitchFamily="34" charset="0"/>
              </a:rPr>
              <a:t> dana yang </a:t>
            </a:r>
            <a:r>
              <a:rPr lang="en-US" sz="2200" dirty="0" err="1">
                <a:latin typeface="Gill Sans MT" panose="020B0502020104020203" pitchFamily="34" charset="0"/>
              </a:rPr>
              <a:t>terbatas</a:t>
            </a:r>
            <a:endParaRPr lang="en-US" sz="1800" dirty="0">
              <a:latin typeface="Gill Sans MT"/>
            </a:endParaRPr>
          </a:p>
          <a:p>
            <a:endParaRPr lang="en-US" sz="2300" dirty="0">
              <a:latin typeface="Gill Sans MT" panose="020B0502020104020203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1ED6F36-01AE-472B-AB4B-176530100E1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8471" y="154279"/>
            <a:ext cx="7772400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400" b="0" i="0" kern="1200">
                <a:solidFill>
                  <a:srgbClr val="194F8B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Mengapa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 CCBO </a:t>
            </a:r>
            <a:r>
              <a:rPr lang="en-US" sz="3200" dirty="0" err="1">
                <a:solidFill>
                  <a:srgbClr val="C00000"/>
                </a:solidFill>
              </a:rPr>
              <a:t>Mengembangkan</a:t>
            </a:r>
            <a:r>
              <a:rPr lang="en-US" sz="3200" dirty="0">
                <a:solidFill>
                  <a:srgbClr val="C00000"/>
                </a:solidFill>
              </a:rPr>
              <a:t> SCIL?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ill Sans MT"/>
              <a:ea typeface="+mj-ea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716321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D10DFC2-0936-4F7D-9C05-E2D6359CE80C}"/>
              </a:ext>
            </a:extLst>
          </p:cNvPr>
          <p:cNvSpPr txBox="1">
            <a:spLocks/>
          </p:cNvSpPr>
          <p:nvPr/>
        </p:nvSpPr>
        <p:spPr>
          <a:xfrm>
            <a:off x="1699437" y="6490156"/>
            <a:ext cx="8793126" cy="25386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/>
              <a:t>USAID CLEAN CITIES, BLUE OCEAN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2472A024-DCD9-4AE1-AAAB-2C83F42D3580}"/>
              </a:ext>
            </a:extLst>
          </p:cNvPr>
          <p:cNvSpPr txBox="1">
            <a:spLocks/>
          </p:cNvSpPr>
          <p:nvPr/>
        </p:nvSpPr>
        <p:spPr>
          <a:xfrm>
            <a:off x="9810750" y="6465212"/>
            <a:ext cx="2133600" cy="26161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782948-4DBE-204D-AB9E-B65E067054AE}" type="slidenum">
              <a:rPr lang="en-US" sz="1100"/>
              <a:pPr algn="r"/>
              <a:t>14</a:t>
            </a:fld>
            <a:endParaRPr lang="en-US" sz="1100" dirty="0"/>
          </a:p>
        </p:txBody>
      </p:sp>
      <p:pic>
        <p:nvPicPr>
          <p:cNvPr id="3" name="Picture 2" descr="Dua pria kartun berdampingan; yang kiri memegang megafon dan yang kanan memegang piala.">
            <a:extLst>
              <a:ext uri="{FF2B5EF4-FFF2-40B4-BE49-F238E27FC236}">
                <a16:creationId xmlns:a16="http://schemas.microsoft.com/office/drawing/2014/main" id="{8A782243-6134-4346-8FD1-69BEC1A8D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5282" y="4443761"/>
            <a:ext cx="2228850" cy="1533525"/>
          </a:xfrm>
          <a:prstGeom prst="rect">
            <a:avLst/>
          </a:prstGeom>
        </p:spPr>
      </p:pic>
      <p:pic>
        <p:nvPicPr>
          <p:cNvPr id="3076" name="Picture 4" descr="Lambang dolar merah.">
            <a:extLst>
              <a:ext uri="{FF2B5EF4-FFF2-40B4-BE49-F238E27FC236}">
                <a16:creationId xmlns:a16="http://schemas.microsoft.com/office/drawing/2014/main" id="{E4883F60-1187-4DEF-8CC6-1ECA8C43D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0118">
            <a:off x="9828457" y="1014537"/>
            <a:ext cx="1182501" cy="164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1992" y="1050290"/>
            <a:ext cx="8793126" cy="437805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Cara </a:t>
            </a:r>
            <a:r>
              <a:rPr lang="en-US" sz="2400" dirty="0" err="1">
                <a:latin typeface="Gill Sans MT" panose="020B0502020104020203" pitchFamily="34" charset="0"/>
              </a:rPr>
              <a:t>nyata</a:t>
            </a:r>
            <a:r>
              <a:rPr lang="en-US" sz="2400" dirty="0">
                <a:latin typeface="Gill Sans MT" panose="020B0502020104020203" pitchFamily="34" charset="0"/>
              </a:rPr>
              <a:t> </a:t>
            </a:r>
            <a:r>
              <a:rPr lang="en-US" sz="2400" dirty="0" err="1">
                <a:latin typeface="Gill Sans MT" panose="020B0502020104020203" pitchFamily="34" charset="0"/>
              </a:rPr>
              <a:t>untuk</a:t>
            </a:r>
            <a:r>
              <a:rPr lang="en-US" sz="2400" dirty="0">
                <a:latin typeface="Gill Sans MT" panose="020B0502020104020203" pitchFamily="34" charset="0"/>
              </a:rPr>
              <a:t> </a:t>
            </a:r>
            <a:r>
              <a:rPr lang="en-US" sz="2400" dirty="0" err="1">
                <a:latin typeface="Gill Sans MT" panose="020B0502020104020203" pitchFamily="34" charset="0"/>
              </a:rPr>
              <a:t>mengungkapkan</a:t>
            </a:r>
            <a:r>
              <a:rPr lang="en-US" sz="2400" dirty="0">
                <a:latin typeface="Gill Sans MT" panose="020B0502020104020203" pitchFamily="34" charset="0"/>
              </a:rPr>
              <a:t> </a:t>
            </a:r>
            <a:r>
              <a:rPr lang="en-US" sz="2400" dirty="0" err="1">
                <a:latin typeface="Gill Sans MT" panose="020B0502020104020203" pitchFamily="34" charset="0"/>
              </a:rPr>
              <a:t>kapasitas</a:t>
            </a:r>
            <a:r>
              <a:rPr lang="en-US" sz="2400" dirty="0">
                <a:latin typeface="Gill Sans MT" panose="020B0502020104020203" pitchFamily="34" charset="0"/>
              </a:rPr>
              <a:t> 3R/SWM (</a:t>
            </a:r>
            <a:r>
              <a:rPr lang="en-US" sz="2400" dirty="0" err="1">
                <a:latin typeface="Gill Sans MT" panose="020B0502020104020203" pitchFamily="34" charset="0"/>
              </a:rPr>
              <a:t>kemampuan</a:t>
            </a:r>
            <a:r>
              <a:rPr lang="en-US" sz="2400" dirty="0">
                <a:latin typeface="Gill Sans MT" panose="020B0502020104020203" pitchFamily="34" charset="0"/>
              </a:rPr>
              <a:t>)</a:t>
            </a:r>
          </a:p>
          <a:p>
            <a:pPr lvl="1"/>
            <a:r>
              <a:rPr lang="en-US" sz="2000" dirty="0" err="1">
                <a:latin typeface="Gill Sans MT" panose="020B0502020104020203" pitchFamily="34" charset="0"/>
              </a:rPr>
              <a:t>Menunjukkan</a:t>
            </a:r>
            <a:r>
              <a:rPr lang="en-US" sz="2000" dirty="0"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latin typeface="Gill Sans MT" panose="020B0502020104020203" pitchFamily="34" charset="0"/>
              </a:rPr>
              <a:t>kemajuan</a:t>
            </a:r>
            <a:r>
              <a:rPr lang="en-US" sz="2000" dirty="0"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latin typeface="Gill Sans MT" panose="020B0502020104020203" pitchFamily="34" charset="0"/>
              </a:rPr>
              <a:t>dari</a:t>
            </a:r>
            <a:r>
              <a:rPr lang="en-US" sz="2000" dirty="0"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latin typeface="Gill Sans MT" panose="020B0502020104020203" pitchFamily="34" charset="0"/>
              </a:rPr>
              <a:t>waktu</a:t>
            </a:r>
            <a:r>
              <a:rPr lang="en-US" sz="2000" dirty="0"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latin typeface="Gill Sans MT" panose="020B0502020104020203" pitchFamily="34" charset="0"/>
              </a:rPr>
              <a:t>ke</a:t>
            </a:r>
            <a:r>
              <a:rPr lang="en-US" sz="2000" dirty="0"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latin typeface="Gill Sans MT" panose="020B0502020104020203" pitchFamily="34" charset="0"/>
              </a:rPr>
              <a:t>waktu</a:t>
            </a:r>
            <a:r>
              <a:rPr lang="en-US" sz="2000" dirty="0">
                <a:latin typeface="Gill Sans MT" panose="020B0502020104020203" pitchFamily="34" charset="0"/>
              </a:rPr>
              <a:t> </a:t>
            </a:r>
          </a:p>
          <a:p>
            <a:r>
              <a:rPr lang="en-US" sz="2400" dirty="0" err="1">
                <a:latin typeface="Gill Sans MT" panose="020B0502020104020203" pitchFamily="34" charset="0"/>
              </a:rPr>
              <a:t>Membantu</a:t>
            </a:r>
            <a:r>
              <a:rPr lang="en-US" sz="2400" dirty="0">
                <a:latin typeface="Gill Sans MT" panose="020B0502020104020203" pitchFamily="34" charset="0"/>
              </a:rPr>
              <a:t> </a:t>
            </a:r>
            <a:r>
              <a:rPr lang="en-US" sz="2400" dirty="0" err="1">
                <a:latin typeface="Gill Sans MT" panose="020B0502020104020203" pitchFamily="34" charset="0"/>
              </a:rPr>
              <a:t>memprioritaskan</a:t>
            </a:r>
            <a:r>
              <a:rPr lang="en-US" sz="2400" dirty="0">
                <a:latin typeface="Gill Sans MT" panose="020B0502020104020203" pitchFamily="34" charset="0"/>
              </a:rPr>
              <a:t> </a:t>
            </a:r>
            <a:r>
              <a:rPr lang="en-US" sz="2400" dirty="0" err="1">
                <a:latin typeface="Gill Sans MT" panose="020B0502020104020203" pitchFamily="34" charset="0"/>
              </a:rPr>
              <a:t>untuk</a:t>
            </a:r>
            <a:r>
              <a:rPr lang="en-US" sz="2400" dirty="0">
                <a:latin typeface="Gill Sans MT" panose="020B0502020104020203" pitchFamily="34" charset="0"/>
              </a:rPr>
              <a:t> </a:t>
            </a:r>
            <a:r>
              <a:rPr lang="en-US" sz="2400" dirty="0" err="1">
                <a:latin typeface="Gill Sans MT" panose="020B0502020104020203" pitchFamily="34" charset="0"/>
              </a:rPr>
              <a:t>menghemat</a:t>
            </a:r>
            <a:r>
              <a:rPr lang="en-US" sz="2400" dirty="0">
                <a:latin typeface="Gill Sans MT" panose="020B0502020104020203" pitchFamily="34" charset="0"/>
              </a:rPr>
              <a:t> uang/</a:t>
            </a:r>
            <a:r>
              <a:rPr lang="en-US" sz="2400" dirty="0" err="1">
                <a:latin typeface="Gill Sans MT" panose="020B0502020104020203" pitchFamily="34" charset="0"/>
              </a:rPr>
              <a:t>sumber</a:t>
            </a:r>
            <a:r>
              <a:rPr lang="en-US" sz="2400" dirty="0">
                <a:latin typeface="Gill Sans MT" panose="020B0502020104020203" pitchFamily="34" charset="0"/>
              </a:rPr>
              <a:t> day</a:t>
            </a:r>
          </a:p>
          <a:p>
            <a:pPr lvl="1"/>
            <a:r>
              <a:rPr lang="en-US" sz="2000" dirty="0" err="1">
                <a:latin typeface="Gill Sans MT" panose="020B0502020104020203" pitchFamily="34" charset="0"/>
              </a:rPr>
              <a:t>Meningkatkan</a:t>
            </a:r>
            <a:r>
              <a:rPr lang="en-US" sz="2000" dirty="0">
                <a:latin typeface="Gill Sans MT" panose="020B0502020104020203" pitchFamily="34" charset="0"/>
              </a:rPr>
              <a:t> proses </a:t>
            </a:r>
            <a:r>
              <a:rPr lang="en-US" sz="2000" dirty="0" err="1">
                <a:latin typeface="Gill Sans MT" panose="020B0502020104020203" pitchFamily="34" charset="0"/>
              </a:rPr>
              <a:t>perencanaan</a:t>
            </a:r>
            <a:r>
              <a:rPr lang="en-US" sz="2000" dirty="0"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latin typeface="Gill Sans MT" panose="020B0502020104020203" pitchFamily="34" charset="0"/>
              </a:rPr>
              <a:t>pengelolaan</a:t>
            </a:r>
            <a:r>
              <a:rPr lang="en-US" sz="2000" dirty="0"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latin typeface="Gill Sans MT" panose="020B0502020104020203" pitchFamily="34" charset="0"/>
              </a:rPr>
              <a:t>sampah</a:t>
            </a:r>
            <a:r>
              <a:rPr lang="en-US" sz="2000" dirty="0">
                <a:latin typeface="Gill Sans MT" panose="020B0502020104020203" pitchFamily="34" charset="0"/>
              </a:rPr>
              <a:t> </a:t>
            </a:r>
          </a:p>
          <a:p>
            <a:pPr lvl="1"/>
            <a:r>
              <a:rPr lang="en-US" sz="2000" dirty="0" err="1">
                <a:latin typeface="Gill Sans MT" panose="020B0502020104020203" pitchFamily="34" charset="0"/>
              </a:rPr>
              <a:t>Memandu</a:t>
            </a:r>
            <a:r>
              <a:rPr lang="en-US" sz="2000" dirty="0">
                <a:latin typeface="Gill Sans MT" panose="020B0502020104020203" pitchFamily="34" charset="0"/>
              </a:rPr>
              <a:t> proses </a:t>
            </a:r>
            <a:r>
              <a:rPr lang="en-US" sz="2000" dirty="0" err="1">
                <a:latin typeface="Gill Sans MT" panose="020B0502020104020203" pitchFamily="34" charset="0"/>
              </a:rPr>
              <a:t>penganggaran</a:t>
            </a:r>
            <a:r>
              <a:rPr lang="en-US" sz="2000" dirty="0">
                <a:latin typeface="Gill Sans MT" panose="020B0502020104020203" pitchFamily="34" charset="0"/>
              </a:rPr>
              <a:t> </a:t>
            </a:r>
          </a:p>
          <a:p>
            <a:r>
              <a:rPr lang="en-US" sz="2400" dirty="0">
                <a:latin typeface="Gill Sans MT" panose="020B0502020104020203" pitchFamily="34" charset="0"/>
              </a:rPr>
              <a:t>Alat </a:t>
            </a:r>
            <a:r>
              <a:rPr lang="en-US" sz="2400" dirty="0" err="1">
                <a:latin typeface="Gill Sans MT" panose="020B0502020104020203" pitchFamily="34" charset="0"/>
              </a:rPr>
              <a:t>komunikasi</a:t>
            </a:r>
            <a:r>
              <a:rPr lang="en-US" sz="2400" dirty="0">
                <a:latin typeface="Gill Sans MT" panose="020B0502020104020203" pitchFamily="34" charset="0"/>
              </a:rPr>
              <a:t> </a:t>
            </a:r>
          </a:p>
          <a:p>
            <a:pPr lvl="1"/>
            <a:r>
              <a:rPr lang="en-US" sz="2000" dirty="0" err="1">
                <a:latin typeface="Gill Sans MT" panose="020B0502020104020203" pitchFamily="34" charset="0"/>
              </a:rPr>
              <a:t>Melibatkan</a:t>
            </a:r>
            <a:r>
              <a:rPr lang="en-US" sz="2000" dirty="0"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latin typeface="Gill Sans MT" panose="020B0502020104020203" pitchFamily="34" charset="0"/>
              </a:rPr>
              <a:t>staf</a:t>
            </a:r>
            <a:r>
              <a:rPr lang="en-US" sz="2000" dirty="0">
                <a:latin typeface="Gill Sans MT" panose="020B0502020104020203" pitchFamily="34" charset="0"/>
              </a:rPr>
              <a:t> dan </a:t>
            </a:r>
            <a:r>
              <a:rPr lang="en-US" sz="2000" dirty="0" err="1">
                <a:latin typeface="Gill Sans MT" panose="020B0502020104020203" pitchFamily="34" charset="0"/>
              </a:rPr>
              <a:t>membuat</a:t>
            </a:r>
            <a:r>
              <a:rPr lang="en-US" sz="2000" dirty="0"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latin typeface="Gill Sans MT" panose="020B0502020104020203" pitchFamily="34" charset="0"/>
              </a:rPr>
              <a:t>mereka</a:t>
            </a:r>
            <a:r>
              <a:rPr lang="en-US" sz="2000" dirty="0"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latin typeface="Gill Sans MT" panose="020B0502020104020203" pitchFamily="34" charset="0"/>
              </a:rPr>
              <a:t>sadar</a:t>
            </a:r>
            <a:r>
              <a:rPr lang="en-US" sz="2000" dirty="0"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latin typeface="Gill Sans MT" panose="020B0502020104020203" pitchFamily="34" charset="0"/>
              </a:rPr>
              <a:t>akan</a:t>
            </a:r>
            <a:r>
              <a:rPr lang="en-US" sz="2000" dirty="0"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latin typeface="Gill Sans MT" panose="020B0502020104020203" pitchFamily="34" charset="0"/>
              </a:rPr>
              <a:t>peran</a:t>
            </a:r>
            <a:r>
              <a:rPr lang="en-US" sz="2000" dirty="0"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latin typeface="Gill Sans MT" panose="020B0502020104020203" pitchFamily="34" charset="0"/>
              </a:rPr>
              <a:t>mereka</a:t>
            </a:r>
            <a:r>
              <a:rPr lang="en-US" sz="2000" dirty="0"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latin typeface="Gill Sans MT" panose="020B0502020104020203" pitchFamily="34" charset="0"/>
              </a:rPr>
              <a:t>dalam</a:t>
            </a:r>
            <a:r>
              <a:rPr lang="en-US" sz="2000" dirty="0">
                <a:latin typeface="Gill Sans MT" panose="020B0502020104020203" pitchFamily="34" charset="0"/>
              </a:rPr>
              <a:t> 3R/SWM</a:t>
            </a:r>
          </a:p>
          <a:p>
            <a:pPr lvl="1"/>
            <a:r>
              <a:rPr lang="en-US" sz="2000" dirty="0" err="1">
                <a:latin typeface="Gill Sans MT" panose="020B0502020104020203" pitchFamily="34" charset="0"/>
              </a:rPr>
              <a:t>Menciptakan</a:t>
            </a:r>
            <a:r>
              <a:rPr lang="en-US" sz="2000" dirty="0"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latin typeface="Gill Sans MT" panose="020B0502020104020203" pitchFamily="34" charset="0"/>
              </a:rPr>
              <a:t>transparansi</a:t>
            </a:r>
            <a:r>
              <a:rPr lang="en-US" sz="2000" dirty="0">
                <a:latin typeface="Gill Sans MT" panose="020B0502020104020203" pitchFamily="34" charset="0"/>
              </a:rPr>
              <a:t> yang </a:t>
            </a:r>
            <a:r>
              <a:rPr lang="en-US" sz="2000" dirty="0" err="1">
                <a:latin typeface="Gill Sans MT" panose="020B0502020104020203" pitchFamily="34" charset="0"/>
              </a:rPr>
              <a:t>membangun</a:t>
            </a:r>
            <a:r>
              <a:rPr lang="en-US" sz="2000" dirty="0"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latin typeface="Gill Sans MT" panose="020B0502020104020203" pitchFamily="34" charset="0"/>
              </a:rPr>
              <a:t>kepercayaan</a:t>
            </a:r>
            <a:r>
              <a:rPr lang="en-US" sz="2000" dirty="0">
                <a:latin typeface="Gill Sans MT" panose="020B0502020104020203" pitchFamily="34" charset="0"/>
              </a:rPr>
              <a:t> pada </a:t>
            </a:r>
            <a:r>
              <a:rPr lang="en-US" sz="2000" dirty="0" err="1">
                <a:latin typeface="Gill Sans MT" panose="020B0502020104020203" pitchFamily="34" charset="0"/>
              </a:rPr>
              <a:t>pemerintah</a:t>
            </a:r>
            <a:r>
              <a:rPr lang="en-US" sz="2000" dirty="0"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latin typeface="Gill Sans MT" panose="020B0502020104020203" pitchFamily="34" charset="0"/>
              </a:rPr>
              <a:t>daerah</a:t>
            </a:r>
            <a:endParaRPr lang="en-US" sz="2000" dirty="0">
              <a:latin typeface="Gill Sans MT" panose="020B0502020104020203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1ED6F36-01AE-472B-AB4B-176530100E1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9084" y="169281"/>
            <a:ext cx="7772400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400" b="0" i="0" kern="1200">
                <a:solidFill>
                  <a:srgbClr val="194F8B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Manfaat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Penilaian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 SCIL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ill Sans MT"/>
              <a:ea typeface="+mj-ea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737105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2619BAB-1EC5-40E0-B21E-17837DFB9BFA}"/>
              </a:ext>
            </a:extLst>
          </p:cNvPr>
          <p:cNvSpPr txBox="1">
            <a:spLocks/>
          </p:cNvSpPr>
          <p:nvPr/>
        </p:nvSpPr>
        <p:spPr>
          <a:xfrm>
            <a:off x="1699437" y="6490156"/>
            <a:ext cx="8793126" cy="25386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/>
              <a:t>USAID CLEAN CITIES, BLUE OCEAN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94A49E79-40C0-4880-B666-48147AF8926C}"/>
              </a:ext>
            </a:extLst>
          </p:cNvPr>
          <p:cNvSpPr txBox="1">
            <a:spLocks/>
          </p:cNvSpPr>
          <p:nvPr/>
        </p:nvSpPr>
        <p:spPr>
          <a:xfrm>
            <a:off x="9810750" y="6465212"/>
            <a:ext cx="2133600" cy="26161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782948-4DBE-204D-AB9E-B65E067054AE}" type="slidenum">
              <a:rPr lang="en-US" sz="1100"/>
              <a:pPr algn="r"/>
              <a:t>15</a:t>
            </a:fld>
            <a:endParaRPr lang="en-US" sz="1100" dirty="0"/>
          </a:p>
        </p:txBody>
      </p:sp>
      <p:pic>
        <p:nvPicPr>
          <p:cNvPr id="2" name="Picture 1" descr="Ikon gedung pemerintah dengan tempat sampah daur ulang di depannya.">
            <a:extLst>
              <a:ext uri="{FF2B5EF4-FFF2-40B4-BE49-F238E27FC236}">
                <a16:creationId xmlns:a16="http://schemas.microsoft.com/office/drawing/2014/main" id="{AE0614E3-1EFF-4F6D-B392-CA3D421E2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198" y="1438852"/>
            <a:ext cx="4000802" cy="366660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F0DE38-A9F7-4EA2-97EF-1B3241BD9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996135" y="4076766"/>
            <a:ext cx="4432146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CD8C04D2-15C5-49C2-9AE4-C551D9F6A4D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62802" y="282975"/>
            <a:ext cx="4461713" cy="352559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cap="small" dirty="0">
                <a:solidFill>
                  <a:srgbClr val="920000"/>
                </a:solidFill>
                <a:latin typeface="Gill Sans MT" panose="020B0502020104020203" pitchFamily="34" charset="0"/>
              </a:rPr>
              <a:t>Bagian 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920000"/>
                </a:solidFill>
                <a:effectLst/>
                <a:uLnTx/>
                <a:uFillTx/>
                <a:latin typeface="Gill Sans MT" panose="020B0502020104020203" pitchFamily="34" charset="0"/>
                <a:ea typeface="+mj-ea"/>
                <a:cs typeface="+mj-cs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0000"/>
              </a:solidFill>
              <a:effectLst/>
              <a:uLnTx/>
              <a:uFillTx/>
              <a:latin typeface="Gill Sans MT" panose="020B0502020104020203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194F8B"/>
                </a:solidFill>
                <a:effectLst/>
                <a:uLnTx/>
                <a:uFillTx/>
                <a:latin typeface="Gill Sans MT" panose="020B0502020104020203" pitchFamily="34" charset="0"/>
                <a:ea typeface="+mj-ea"/>
                <a:cs typeface="+mj-cs"/>
              </a:rPr>
              <a:t>BAGAIMANA CARA MELAKSANAKAN PENILAIAN SCIL</a:t>
            </a:r>
          </a:p>
        </p:txBody>
      </p:sp>
    </p:spTree>
    <p:extLst>
      <p:ext uri="{BB962C8B-B14F-4D97-AF65-F5344CB8AC3E}">
        <p14:creationId xmlns:p14="http://schemas.microsoft.com/office/powerpoint/2010/main" val="3851981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6EBA67E3-043F-4EFA-81D6-94AD10BE3AD4}"/>
              </a:ext>
            </a:extLst>
          </p:cNvPr>
          <p:cNvSpPr txBox="1">
            <a:spLocks/>
          </p:cNvSpPr>
          <p:nvPr/>
        </p:nvSpPr>
        <p:spPr>
          <a:xfrm>
            <a:off x="1699437" y="6490156"/>
            <a:ext cx="8793126" cy="25386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/>
              <a:t>USAID CLEAN CITIES, BLUE OCEAN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522381FD-3C84-4F28-B963-AD39603AD77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810750" y="6465212"/>
            <a:ext cx="2133600" cy="2616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782948-4DBE-204D-AB9E-B65E067054A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6" name="Content Placeholder 3">
            <a:extLst>
              <a:ext uri="{FF2B5EF4-FFF2-40B4-BE49-F238E27FC236}">
                <a16:creationId xmlns:a16="http://schemas.microsoft.com/office/drawing/2014/main" id="{A4C6770A-C99A-8D42-D25D-DDDDAEAE98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7844255"/>
              </p:ext>
            </p:extLst>
          </p:nvPr>
        </p:nvGraphicFramePr>
        <p:xfrm>
          <a:off x="5655548" y="2074551"/>
          <a:ext cx="6411433" cy="37070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33955">
                  <a:extLst>
                    <a:ext uri="{9D8B030D-6E8A-4147-A177-3AD203B41FA5}">
                      <a16:colId xmlns:a16="http://schemas.microsoft.com/office/drawing/2014/main" val="732315535"/>
                    </a:ext>
                  </a:extLst>
                </a:gridCol>
                <a:gridCol w="1510993">
                  <a:extLst>
                    <a:ext uri="{9D8B030D-6E8A-4147-A177-3AD203B41FA5}">
                      <a16:colId xmlns:a16="http://schemas.microsoft.com/office/drawing/2014/main" val="755055672"/>
                    </a:ext>
                  </a:extLst>
                </a:gridCol>
                <a:gridCol w="1429654">
                  <a:extLst>
                    <a:ext uri="{9D8B030D-6E8A-4147-A177-3AD203B41FA5}">
                      <a16:colId xmlns:a16="http://schemas.microsoft.com/office/drawing/2014/main" val="2548334500"/>
                    </a:ext>
                  </a:extLst>
                </a:gridCol>
                <a:gridCol w="1336831">
                  <a:extLst>
                    <a:ext uri="{9D8B030D-6E8A-4147-A177-3AD203B41FA5}">
                      <a16:colId xmlns:a16="http://schemas.microsoft.com/office/drawing/2014/main" val="595498213"/>
                    </a:ext>
                  </a:extLst>
                </a:gridCol>
              </a:tblGrid>
              <a:tr h="8664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</a:rPr>
                        <a:t>Komponen</a:t>
                      </a:r>
                      <a:endParaRPr lang="en-US" sz="1600" dirty="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Gill Sans MT" panose="020B0502020104020203" pitchFamily="34" charset="0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</a:rPr>
                        <a:t>Jumlah</a:t>
                      </a:r>
                      <a:r>
                        <a:rPr lang="en-US" sz="1600" dirty="0">
                          <a:effectLst/>
                        </a:rPr>
                        <a:t> Sub-</a:t>
                      </a:r>
                      <a:r>
                        <a:rPr lang="en-US" sz="1600" dirty="0" err="1">
                          <a:effectLst/>
                        </a:rPr>
                        <a:t>Komponen</a:t>
                      </a:r>
                      <a:endParaRPr lang="en-US" sz="1600" dirty="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Gill Sans MT" panose="020B0502020104020203" pitchFamily="34" charset="0"/>
                      </a:endParaRPr>
                    </a:p>
                  </a:txBody>
                  <a:tcPr marL="68580" marR="68580" marT="635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</a:rPr>
                        <a:t>Jumlah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Kriteria</a:t>
                      </a:r>
                      <a:endParaRPr lang="en-US" sz="1600" dirty="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Gill Sans MT" panose="020B0502020104020203" pitchFamily="34" charset="0"/>
                      </a:endParaRPr>
                    </a:p>
                  </a:txBody>
                  <a:tcPr marL="68580" marR="68580" marT="635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</a:rPr>
                        <a:t>Jumlah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Pertanyaan</a:t>
                      </a:r>
                      <a:endParaRPr lang="en-US" sz="1600" dirty="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Gill Sans MT" panose="020B0502020104020203" pitchFamily="34" charset="0"/>
                      </a:endParaRPr>
                    </a:p>
                  </a:txBody>
                  <a:tcPr marL="68580" marR="68580" marT="6350" marB="0"/>
                </a:tc>
                <a:extLst>
                  <a:ext uri="{0D108BD9-81ED-4DB2-BD59-A6C34878D82A}">
                    <a16:rowId xmlns:a16="http://schemas.microsoft.com/office/drawing/2014/main" val="332256669"/>
                  </a:ext>
                </a:extLst>
              </a:tr>
              <a:tr h="28018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Planning</a:t>
                      </a:r>
                      <a:endParaRPr lang="en-US" sz="1600" dirty="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Gill Sans MT" panose="020B0502020104020203" pitchFamily="34" charset="0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marL="45720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2</a:t>
                      </a:r>
                      <a:endParaRPr lang="en-US" sz="1600" dirty="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Gill Sans MT" panose="020B0502020104020203" pitchFamily="34" charset="0"/>
                      </a:endParaRPr>
                    </a:p>
                  </a:txBody>
                  <a:tcPr marL="68580" marR="68580" marT="6350" marB="0" anchor="b"/>
                </a:tc>
                <a:tc>
                  <a:txBody>
                    <a:bodyPr/>
                    <a:lstStyle/>
                    <a:p>
                      <a:pPr marL="45720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9</a:t>
                      </a:r>
                      <a:endParaRPr lang="en-US" sz="160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Gill Sans MT" panose="020B0502020104020203" pitchFamily="34" charset="0"/>
                      </a:endParaRPr>
                    </a:p>
                  </a:txBody>
                  <a:tcPr marL="68580" marR="68580" marT="6350" marB="0" anchor="b"/>
                </a:tc>
                <a:tc>
                  <a:txBody>
                    <a:bodyPr/>
                    <a:lstStyle/>
                    <a:p>
                      <a:pPr marL="45720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36</a:t>
                      </a:r>
                      <a:endParaRPr lang="en-US" sz="160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Gill Sans MT" panose="020B0502020104020203" pitchFamily="34" charset="0"/>
                      </a:endParaRPr>
                    </a:p>
                  </a:txBody>
                  <a:tcPr marL="68580" marR="68580" marT="6350" marB="0" anchor="b"/>
                </a:tc>
                <a:extLst>
                  <a:ext uri="{0D108BD9-81ED-4DB2-BD59-A6C34878D82A}">
                    <a16:rowId xmlns:a16="http://schemas.microsoft.com/office/drawing/2014/main" val="3631751157"/>
                  </a:ext>
                </a:extLst>
              </a:tr>
              <a:tr h="5733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Policy and Legal Framework</a:t>
                      </a:r>
                      <a:endParaRPr lang="en-US" sz="1600" dirty="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Gill Sans MT" panose="020B0502020104020203" pitchFamily="34" charset="0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marL="45720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US" sz="1600" dirty="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Gill Sans MT" panose="020B0502020104020203" pitchFamily="34" charset="0"/>
                      </a:endParaRPr>
                    </a:p>
                  </a:txBody>
                  <a:tcPr marL="68580" marR="68580" marT="6350" marB="0" anchor="b"/>
                </a:tc>
                <a:tc>
                  <a:txBody>
                    <a:bodyPr/>
                    <a:lstStyle/>
                    <a:p>
                      <a:pPr marL="45720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12</a:t>
                      </a:r>
                      <a:endParaRPr lang="en-US" sz="160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Gill Sans MT" panose="020B0502020104020203" pitchFamily="34" charset="0"/>
                      </a:endParaRPr>
                    </a:p>
                  </a:txBody>
                  <a:tcPr marL="68580" marR="68580" marT="6350" marB="0" anchor="b"/>
                </a:tc>
                <a:tc>
                  <a:txBody>
                    <a:bodyPr/>
                    <a:lstStyle/>
                    <a:p>
                      <a:pPr marL="45720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30</a:t>
                      </a:r>
                      <a:endParaRPr lang="en-US" sz="160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Gill Sans MT" panose="020B0502020104020203" pitchFamily="34" charset="0"/>
                      </a:endParaRPr>
                    </a:p>
                  </a:txBody>
                  <a:tcPr marL="68580" marR="68580" marT="6350" marB="0" anchor="b"/>
                </a:tc>
                <a:extLst>
                  <a:ext uri="{0D108BD9-81ED-4DB2-BD59-A6C34878D82A}">
                    <a16:rowId xmlns:a16="http://schemas.microsoft.com/office/drawing/2014/main" val="1016521791"/>
                  </a:ext>
                </a:extLst>
              </a:tr>
              <a:tr h="5733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Financial Management</a:t>
                      </a:r>
                      <a:endParaRPr lang="en-US" sz="1600" dirty="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Gill Sans MT" panose="020B0502020104020203" pitchFamily="34" charset="0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marL="45720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US" sz="1600" dirty="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Gill Sans MT" panose="020B0502020104020203" pitchFamily="34" charset="0"/>
                      </a:endParaRPr>
                    </a:p>
                  </a:txBody>
                  <a:tcPr marL="68580" marR="68580" marT="6350" marB="0" anchor="b"/>
                </a:tc>
                <a:tc>
                  <a:txBody>
                    <a:bodyPr/>
                    <a:lstStyle/>
                    <a:p>
                      <a:pPr marL="45720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7</a:t>
                      </a:r>
                      <a:endParaRPr lang="en-US" sz="1600" dirty="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Gill Sans MT" panose="020B0502020104020203" pitchFamily="34" charset="0"/>
                      </a:endParaRPr>
                    </a:p>
                  </a:txBody>
                  <a:tcPr marL="68580" marR="68580" marT="6350" marB="0" anchor="b"/>
                </a:tc>
                <a:tc>
                  <a:txBody>
                    <a:bodyPr/>
                    <a:lstStyle/>
                    <a:p>
                      <a:pPr marL="45720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24</a:t>
                      </a:r>
                      <a:endParaRPr lang="en-US" sz="160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Gill Sans MT" panose="020B0502020104020203" pitchFamily="34" charset="0"/>
                      </a:endParaRPr>
                    </a:p>
                  </a:txBody>
                  <a:tcPr marL="68580" marR="68580" marT="6350" marB="0" anchor="b"/>
                </a:tc>
                <a:extLst>
                  <a:ext uri="{0D108BD9-81ED-4DB2-BD59-A6C34878D82A}">
                    <a16:rowId xmlns:a16="http://schemas.microsoft.com/office/drawing/2014/main" val="3033343771"/>
                  </a:ext>
                </a:extLst>
              </a:tr>
              <a:tr h="28018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Service Delivery</a:t>
                      </a:r>
                      <a:endParaRPr lang="en-US" sz="160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Gill Sans MT" panose="020B0502020104020203" pitchFamily="34" charset="0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marL="45720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4</a:t>
                      </a:r>
                      <a:endParaRPr lang="en-US" sz="160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Gill Sans MT" panose="020B0502020104020203" pitchFamily="34" charset="0"/>
                      </a:endParaRPr>
                    </a:p>
                  </a:txBody>
                  <a:tcPr marL="68580" marR="68580" marT="6350" marB="0" anchor="b"/>
                </a:tc>
                <a:tc>
                  <a:txBody>
                    <a:bodyPr/>
                    <a:lstStyle/>
                    <a:p>
                      <a:pPr marL="45720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7</a:t>
                      </a:r>
                      <a:endParaRPr lang="en-US" sz="160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Gill Sans MT" panose="020B0502020104020203" pitchFamily="34" charset="0"/>
                      </a:endParaRPr>
                    </a:p>
                  </a:txBody>
                  <a:tcPr marL="68580" marR="68580" marT="6350" marB="0" anchor="b"/>
                </a:tc>
                <a:tc>
                  <a:txBody>
                    <a:bodyPr/>
                    <a:lstStyle/>
                    <a:p>
                      <a:pPr marL="45720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36</a:t>
                      </a:r>
                      <a:endParaRPr lang="en-US" sz="1600" dirty="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Gill Sans MT" panose="020B0502020104020203" pitchFamily="34" charset="0"/>
                      </a:endParaRPr>
                    </a:p>
                  </a:txBody>
                  <a:tcPr marL="68580" marR="68580" marT="6350" marB="0" anchor="b"/>
                </a:tc>
                <a:extLst>
                  <a:ext uri="{0D108BD9-81ED-4DB2-BD59-A6C34878D82A}">
                    <a16:rowId xmlns:a16="http://schemas.microsoft.com/office/drawing/2014/main" val="1158677487"/>
                  </a:ext>
                </a:extLst>
              </a:tr>
              <a:tr h="28018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Human Resources</a:t>
                      </a:r>
                      <a:endParaRPr lang="en-US" sz="160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Gill Sans MT" panose="020B0502020104020203" pitchFamily="34" charset="0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marL="45720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4</a:t>
                      </a:r>
                      <a:endParaRPr lang="en-US" sz="160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Gill Sans MT" panose="020B0502020104020203" pitchFamily="34" charset="0"/>
                      </a:endParaRPr>
                    </a:p>
                  </a:txBody>
                  <a:tcPr marL="68580" marR="68580" marT="6350" marB="0" anchor="b"/>
                </a:tc>
                <a:tc>
                  <a:txBody>
                    <a:bodyPr/>
                    <a:lstStyle/>
                    <a:p>
                      <a:pPr marL="45720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8</a:t>
                      </a:r>
                      <a:endParaRPr lang="en-US" sz="160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Gill Sans MT" panose="020B0502020104020203" pitchFamily="34" charset="0"/>
                      </a:endParaRPr>
                    </a:p>
                  </a:txBody>
                  <a:tcPr marL="68580" marR="68580" marT="6350" marB="0" anchor="b"/>
                </a:tc>
                <a:tc>
                  <a:txBody>
                    <a:bodyPr/>
                    <a:lstStyle/>
                    <a:p>
                      <a:pPr marL="45720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23</a:t>
                      </a:r>
                      <a:endParaRPr lang="en-US" sz="1600" dirty="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Gill Sans MT" panose="020B0502020104020203" pitchFamily="34" charset="0"/>
                      </a:endParaRPr>
                    </a:p>
                  </a:txBody>
                  <a:tcPr marL="68580" marR="68580" marT="6350" marB="0" anchor="b"/>
                </a:tc>
                <a:extLst>
                  <a:ext uri="{0D108BD9-81ED-4DB2-BD59-A6C34878D82A}">
                    <a16:rowId xmlns:a16="http://schemas.microsoft.com/office/drawing/2014/main" val="830284009"/>
                  </a:ext>
                </a:extLst>
              </a:tr>
              <a:tr h="5733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Community Engagement  </a:t>
                      </a:r>
                      <a:endParaRPr lang="en-US" sz="160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Gill Sans MT" panose="020B0502020104020203" pitchFamily="34" charset="0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marL="45720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Gill Sans MT" panose="020B0502020104020203" pitchFamily="34" charset="0"/>
                      </a:endParaRPr>
                    </a:p>
                  </a:txBody>
                  <a:tcPr marL="68580" marR="68580" marT="6350" marB="0" anchor="b"/>
                </a:tc>
                <a:tc>
                  <a:txBody>
                    <a:bodyPr/>
                    <a:lstStyle/>
                    <a:p>
                      <a:pPr marL="45720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11</a:t>
                      </a:r>
                      <a:endParaRPr lang="en-US" sz="160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Gill Sans MT" panose="020B0502020104020203" pitchFamily="34" charset="0"/>
                      </a:endParaRPr>
                    </a:p>
                  </a:txBody>
                  <a:tcPr marL="68580" marR="68580" marT="6350" marB="0" anchor="b"/>
                </a:tc>
                <a:tc>
                  <a:txBody>
                    <a:bodyPr/>
                    <a:lstStyle/>
                    <a:p>
                      <a:pPr marL="45720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28</a:t>
                      </a:r>
                      <a:endParaRPr lang="en-US" sz="1600" dirty="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Gill Sans MT" panose="020B0502020104020203" pitchFamily="34" charset="0"/>
                      </a:endParaRPr>
                    </a:p>
                  </a:txBody>
                  <a:tcPr marL="68580" marR="68580" marT="6350" marB="0" anchor="b"/>
                </a:tc>
                <a:extLst>
                  <a:ext uri="{0D108BD9-81ED-4DB2-BD59-A6C34878D82A}">
                    <a16:rowId xmlns:a16="http://schemas.microsoft.com/office/drawing/2014/main" val="2929755446"/>
                  </a:ext>
                </a:extLst>
              </a:tr>
              <a:tr h="28018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Total</a:t>
                      </a:r>
                      <a:endParaRPr lang="en-US" sz="1600" dirty="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Gill Sans MT" panose="020B0502020104020203" pitchFamily="34" charset="0"/>
                      </a:endParaRPr>
                    </a:p>
                  </a:txBody>
                  <a:tcPr marL="68580" marR="68580" marT="635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         18</a:t>
                      </a:r>
                      <a:endParaRPr lang="en-US" sz="160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Gill Sans MT" panose="020B0502020104020203" pitchFamily="34" charset="0"/>
                      </a:endParaRPr>
                    </a:p>
                  </a:txBody>
                  <a:tcPr marL="68580" marR="68580" marT="6350" marB="0" anchor="b"/>
                </a:tc>
                <a:tc>
                  <a:txBody>
                    <a:bodyPr/>
                    <a:lstStyle/>
                    <a:p>
                      <a:pPr marL="45720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54</a:t>
                      </a:r>
                      <a:endParaRPr lang="en-US" sz="160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Gill Sans MT" panose="020B0502020104020203" pitchFamily="34" charset="0"/>
                      </a:endParaRPr>
                    </a:p>
                  </a:txBody>
                  <a:tcPr marL="68580" marR="68580" marT="635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          177</a:t>
                      </a:r>
                      <a:endParaRPr lang="en-US" sz="1600" dirty="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Gill Sans MT" panose="020B0502020104020203" pitchFamily="34" charset="0"/>
                      </a:endParaRPr>
                    </a:p>
                  </a:txBody>
                  <a:tcPr marL="68580" marR="68580" marT="6350" marB="0" anchor="b"/>
                </a:tc>
                <a:extLst>
                  <a:ext uri="{0D108BD9-81ED-4DB2-BD59-A6C34878D82A}">
                    <a16:rowId xmlns:a16="http://schemas.microsoft.com/office/drawing/2014/main" val="2186042945"/>
                  </a:ext>
                </a:extLst>
              </a:tr>
            </a:tbl>
          </a:graphicData>
        </a:graphic>
      </p:graphicFrame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DEF2992-8D46-40D9-8614-40C69AECA9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0842" y="2040192"/>
            <a:ext cx="5384800" cy="4641312"/>
          </a:xfrm>
        </p:spPr>
        <p:txBody>
          <a:bodyPr>
            <a:normAutofit/>
          </a:bodyPr>
          <a:lstStyle/>
          <a:p>
            <a:r>
              <a:rPr lang="en-US" sz="2400" dirty="0" err="1"/>
              <a:t>Mulailah</a:t>
            </a:r>
            <a:r>
              <a:rPr lang="en-US" sz="2400" dirty="0"/>
              <a:t> </a:t>
            </a:r>
            <a:r>
              <a:rPr lang="en-US" sz="2400" dirty="0" err="1"/>
              <a:t>memahami</a:t>
            </a:r>
            <a:r>
              <a:rPr lang="en-US" sz="2400" dirty="0"/>
              <a:t> </a:t>
            </a:r>
            <a:r>
              <a:rPr lang="en-US" sz="2400" dirty="0" err="1"/>
              <a:t>pertanyaan-pertanyaan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Gunakan</a:t>
            </a:r>
            <a:r>
              <a:rPr lang="en-US" sz="2400" dirty="0"/>
              <a:t> </a:t>
            </a:r>
            <a:r>
              <a:rPr lang="en-US" sz="2400" dirty="0" err="1"/>
              <a:t>Dokumen</a:t>
            </a:r>
            <a:r>
              <a:rPr lang="en-US" sz="2400" dirty="0"/>
              <a:t> </a:t>
            </a:r>
            <a:r>
              <a:rPr lang="en-US" sz="2400" dirty="0" err="1"/>
              <a:t>Persiapan</a:t>
            </a:r>
            <a:r>
              <a:rPr lang="en-US" sz="2400" dirty="0"/>
              <a:t> </a:t>
            </a:r>
            <a:r>
              <a:rPr lang="en-US" sz="2400" dirty="0" err="1"/>
              <a:t>Survei</a:t>
            </a:r>
            <a:r>
              <a:rPr lang="en-US" sz="2400" dirty="0"/>
              <a:t> SCIL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membuat</a:t>
            </a:r>
            <a:r>
              <a:rPr lang="en-US" sz="2400" dirty="0"/>
              <a:t> </a:t>
            </a:r>
            <a:r>
              <a:rPr lang="en-US" sz="2400" dirty="0" err="1"/>
              <a:t>perkiraan</a:t>
            </a:r>
            <a:r>
              <a:rPr lang="en-US" sz="2400" dirty="0"/>
              <a:t> </a:t>
            </a:r>
            <a:r>
              <a:rPr lang="en-US" sz="2400" dirty="0" err="1"/>
              <a:t>awal</a:t>
            </a:r>
            <a:r>
              <a:rPr lang="en-US" sz="2400" dirty="0"/>
              <a:t> dan </a:t>
            </a:r>
            <a:r>
              <a:rPr lang="en-US" sz="2400" dirty="0" err="1"/>
              <a:t>memikirkan</a:t>
            </a:r>
            <a:r>
              <a:rPr lang="en-US" sz="2400" dirty="0"/>
              <a:t> </a:t>
            </a:r>
            <a:r>
              <a:rPr lang="en-US" sz="2400" dirty="0" err="1"/>
              <a:t>verifikasi</a:t>
            </a:r>
            <a:r>
              <a:rPr lang="en-US" sz="2400" dirty="0"/>
              <a:t> </a:t>
            </a:r>
            <a:r>
              <a:rPr lang="en-US" sz="2400" dirty="0" err="1"/>
              <a:t>dokumentasi</a:t>
            </a:r>
            <a:endParaRPr lang="en-US" sz="2400" dirty="0"/>
          </a:p>
          <a:p>
            <a:r>
              <a:rPr lang="en-US" sz="2400" dirty="0"/>
              <a:t>Anda </a:t>
            </a:r>
            <a:r>
              <a:rPr lang="en-US" sz="2400" dirty="0" err="1"/>
              <a:t>akan</a:t>
            </a:r>
            <a:r>
              <a:rPr lang="en-US" sz="2400" dirty="0"/>
              <a:t> </a:t>
            </a:r>
            <a:r>
              <a:rPr lang="en-US" sz="2400" dirty="0" err="1"/>
              <a:t>menerima</a:t>
            </a:r>
            <a:r>
              <a:rPr lang="en-US" sz="2400" dirty="0"/>
              <a:t> </a:t>
            </a:r>
            <a:r>
              <a:rPr lang="en-US" sz="2400" dirty="0" err="1"/>
              <a:t>pertanyaan</a:t>
            </a:r>
            <a:r>
              <a:rPr lang="en-US" sz="2400" dirty="0"/>
              <a:t> yang </a:t>
            </a:r>
            <a:r>
              <a:rPr lang="en-US" sz="2400" dirty="0" err="1"/>
              <a:t>hanya</a:t>
            </a:r>
            <a:r>
              <a:rPr lang="en-US" sz="2400" dirty="0"/>
              <a:t> </a:t>
            </a:r>
            <a:r>
              <a:rPr lang="en-US" sz="2400" dirty="0" err="1"/>
              <a:t>berkaitan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tanggung</a:t>
            </a:r>
            <a:r>
              <a:rPr lang="en-US" sz="2400" dirty="0"/>
              <a:t> </a:t>
            </a:r>
            <a:r>
              <a:rPr lang="en-US" sz="2400" dirty="0" err="1"/>
              <a:t>jawab</a:t>
            </a:r>
            <a:r>
              <a:rPr lang="en-US" sz="2400" dirty="0"/>
              <a:t> Anda (</a:t>
            </a:r>
            <a:r>
              <a:rPr lang="en-US" sz="2400" dirty="0" err="1"/>
              <a:t>berdasarkan</a:t>
            </a:r>
            <a:r>
              <a:rPr lang="en-US" sz="2400" dirty="0"/>
              <a:t> </a:t>
            </a:r>
            <a:r>
              <a:rPr lang="en-US" sz="2400" dirty="0" err="1"/>
              <a:t>komponen</a:t>
            </a:r>
            <a:r>
              <a:rPr lang="en-US" sz="2400" dirty="0"/>
              <a:t>) </a:t>
            </a:r>
          </a:p>
          <a:p>
            <a:r>
              <a:rPr lang="en-US" sz="2400" dirty="0" err="1"/>
              <a:t>Setiap</a:t>
            </a:r>
            <a:r>
              <a:rPr lang="en-US" sz="2400" dirty="0"/>
              <a:t> </a:t>
            </a:r>
            <a:r>
              <a:rPr lang="en-US" sz="2400" dirty="0" err="1"/>
              <a:t>survei</a:t>
            </a:r>
            <a:r>
              <a:rPr lang="en-US" sz="2400" dirty="0"/>
              <a:t> </a:t>
            </a:r>
            <a:r>
              <a:rPr lang="en-US" sz="2400" dirty="0" err="1"/>
              <a:t>hanya</a:t>
            </a:r>
            <a:r>
              <a:rPr lang="en-US" sz="2400" dirty="0"/>
              <a:t> </a:t>
            </a:r>
            <a:r>
              <a:rPr lang="en-US" sz="2400" dirty="0" err="1"/>
              <a:t>memiliki</a:t>
            </a:r>
            <a:r>
              <a:rPr lang="en-US" sz="2400" dirty="0"/>
              <a:t> </a:t>
            </a:r>
            <a:r>
              <a:rPr lang="en-US" sz="2400" dirty="0" err="1"/>
              <a:t>antara</a:t>
            </a:r>
            <a:r>
              <a:rPr lang="en-US" sz="2400" dirty="0"/>
              <a:t> 23-36 </a:t>
            </a:r>
            <a:r>
              <a:rPr lang="en-US" sz="2400" dirty="0" err="1"/>
              <a:t>pertanyaan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6FD7F90-818D-4A20-80E8-AA9AB863F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09598" y="-141036"/>
            <a:ext cx="8171252" cy="1831620"/>
            <a:chOff x="0" y="366556"/>
            <a:chExt cx="8171252" cy="1831620"/>
          </a:xfrm>
        </p:grpSpPr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9684BA0F-C2C2-4491-9D18-6AD645F1BB5F}"/>
                </a:ext>
              </a:extLst>
            </p:cNvPr>
            <p:cNvSpPr/>
            <p:nvPr/>
          </p:nvSpPr>
          <p:spPr>
            <a:xfrm>
              <a:off x="0" y="366556"/>
              <a:ext cx="8171252" cy="1831620"/>
            </a:xfrm>
            <a:prstGeom prst="rightArrow">
              <a:avLst>
                <a:gd name="adj1" fmla="val 50000"/>
                <a:gd name="adj2" fmla="val 5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Arrow: Right 4">
              <a:extLst>
                <a:ext uri="{FF2B5EF4-FFF2-40B4-BE49-F238E27FC236}">
                  <a16:creationId xmlns:a16="http://schemas.microsoft.com/office/drawing/2014/main" id="{CBA6D5A8-52ED-4696-99B4-987A1A6379A6}"/>
                </a:ext>
              </a:extLst>
            </p:cNvPr>
            <p:cNvSpPr txBox="1"/>
            <p:nvPr/>
          </p:nvSpPr>
          <p:spPr>
            <a:xfrm>
              <a:off x="187125" y="824461"/>
              <a:ext cx="7713347" cy="9158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254000" bIns="188658" numCol="1" spcCol="1270" anchor="ctr" anchorCtr="0">
              <a:noAutofit/>
            </a:bodyPr>
            <a:lstStyle/>
            <a:p>
              <a:pPr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00" dirty="0" err="1"/>
                <a:t>Mengadakan</a:t>
              </a:r>
              <a:r>
                <a:rPr lang="en-US" sz="2300" dirty="0"/>
                <a:t> </a:t>
              </a:r>
              <a:r>
                <a:rPr lang="en-US" sz="2300" dirty="0" err="1"/>
                <a:t>Pertemuan</a:t>
              </a:r>
              <a:r>
                <a:rPr lang="en-US" sz="2300" dirty="0"/>
                <a:t> SIG dan </a:t>
              </a:r>
              <a:r>
                <a:rPr lang="en-US" sz="2300" dirty="0" err="1"/>
                <a:t>Menyelesaikan</a:t>
              </a:r>
              <a:r>
                <a:rPr lang="en-US" sz="2300" dirty="0"/>
                <a:t> Survey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758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11748E72-C552-4010-B73D-84BDB924B05D}"/>
              </a:ext>
            </a:extLst>
          </p:cNvPr>
          <p:cNvSpPr txBox="1">
            <a:spLocks/>
          </p:cNvSpPr>
          <p:nvPr/>
        </p:nvSpPr>
        <p:spPr>
          <a:xfrm>
            <a:off x="8382000" y="6482462"/>
            <a:ext cx="2133600" cy="26161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782948-4DBE-204D-AB9E-B65E067054AE}" type="slidenum">
              <a:rPr lang="en-US" sz="1100"/>
              <a:pPr algn="r"/>
              <a:t>17</a:t>
            </a:fld>
            <a:endParaRPr lang="en-US" sz="1100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01F98E22-DEC0-49CD-8054-CCE10611E480}"/>
              </a:ext>
            </a:extLst>
          </p:cNvPr>
          <p:cNvSpPr txBox="1">
            <a:spLocks/>
          </p:cNvSpPr>
          <p:nvPr/>
        </p:nvSpPr>
        <p:spPr>
          <a:xfrm>
            <a:off x="1524000" y="6490156"/>
            <a:ext cx="8793126" cy="25386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/>
              <a:t>CLEAN CITIES, BLUE OCEAN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230140" y="1181182"/>
            <a:ext cx="4717200" cy="504005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 err="1">
                <a:latin typeface="Gill Sans MT" panose="020B0502020104020203" pitchFamily="34" charset="0"/>
              </a:rPr>
              <a:t>Survei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adalah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cara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terorganisir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untuk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mengumpulkan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informasi</a:t>
            </a:r>
            <a:r>
              <a:rPr lang="en-US" dirty="0">
                <a:latin typeface="Gill Sans MT" panose="020B0502020104020203" pitchFamily="34" charset="0"/>
              </a:rPr>
              <a:t> yang </a:t>
            </a:r>
            <a:r>
              <a:rPr lang="en-US" dirty="0" err="1">
                <a:latin typeface="Gill Sans MT" panose="020B0502020104020203" pitchFamily="34" charset="0"/>
              </a:rPr>
              <a:t>diinginkan</a:t>
            </a:r>
            <a:r>
              <a:rPr lang="en-US" dirty="0">
                <a:latin typeface="Gill Sans MT" panose="020B0502020104020203" pitchFamily="34" charset="0"/>
              </a:rPr>
              <a:t> </a:t>
            </a:r>
          </a:p>
          <a:p>
            <a:r>
              <a:rPr lang="en-US" dirty="0" err="1">
                <a:latin typeface="Gill Sans MT" panose="020B0502020104020203" pitchFamily="34" charset="0"/>
              </a:rPr>
              <a:t>Setiap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Kriteria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memiliki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pertanyaan</a:t>
            </a:r>
            <a:r>
              <a:rPr lang="en-US" dirty="0">
                <a:latin typeface="Gill Sans MT" panose="020B0502020104020203" pitchFamily="34" charset="0"/>
              </a:rPr>
              <a:t> yang </a:t>
            </a:r>
            <a:r>
              <a:rPr lang="en-US" dirty="0" err="1">
                <a:latin typeface="Gill Sans MT" panose="020B0502020104020203" pitchFamily="34" charset="0"/>
              </a:rPr>
              <a:t>harus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dijawab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dengan</a:t>
            </a:r>
            <a:r>
              <a:rPr lang="en-US" dirty="0">
                <a:latin typeface="Gill Sans MT" panose="020B0502020104020203" pitchFamily="34" charset="0"/>
              </a:rPr>
              <a:t> “Ya” </a:t>
            </a:r>
            <a:r>
              <a:rPr lang="en-US" dirty="0" err="1">
                <a:latin typeface="Gill Sans MT" panose="020B0502020104020203" pitchFamily="34" charset="0"/>
              </a:rPr>
              <a:t>atau</a:t>
            </a:r>
            <a:r>
              <a:rPr lang="en-US" dirty="0">
                <a:latin typeface="Gill Sans MT" panose="020B0502020104020203" pitchFamily="34" charset="0"/>
              </a:rPr>
              <a:t> “</a:t>
            </a:r>
            <a:r>
              <a:rPr lang="en-US" dirty="0" err="1">
                <a:latin typeface="Gill Sans MT" panose="020B0502020104020203" pitchFamily="34" charset="0"/>
              </a:rPr>
              <a:t>Tidak</a:t>
            </a:r>
            <a:r>
              <a:rPr lang="en-US" dirty="0">
                <a:latin typeface="Gill Sans MT" panose="020B0502020104020203" pitchFamily="34" charset="0"/>
              </a:rPr>
              <a:t>” </a:t>
            </a:r>
          </a:p>
          <a:p>
            <a:r>
              <a:rPr lang="en-US" dirty="0" err="1">
                <a:latin typeface="Gill Sans MT" panose="020B0502020104020203" pitchFamily="34" charset="0"/>
              </a:rPr>
              <a:t>Setiap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Komponen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memiliki</a:t>
            </a:r>
            <a:r>
              <a:rPr lang="en-US" dirty="0">
                <a:latin typeface="Gill Sans MT" panose="020B0502020104020203" pitchFamily="34" charset="0"/>
              </a:rPr>
              <a:t> Sub-</a:t>
            </a:r>
            <a:r>
              <a:rPr lang="en-US" dirty="0" err="1">
                <a:latin typeface="Gill Sans MT" panose="020B0502020104020203" pitchFamily="34" charset="0"/>
              </a:rPr>
              <a:t>Komponen</a:t>
            </a:r>
            <a:r>
              <a:rPr lang="en-US" dirty="0">
                <a:latin typeface="Gill Sans MT" panose="020B0502020104020203" pitchFamily="34" charset="0"/>
              </a:rPr>
              <a:t> dan </a:t>
            </a:r>
            <a:r>
              <a:rPr lang="en-US" dirty="0" err="1">
                <a:latin typeface="Gill Sans MT" panose="020B0502020104020203" pitchFamily="34" charset="0"/>
              </a:rPr>
              <a:t>setiap</a:t>
            </a:r>
            <a:r>
              <a:rPr lang="en-US" dirty="0">
                <a:latin typeface="Gill Sans MT" panose="020B0502020104020203" pitchFamily="34" charset="0"/>
              </a:rPr>
              <a:t> Sub-</a:t>
            </a:r>
            <a:r>
              <a:rPr lang="en-US" dirty="0" err="1">
                <a:latin typeface="Gill Sans MT" panose="020B0502020104020203" pitchFamily="34" charset="0"/>
              </a:rPr>
              <a:t>Komponen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memiliki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Kriteria</a:t>
            </a:r>
            <a:endParaRPr lang="en-US" sz="2300" dirty="0">
              <a:latin typeface="Gill Sans MT" panose="020B0502020104020203" pitchFamily="34" charset="0"/>
            </a:endParaRPr>
          </a:p>
        </p:txBody>
      </p:sp>
      <p:pic>
        <p:nvPicPr>
          <p:cNvPr id="13" name="Picture 12" descr="Gambar dokumen persiapan survei SCIL untuk Komponen 1 – Perencanaan, yang menunjukkan judul, baris kedua dan ketiga tabel yang terdapat di Lampiran II dokumen Word.">
            <a:extLst>
              <a:ext uri="{FF2B5EF4-FFF2-40B4-BE49-F238E27FC236}">
                <a16:creationId xmlns:a16="http://schemas.microsoft.com/office/drawing/2014/main" id="{D3AA8DF0-BAF7-5556-887E-C6D5522EA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027" y="1314290"/>
            <a:ext cx="6007409" cy="4750044"/>
          </a:xfrm>
          <a:prstGeom prst="rect">
            <a:avLst/>
          </a:prstGeom>
          <a:ln>
            <a:solidFill>
              <a:srgbClr val="194F8B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1ED6F36-01AE-472B-AB4B-176530100E1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10363" y="170584"/>
            <a:ext cx="7739306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400" b="0" i="0" kern="1200">
                <a:solidFill>
                  <a:srgbClr val="194F8B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C00000"/>
                </a:solidFill>
              </a:rPr>
              <a:t>Apa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Saja</a:t>
            </a:r>
            <a:r>
              <a:rPr lang="en-US" sz="3200" dirty="0">
                <a:solidFill>
                  <a:srgbClr val="C00000"/>
                </a:solidFill>
              </a:rPr>
              <a:t> Yang Ada Di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Survey SCIL?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ill Sans MT"/>
              <a:ea typeface="+mj-ea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2731198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5984BA76-B243-4163-920F-72AA78817F4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810750" y="6465212"/>
            <a:ext cx="2133600" cy="2616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782948-4DBE-204D-AB9E-B65E067054A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908E5D20-D5D9-4EC8-B64C-F129C86C9F56}"/>
              </a:ext>
            </a:extLst>
          </p:cNvPr>
          <p:cNvSpPr txBox="1">
            <a:spLocks/>
          </p:cNvSpPr>
          <p:nvPr/>
        </p:nvSpPr>
        <p:spPr>
          <a:xfrm>
            <a:off x="1699437" y="6490156"/>
            <a:ext cx="8793126" cy="25386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/>
              <a:t>USAID CLEAN CITIES, BLUE OCEAN</a:t>
            </a:r>
          </a:p>
        </p:txBody>
      </p:sp>
      <p:pic>
        <p:nvPicPr>
          <p:cNvPr id="4" name="Picture 3" descr="Halaman sampul Strategi Sanitasi Kota Semarang Terbaru 2016-2020">
            <a:extLst>
              <a:ext uri="{FF2B5EF4-FFF2-40B4-BE49-F238E27FC236}">
                <a16:creationId xmlns:a16="http://schemas.microsoft.com/office/drawing/2014/main" id="{EE6005E5-BC79-8F22-3145-8D73549B6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135" y="587643"/>
            <a:ext cx="4198440" cy="5902513"/>
          </a:xfrm>
          <a:prstGeom prst="rect">
            <a:avLst/>
          </a:prstGeom>
          <a:ln>
            <a:solidFill>
              <a:srgbClr val="194F8B"/>
            </a:solidFill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8237" y="1874080"/>
            <a:ext cx="7234424" cy="4739187"/>
          </a:xfrm>
        </p:spPr>
        <p:txBody>
          <a:bodyPr>
            <a:normAutofit/>
          </a:bodyPr>
          <a:lstStyle/>
          <a:p>
            <a:r>
              <a:rPr lang="en-US" sz="2400" dirty="0" err="1">
                <a:latin typeface="Gill Sans MT" panose="020B0502020104020203" pitchFamily="34" charset="0"/>
              </a:rPr>
              <a:t>Untuk</a:t>
            </a:r>
            <a:r>
              <a:rPr lang="en-US" sz="2400" dirty="0">
                <a:latin typeface="Gill Sans MT" panose="020B0502020104020203" pitchFamily="34" charset="0"/>
              </a:rPr>
              <a:t> </a:t>
            </a:r>
            <a:r>
              <a:rPr lang="en-US" sz="2400" dirty="0" err="1">
                <a:latin typeface="Gill Sans MT" panose="020B0502020104020203" pitchFamily="34" charset="0"/>
              </a:rPr>
              <a:t>mendapatkan</a:t>
            </a:r>
            <a:r>
              <a:rPr lang="en-US" sz="2400" dirty="0">
                <a:latin typeface="Gill Sans MT" panose="020B0502020104020203" pitchFamily="34" charset="0"/>
              </a:rPr>
              <a:t> </a:t>
            </a:r>
            <a:r>
              <a:rPr lang="en-US" sz="2400" dirty="0" err="1">
                <a:latin typeface="Gill Sans MT" panose="020B0502020104020203" pitchFamily="34" charset="0"/>
              </a:rPr>
              <a:t>poin</a:t>
            </a:r>
            <a:r>
              <a:rPr lang="en-US" sz="2400" dirty="0">
                <a:latin typeface="Gill Sans MT" panose="020B0502020104020203" pitchFamily="34" charset="0"/>
              </a:rPr>
              <a:t> </a:t>
            </a:r>
            <a:r>
              <a:rPr lang="en-US" sz="2400" dirty="0" err="1">
                <a:latin typeface="Gill Sans MT" panose="020B0502020104020203" pitchFamily="34" charset="0"/>
              </a:rPr>
              <a:t>menuju</a:t>
            </a:r>
            <a:r>
              <a:rPr lang="en-US" sz="2400" dirty="0">
                <a:latin typeface="Gill Sans MT" panose="020B0502020104020203" pitchFamily="34" charset="0"/>
              </a:rPr>
              <a:t> Skor SCIL, </a:t>
            </a:r>
            <a:r>
              <a:rPr lang="en-US" sz="2400" dirty="0" err="1">
                <a:latin typeface="Gill Sans MT" panose="020B0502020104020203" pitchFamily="34" charset="0"/>
              </a:rPr>
              <a:t>dokumentasi</a:t>
            </a:r>
            <a:r>
              <a:rPr lang="en-US" sz="2400" dirty="0">
                <a:latin typeface="Gill Sans MT" panose="020B0502020104020203" pitchFamily="34" charset="0"/>
              </a:rPr>
              <a:t> </a:t>
            </a:r>
            <a:r>
              <a:rPr lang="en-US" sz="2400" dirty="0" err="1">
                <a:latin typeface="Gill Sans MT" panose="020B0502020104020203" pitchFamily="34" charset="0"/>
              </a:rPr>
              <a:t>harus</a:t>
            </a:r>
            <a:r>
              <a:rPr lang="en-US" sz="2400" dirty="0">
                <a:latin typeface="Gill Sans MT" panose="020B0502020104020203" pitchFamily="34" charset="0"/>
              </a:rPr>
              <a:t> </a:t>
            </a:r>
            <a:r>
              <a:rPr lang="en-US" sz="2400" dirty="0" err="1">
                <a:latin typeface="Gill Sans MT" panose="020B0502020104020203" pitchFamily="34" charset="0"/>
              </a:rPr>
              <a:t>mengonfirmasi</a:t>
            </a:r>
            <a:r>
              <a:rPr lang="en-US" sz="2400" dirty="0">
                <a:latin typeface="Gill Sans MT" panose="020B0502020104020203" pitchFamily="34" charset="0"/>
              </a:rPr>
              <a:t> </a:t>
            </a:r>
            <a:r>
              <a:rPr lang="en-US" sz="2400" dirty="0" err="1">
                <a:latin typeface="Gill Sans MT" panose="020B0502020104020203" pitchFamily="34" charset="0"/>
              </a:rPr>
              <a:t>jawaban</a:t>
            </a:r>
            <a:r>
              <a:rPr lang="en-US" sz="2400" dirty="0">
                <a:latin typeface="Gill Sans MT" panose="020B0502020104020203" pitchFamily="34" charset="0"/>
              </a:rPr>
              <a:t> “Ya” </a:t>
            </a:r>
          </a:p>
          <a:p>
            <a:r>
              <a:rPr lang="en-US" sz="2400" dirty="0">
                <a:latin typeface="Gill Sans MT" panose="020B0502020104020203" pitchFamily="34" charset="0"/>
              </a:rPr>
              <a:t>Bukti </a:t>
            </a:r>
            <a:r>
              <a:rPr lang="en-US" sz="2400" dirty="0" err="1">
                <a:latin typeface="Gill Sans MT" panose="020B0502020104020203" pitchFamily="34" charset="0"/>
              </a:rPr>
              <a:t>dapat</a:t>
            </a:r>
            <a:r>
              <a:rPr lang="en-US" sz="2400" dirty="0">
                <a:latin typeface="Gill Sans MT" panose="020B0502020104020203" pitchFamily="34" charset="0"/>
              </a:rPr>
              <a:t> </a:t>
            </a:r>
            <a:r>
              <a:rPr lang="en-US" sz="2400" dirty="0" err="1">
                <a:latin typeface="Gill Sans MT" panose="020B0502020104020203" pitchFamily="34" charset="0"/>
              </a:rPr>
              <a:t>berupa</a:t>
            </a:r>
            <a:r>
              <a:rPr lang="en-US" sz="2400" dirty="0">
                <a:latin typeface="Gill Sans MT" panose="020B0502020104020203" pitchFamily="34" charset="0"/>
              </a:rPr>
              <a:t>: </a:t>
            </a:r>
          </a:p>
          <a:p>
            <a:pPr lvl="1"/>
            <a:r>
              <a:rPr lang="en-US" sz="2000" dirty="0" err="1">
                <a:latin typeface="Gill Sans MT" panose="020B0502020104020203" pitchFamily="34" charset="0"/>
              </a:rPr>
              <a:t>Dokumen</a:t>
            </a:r>
            <a:r>
              <a:rPr lang="en-US" sz="2000" dirty="0">
                <a:latin typeface="Gill Sans MT" panose="020B0502020104020203" pitchFamily="34" charset="0"/>
              </a:rPr>
              <a:t> yang </a:t>
            </a:r>
            <a:r>
              <a:rPr lang="en-US" sz="2000" dirty="0" err="1">
                <a:latin typeface="Gill Sans MT" panose="020B0502020104020203" pitchFamily="34" charset="0"/>
              </a:rPr>
              <a:t>Disetujui</a:t>
            </a:r>
            <a:r>
              <a:rPr lang="en-US" sz="2000" dirty="0"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latin typeface="Gill Sans MT" panose="020B0502020104020203" pitchFamily="34" charset="0"/>
              </a:rPr>
              <a:t>atau</a:t>
            </a:r>
            <a:r>
              <a:rPr lang="en-US" sz="2000" dirty="0"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latin typeface="Gill Sans MT" panose="020B0502020104020203" pitchFamily="34" charset="0"/>
              </a:rPr>
              <a:t>Diterima</a:t>
            </a:r>
            <a:r>
              <a:rPr lang="en-US" sz="2000" dirty="0"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latin typeface="Gill Sans MT" panose="020B0502020104020203" pitchFamily="34" charset="0"/>
              </a:rPr>
              <a:t>Pemerintah</a:t>
            </a:r>
            <a:r>
              <a:rPr lang="en-US" sz="2000" dirty="0">
                <a:latin typeface="Gill Sans MT" panose="020B0502020104020203" pitchFamily="34" charset="0"/>
              </a:rPr>
              <a:t> </a:t>
            </a:r>
          </a:p>
          <a:p>
            <a:pPr lvl="2"/>
            <a:r>
              <a:rPr lang="en-US" sz="1600" dirty="0" err="1">
                <a:latin typeface="Gill Sans MT" panose="020B0502020104020203" pitchFamily="34" charset="0"/>
              </a:rPr>
              <a:t>rencana</a:t>
            </a:r>
            <a:r>
              <a:rPr lang="en-US" sz="1600" dirty="0">
                <a:latin typeface="Gill Sans MT" panose="020B0502020104020203" pitchFamily="34" charset="0"/>
              </a:rPr>
              <a:t>, </a:t>
            </a:r>
            <a:r>
              <a:rPr lang="en-US" sz="1600" dirty="0" err="1">
                <a:latin typeface="Gill Sans MT" panose="020B0502020104020203" pitchFamily="34" charset="0"/>
              </a:rPr>
              <a:t>kebijakan</a:t>
            </a:r>
            <a:r>
              <a:rPr lang="en-US" sz="1600" dirty="0">
                <a:latin typeface="Gill Sans MT" panose="020B0502020104020203" pitchFamily="34" charset="0"/>
              </a:rPr>
              <a:t>, </a:t>
            </a:r>
            <a:r>
              <a:rPr lang="en-US" sz="1600" dirty="0" err="1">
                <a:latin typeface="Gill Sans MT" panose="020B0502020104020203" pitchFamily="34" charset="0"/>
              </a:rPr>
              <a:t>anggaran</a:t>
            </a:r>
            <a:r>
              <a:rPr lang="en-US" sz="1600" dirty="0">
                <a:latin typeface="Gill Sans MT" panose="020B0502020104020203" pitchFamily="34" charset="0"/>
              </a:rPr>
              <a:t>, </a:t>
            </a:r>
            <a:r>
              <a:rPr lang="en-US" sz="1600" dirty="0" err="1">
                <a:latin typeface="Gill Sans MT" panose="020B0502020104020203" pitchFamily="34" charset="0"/>
              </a:rPr>
              <a:t>peraturan</a:t>
            </a:r>
            <a:r>
              <a:rPr lang="en-US" sz="1600" dirty="0">
                <a:latin typeface="Gill Sans MT" panose="020B0502020104020203" pitchFamily="34" charset="0"/>
              </a:rPr>
              <a:t>, </a:t>
            </a:r>
            <a:r>
              <a:rPr lang="en-US" sz="1600" dirty="0" err="1">
                <a:latin typeface="Gill Sans MT" panose="020B0502020104020203" pitchFamily="34" charset="0"/>
              </a:rPr>
              <a:t>resolusi</a:t>
            </a:r>
            <a:r>
              <a:rPr lang="en-US" sz="1600" dirty="0">
                <a:latin typeface="Gill Sans MT" panose="020B0502020104020203" pitchFamily="34" charset="0"/>
              </a:rPr>
              <a:t>, </a:t>
            </a:r>
            <a:r>
              <a:rPr lang="en-US" sz="1600" dirty="0" err="1">
                <a:latin typeface="Gill Sans MT" panose="020B0502020104020203" pitchFamily="34" charset="0"/>
              </a:rPr>
              <a:t>protokol</a:t>
            </a:r>
            <a:r>
              <a:rPr lang="en-US" sz="1600" dirty="0">
                <a:latin typeface="Gill Sans MT" panose="020B0502020104020203" pitchFamily="34" charset="0"/>
              </a:rPr>
              <a:t>, </a:t>
            </a:r>
            <a:r>
              <a:rPr lang="en-US" sz="1600" dirty="0" err="1">
                <a:latin typeface="Gill Sans MT" panose="020B0502020104020203" pitchFamily="34" charset="0"/>
              </a:rPr>
              <a:t>dll</a:t>
            </a:r>
            <a:r>
              <a:rPr lang="en-US" sz="1600" dirty="0">
                <a:latin typeface="Gill Sans MT" panose="020B0502020104020203" pitchFamily="34" charset="0"/>
              </a:rPr>
              <a:t>. </a:t>
            </a:r>
          </a:p>
          <a:p>
            <a:pPr lvl="1"/>
            <a:r>
              <a:rPr lang="en-US" sz="2000" dirty="0" err="1">
                <a:latin typeface="Gill Sans MT" panose="020B0502020104020203" pitchFamily="34" charset="0"/>
              </a:rPr>
              <a:t>Dokumen</a:t>
            </a:r>
            <a:r>
              <a:rPr lang="en-US" sz="2000" dirty="0">
                <a:latin typeface="Gill Sans MT" panose="020B0502020104020203" pitchFamily="34" charset="0"/>
              </a:rPr>
              <a:t> Publik </a:t>
            </a:r>
          </a:p>
          <a:p>
            <a:pPr lvl="2"/>
            <a:r>
              <a:rPr lang="en-US" sz="1600" dirty="0" err="1">
                <a:latin typeface="Gill Sans MT" panose="020B0502020104020203" pitchFamily="34" charset="0"/>
              </a:rPr>
              <a:t>notulen</a:t>
            </a:r>
            <a:r>
              <a:rPr lang="en-US" sz="1600" dirty="0">
                <a:latin typeface="Gill Sans MT" panose="020B0502020104020203" pitchFamily="34" charset="0"/>
              </a:rPr>
              <a:t> </a:t>
            </a:r>
            <a:r>
              <a:rPr lang="en-US" sz="1600" dirty="0" err="1">
                <a:latin typeface="Gill Sans MT" panose="020B0502020104020203" pitchFamily="34" charset="0"/>
              </a:rPr>
              <a:t>rapat</a:t>
            </a:r>
            <a:r>
              <a:rPr lang="en-US" sz="1600" dirty="0">
                <a:latin typeface="Gill Sans MT" panose="020B0502020104020203" pitchFamily="34" charset="0"/>
              </a:rPr>
              <a:t>, </a:t>
            </a:r>
            <a:r>
              <a:rPr lang="en-US" sz="1600" dirty="0" err="1">
                <a:latin typeface="Gill Sans MT" panose="020B0502020104020203" pitchFamily="34" charset="0"/>
              </a:rPr>
              <a:t>lembar</a:t>
            </a:r>
            <a:r>
              <a:rPr lang="en-US" sz="1600" dirty="0">
                <a:latin typeface="Gill Sans MT" panose="020B0502020104020203" pitchFamily="34" charset="0"/>
              </a:rPr>
              <a:t> </a:t>
            </a:r>
            <a:r>
              <a:rPr lang="en-US" sz="1600" dirty="0" err="1">
                <a:latin typeface="Gill Sans MT" panose="020B0502020104020203" pitchFamily="34" charset="0"/>
              </a:rPr>
              <a:t>kehadiran</a:t>
            </a:r>
            <a:r>
              <a:rPr lang="en-US" sz="1600" dirty="0">
                <a:latin typeface="Gill Sans MT" panose="020B0502020104020203" pitchFamily="34" charset="0"/>
              </a:rPr>
              <a:t>, item yang </a:t>
            </a:r>
            <a:r>
              <a:rPr lang="en-US" sz="1600" dirty="0" err="1">
                <a:latin typeface="Gill Sans MT" panose="020B0502020104020203" pitchFamily="34" charset="0"/>
              </a:rPr>
              <a:t>diiklankan</a:t>
            </a:r>
            <a:r>
              <a:rPr lang="en-US" sz="1600" dirty="0">
                <a:latin typeface="Gill Sans MT" panose="020B0502020104020203" pitchFamily="34" charset="0"/>
              </a:rPr>
              <a:t>, </a:t>
            </a:r>
            <a:r>
              <a:rPr lang="en-US" sz="1600" dirty="0" err="1">
                <a:latin typeface="Gill Sans MT" panose="020B0502020104020203" pitchFamily="34" charset="0"/>
              </a:rPr>
              <a:t>postingan</a:t>
            </a:r>
            <a:r>
              <a:rPr lang="en-US" sz="1600" dirty="0">
                <a:latin typeface="Gill Sans MT" panose="020B0502020104020203" pitchFamily="34" charset="0"/>
              </a:rPr>
              <a:t> situs web, </a:t>
            </a:r>
            <a:r>
              <a:rPr lang="en-US" sz="1600" dirty="0" err="1">
                <a:latin typeface="Gill Sans MT" panose="020B0502020104020203" pitchFamily="34" charset="0"/>
              </a:rPr>
              <a:t>hasil</a:t>
            </a:r>
            <a:r>
              <a:rPr lang="en-US" sz="1600" dirty="0">
                <a:latin typeface="Gill Sans MT" panose="020B0502020104020203" pitchFamily="34" charset="0"/>
              </a:rPr>
              <a:t> </a:t>
            </a:r>
            <a:r>
              <a:rPr lang="en-US" sz="1600" dirty="0" err="1">
                <a:latin typeface="Gill Sans MT" panose="020B0502020104020203" pitchFamily="34" charset="0"/>
              </a:rPr>
              <a:t>penilaian</a:t>
            </a:r>
            <a:r>
              <a:rPr lang="en-US" sz="1600" dirty="0">
                <a:latin typeface="Gill Sans MT" panose="020B0502020104020203" pitchFamily="34" charset="0"/>
              </a:rPr>
              <a:t> NGA, </a:t>
            </a:r>
            <a:r>
              <a:rPr lang="en-US" sz="1600" dirty="0" err="1">
                <a:latin typeface="Gill Sans MT" panose="020B0502020104020203" pitchFamily="34" charset="0"/>
              </a:rPr>
              <a:t>dll</a:t>
            </a:r>
            <a:r>
              <a:rPr lang="en-US" sz="1600" dirty="0">
                <a:latin typeface="Gill Sans MT" panose="020B0502020104020203" pitchFamily="34" charset="0"/>
              </a:rPr>
              <a:t>. </a:t>
            </a:r>
          </a:p>
          <a:p>
            <a:pPr lvl="1"/>
            <a:r>
              <a:rPr lang="en-US" sz="2000" dirty="0" err="1">
                <a:latin typeface="Gill Sans MT" panose="020B0502020104020203" pitchFamily="34" charset="0"/>
              </a:rPr>
              <a:t>Dokumen</a:t>
            </a:r>
            <a:r>
              <a:rPr lang="en-US" sz="2000" dirty="0"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latin typeface="Gill Sans MT" panose="020B0502020104020203" pitchFamily="34" charset="0"/>
              </a:rPr>
              <a:t>Administratif</a:t>
            </a:r>
            <a:r>
              <a:rPr lang="en-US" sz="2000" dirty="0">
                <a:latin typeface="Gill Sans MT" panose="020B0502020104020203" pitchFamily="34" charset="0"/>
              </a:rPr>
              <a:t> </a:t>
            </a:r>
          </a:p>
          <a:p>
            <a:pPr lvl="2"/>
            <a:r>
              <a:rPr lang="en-US" sz="1600" dirty="0" err="1">
                <a:latin typeface="Gill Sans MT" panose="020B0502020104020203" pitchFamily="34" charset="0"/>
              </a:rPr>
              <a:t>laporan</a:t>
            </a:r>
            <a:r>
              <a:rPr lang="en-US" sz="1600" dirty="0">
                <a:latin typeface="Gill Sans MT" panose="020B0502020104020203" pitchFamily="34" charset="0"/>
              </a:rPr>
              <a:t> </a:t>
            </a:r>
            <a:r>
              <a:rPr lang="en-US" sz="1600" dirty="0" err="1">
                <a:latin typeface="Gill Sans MT" panose="020B0502020104020203" pitchFamily="34" charset="0"/>
              </a:rPr>
              <a:t>keuangan</a:t>
            </a:r>
            <a:r>
              <a:rPr lang="en-US" sz="1600" dirty="0">
                <a:latin typeface="Gill Sans MT" panose="020B0502020104020203" pitchFamily="34" charset="0"/>
              </a:rPr>
              <a:t>, </a:t>
            </a:r>
            <a:r>
              <a:rPr lang="en-US" sz="1600" dirty="0" err="1">
                <a:latin typeface="Gill Sans MT" panose="020B0502020104020203" pitchFamily="34" charset="0"/>
              </a:rPr>
              <a:t>faktur</a:t>
            </a:r>
            <a:r>
              <a:rPr lang="en-US" sz="1600" dirty="0">
                <a:latin typeface="Gill Sans MT" panose="020B0502020104020203" pitchFamily="34" charset="0"/>
              </a:rPr>
              <a:t>, </a:t>
            </a:r>
            <a:r>
              <a:rPr lang="en-US" sz="1600" dirty="0" err="1">
                <a:latin typeface="Gill Sans MT" panose="020B0502020104020203" pitchFamily="34" charset="0"/>
              </a:rPr>
              <a:t>kontrak</a:t>
            </a:r>
            <a:r>
              <a:rPr lang="en-US" sz="1600" dirty="0">
                <a:latin typeface="Gill Sans MT" panose="020B0502020104020203" pitchFamily="34" charset="0"/>
              </a:rPr>
              <a:t>, </a:t>
            </a:r>
            <a:r>
              <a:rPr lang="en-US" sz="1600" dirty="0" err="1">
                <a:latin typeface="Gill Sans MT" panose="020B0502020104020203" pitchFamily="34" charset="0"/>
              </a:rPr>
              <a:t>dll</a:t>
            </a:r>
            <a:r>
              <a:rPr lang="en-US" sz="1600" dirty="0">
                <a:latin typeface="Gill Sans MT" panose="020B0502020104020203" pitchFamily="34" charset="0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502749-5AA7-41E0-B0E4-7BD2DDF34D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34397" y="0"/>
            <a:ext cx="6661204" cy="1704901"/>
            <a:chOff x="1510047" y="1073908"/>
            <a:chExt cx="6661204" cy="1704901"/>
          </a:xfrm>
        </p:grpSpPr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AEBBF40A-CE71-4EE4-B8DE-8A208C1AFEA3}"/>
                </a:ext>
              </a:extLst>
            </p:cNvPr>
            <p:cNvSpPr/>
            <p:nvPr/>
          </p:nvSpPr>
          <p:spPr>
            <a:xfrm>
              <a:off x="1510047" y="1073908"/>
              <a:ext cx="6661204" cy="1704901"/>
            </a:xfrm>
            <a:prstGeom prst="rightArrow">
              <a:avLst>
                <a:gd name="adj1" fmla="val 50000"/>
                <a:gd name="adj2" fmla="val 5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Arrow: Right 4">
              <a:extLst>
                <a:ext uri="{FF2B5EF4-FFF2-40B4-BE49-F238E27FC236}">
                  <a16:creationId xmlns:a16="http://schemas.microsoft.com/office/drawing/2014/main" id="{C02389A2-9746-4915-826B-B448743A97C0}"/>
                </a:ext>
              </a:extLst>
            </p:cNvPr>
            <p:cNvSpPr txBox="1"/>
            <p:nvPr/>
          </p:nvSpPr>
          <p:spPr>
            <a:xfrm>
              <a:off x="1510047" y="1500133"/>
              <a:ext cx="6234979" cy="8524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254000" bIns="188658" numCol="1" spcCol="1270" anchor="ctr" anchorCtr="0">
              <a:noAutofit/>
            </a:bodyPr>
            <a:lstStyle/>
            <a:p>
              <a:pPr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00" dirty="0" err="1"/>
                <a:t>Pengumpulan</a:t>
              </a:r>
              <a:r>
                <a:rPr lang="en-US" sz="2300" dirty="0"/>
                <a:t> </a:t>
              </a:r>
              <a:r>
                <a:rPr lang="en-US" sz="2300" dirty="0" err="1"/>
                <a:t>Dokumentasi</a:t>
              </a:r>
              <a:endParaRPr lang="en-US" sz="23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572239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CC3A2F0A-33E7-4EFB-9109-709516F12F20}"/>
              </a:ext>
            </a:extLst>
          </p:cNvPr>
          <p:cNvSpPr txBox="1">
            <a:spLocks/>
          </p:cNvSpPr>
          <p:nvPr/>
        </p:nvSpPr>
        <p:spPr>
          <a:xfrm>
            <a:off x="1699437" y="6490156"/>
            <a:ext cx="8793126" cy="25386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/>
              <a:t>USAID CLEAN CITIES, BLUE OCEAN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9093DC40-D1B0-4955-AAAD-295788C302F8}"/>
              </a:ext>
            </a:extLst>
          </p:cNvPr>
          <p:cNvSpPr txBox="1">
            <a:spLocks/>
          </p:cNvSpPr>
          <p:nvPr/>
        </p:nvSpPr>
        <p:spPr>
          <a:xfrm>
            <a:off x="9810750" y="6465212"/>
            <a:ext cx="2133600" cy="26161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782948-4DBE-204D-AB9E-B65E067054AE}" type="slidenum">
              <a:rPr lang="en-US" sz="1100"/>
              <a:pPr algn="r"/>
              <a:t>19</a:t>
            </a:fld>
            <a:endParaRPr lang="en-US" sz="11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8BA4C0-E9EC-72AC-9263-D9F407D60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3535" y="1580545"/>
            <a:ext cx="7488865" cy="4641312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Gill Sans MT" panose="020B0502020104020203" pitchFamily="34" charset="0"/>
              </a:rPr>
              <a:t>Salinan </a:t>
            </a:r>
            <a:r>
              <a:rPr lang="en-US" sz="2800" dirty="0" err="1">
                <a:latin typeface="Gill Sans MT" panose="020B0502020104020203" pitchFamily="34" charset="0"/>
              </a:rPr>
              <a:t>dokumen</a:t>
            </a:r>
            <a:r>
              <a:rPr lang="en-US" sz="2800" dirty="0">
                <a:latin typeface="Gill Sans MT" panose="020B0502020104020203" pitchFamily="34" charset="0"/>
              </a:rPr>
              <a:t> </a:t>
            </a:r>
            <a:r>
              <a:rPr lang="en-US" sz="2800" dirty="0" err="1">
                <a:latin typeface="Gill Sans MT" panose="020B0502020104020203" pitchFamily="34" charset="0"/>
              </a:rPr>
              <a:t>bukti</a:t>
            </a:r>
            <a:r>
              <a:rPr lang="en-US" sz="2800" dirty="0">
                <a:latin typeface="Gill Sans MT" panose="020B0502020104020203" pitchFamily="34" charset="0"/>
              </a:rPr>
              <a:t> </a:t>
            </a:r>
            <a:r>
              <a:rPr lang="en-US" sz="2800" dirty="0" err="1">
                <a:latin typeface="Gill Sans MT" panose="020B0502020104020203" pitchFamily="34" charset="0"/>
              </a:rPr>
              <a:t>perlu</a:t>
            </a:r>
            <a:r>
              <a:rPr lang="en-US" sz="2800" dirty="0">
                <a:latin typeface="Gill Sans MT" panose="020B0502020104020203" pitchFamily="34" charset="0"/>
              </a:rPr>
              <a:t> </a:t>
            </a:r>
            <a:r>
              <a:rPr lang="en-US" sz="2800" dirty="0" err="1">
                <a:latin typeface="Gill Sans MT" panose="020B0502020104020203" pitchFamily="34" charset="0"/>
              </a:rPr>
              <a:t>disimpan</a:t>
            </a:r>
            <a:r>
              <a:rPr lang="en-US" sz="2800" dirty="0">
                <a:latin typeface="Gill Sans MT" panose="020B0502020104020203" pitchFamily="34" charset="0"/>
              </a:rPr>
              <a:t> </a:t>
            </a:r>
          </a:p>
          <a:p>
            <a:r>
              <a:rPr lang="en-US" sz="2800" dirty="0" err="1">
                <a:latin typeface="Gill Sans MT" panose="020B0502020104020203" pitchFamily="34" charset="0"/>
              </a:rPr>
              <a:t>Sebaiknya</a:t>
            </a:r>
            <a:r>
              <a:rPr lang="en-US" sz="2800" dirty="0">
                <a:latin typeface="Gill Sans MT" panose="020B0502020104020203" pitchFamily="34" charset="0"/>
              </a:rPr>
              <a:t> </a:t>
            </a:r>
            <a:r>
              <a:rPr lang="en-US" sz="2800" dirty="0" err="1">
                <a:latin typeface="Gill Sans MT" panose="020B0502020104020203" pitchFamily="34" charset="0"/>
              </a:rPr>
              <a:t>dalam</a:t>
            </a:r>
            <a:r>
              <a:rPr lang="en-US" sz="2800" dirty="0">
                <a:latin typeface="Gill Sans MT" panose="020B0502020104020203" pitchFamily="34" charset="0"/>
              </a:rPr>
              <a:t> format </a:t>
            </a:r>
            <a:r>
              <a:rPr lang="en-US" sz="2800" dirty="0" err="1">
                <a:latin typeface="Gill Sans MT" panose="020B0502020104020203" pitchFamily="34" charset="0"/>
              </a:rPr>
              <a:t>elektronik</a:t>
            </a:r>
            <a:r>
              <a:rPr lang="en-US" sz="2800" dirty="0">
                <a:latin typeface="Gill Sans MT" panose="020B0502020104020203" pitchFamily="34" charset="0"/>
              </a:rPr>
              <a:t> </a:t>
            </a:r>
          </a:p>
          <a:p>
            <a:r>
              <a:rPr lang="en-US" sz="2800" dirty="0" err="1">
                <a:latin typeface="Gill Sans MT" panose="020B0502020104020203" pitchFamily="34" charset="0"/>
              </a:rPr>
              <a:t>Buat</a:t>
            </a:r>
            <a:r>
              <a:rPr lang="en-US" sz="2800" dirty="0">
                <a:latin typeface="Gill Sans MT" panose="020B0502020104020203" pitchFamily="34" charset="0"/>
              </a:rPr>
              <a:t> </a:t>
            </a:r>
            <a:r>
              <a:rPr lang="en-US" sz="2800" dirty="0" err="1">
                <a:latin typeface="Gill Sans MT" panose="020B0502020104020203" pitchFamily="34" charset="0"/>
              </a:rPr>
              <a:t>referensi</a:t>
            </a:r>
            <a:r>
              <a:rPr lang="en-US" sz="2800" dirty="0">
                <a:latin typeface="Gill Sans MT" panose="020B0502020104020203" pitchFamily="34" charset="0"/>
              </a:rPr>
              <a:t> </a:t>
            </a:r>
            <a:r>
              <a:rPr lang="en-US" sz="2800" dirty="0" err="1">
                <a:latin typeface="Gill Sans MT" panose="020B0502020104020203" pitchFamily="34" charset="0"/>
              </a:rPr>
              <a:t>jika</a:t>
            </a:r>
            <a:r>
              <a:rPr lang="en-US" sz="2800" dirty="0">
                <a:latin typeface="Gill Sans MT" panose="020B0502020104020203" pitchFamily="34" charset="0"/>
              </a:rPr>
              <a:t> </a:t>
            </a:r>
            <a:r>
              <a:rPr lang="en-US" sz="2800" dirty="0" err="1">
                <a:latin typeface="Gill Sans MT" panose="020B0502020104020203" pitchFamily="34" charset="0"/>
              </a:rPr>
              <a:t>ada</a:t>
            </a:r>
            <a:r>
              <a:rPr lang="en-US" sz="2800" dirty="0">
                <a:latin typeface="Gill Sans MT" panose="020B0502020104020203" pitchFamily="34" charset="0"/>
              </a:rPr>
              <a:t> </a:t>
            </a:r>
            <a:r>
              <a:rPr lang="en-US" sz="2800" dirty="0" err="1">
                <a:latin typeface="Gill Sans MT" panose="020B0502020104020203" pitchFamily="34" charset="0"/>
              </a:rPr>
              <a:t>pertanyaan</a:t>
            </a:r>
            <a:r>
              <a:rPr lang="en-US" sz="2800" dirty="0">
                <a:latin typeface="Gill Sans MT" panose="020B0502020104020203" pitchFamily="34" charset="0"/>
              </a:rPr>
              <a:t> </a:t>
            </a:r>
            <a:r>
              <a:rPr lang="en-US" sz="2800" dirty="0" err="1">
                <a:latin typeface="Gill Sans MT" panose="020B0502020104020203" pitchFamily="34" charset="0"/>
              </a:rPr>
              <a:t>tentang</a:t>
            </a:r>
            <a:r>
              <a:rPr lang="en-US" sz="2800" dirty="0">
                <a:latin typeface="Gill Sans MT" panose="020B0502020104020203" pitchFamily="34" charset="0"/>
              </a:rPr>
              <a:t> Skor SCIL</a:t>
            </a:r>
          </a:p>
          <a:p>
            <a:r>
              <a:rPr lang="en-US" sz="2800" dirty="0" err="1">
                <a:latin typeface="Gill Sans MT" panose="020B0502020104020203" pitchFamily="34" charset="0"/>
              </a:rPr>
              <a:t>Anggota</a:t>
            </a:r>
            <a:r>
              <a:rPr lang="en-US" sz="2800" dirty="0">
                <a:latin typeface="Gill Sans MT" panose="020B0502020104020203" pitchFamily="34" charset="0"/>
              </a:rPr>
              <a:t> SIG </a:t>
            </a:r>
            <a:r>
              <a:rPr lang="en-US" sz="2800" dirty="0" err="1">
                <a:latin typeface="Gill Sans MT" panose="020B0502020104020203" pitchFamily="34" charset="0"/>
              </a:rPr>
              <a:t>akan</a:t>
            </a:r>
            <a:r>
              <a:rPr lang="en-US" sz="2800" dirty="0">
                <a:latin typeface="Gill Sans MT" panose="020B0502020104020203" pitchFamily="34" charset="0"/>
              </a:rPr>
              <a:t> </a:t>
            </a:r>
            <a:r>
              <a:rPr lang="en-US" sz="2800" dirty="0" err="1">
                <a:latin typeface="Gill Sans MT" panose="020B0502020104020203" pitchFamily="34" charset="0"/>
              </a:rPr>
              <a:t>menyimpan</a:t>
            </a:r>
            <a:r>
              <a:rPr lang="en-US" sz="2800" dirty="0">
                <a:latin typeface="Gill Sans MT" panose="020B0502020104020203" pitchFamily="34" charset="0"/>
              </a:rPr>
              <a:t> file </a:t>
            </a:r>
            <a:r>
              <a:rPr lang="en-US" sz="2800" dirty="0" err="1">
                <a:latin typeface="Gill Sans MT" panose="020B0502020104020203" pitchFamily="34" charset="0"/>
              </a:rPr>
              <a:t>elektronik</a:t>
            </a:r>
            <a:r>
              <a:rPr lang="en-US" sz="2800" dirty="0">
                <a:latin typeface="Gill Sans MT" panose="020B0502020104020203" pitchFamily="34" charset="0"/>
              </a:rPr>
              <a:t> </a:t>
            </a:r>
            <a:r>
              <a:rPr lang="en-US" sz="2800" dirty="0" err="1">
                <a:latin typeface="Gill Sans MT" panose="020B0502020104020203" pitchFamily="34" charset="0"/>
              </a:rPr>
              <a:t>ke</a:t>
            </a:r>
            <a:r>
              <a:rPr lang="en-US" sz="2800" dirty="0">
                <a:latin typeface="Gill Sans MT" panose="020B0502020104020203" pitchFamily="34" charset="0"/>
              </a:rPr>
              <a:t> </a:t>
            </a:r>
            <a:r>
              <a:rPr lang="en-US" sz="2800" dirty="0" err="1">
                <a:latin typeface="Gill Sans MT" panose="020B0502020104020203" pitchFamily="34" charset="0"/>
              </a:rPr>
              <a:t>dalam</a:t>
            </a:r>
            <a:r>
              <a:rPr lang="en-US" sz="2800" dirty="0">
                <a:latin typeface="Gill Sans MT" panose="020B0502020104020203" pitchFamily="34" charset="0"/>
              </a:rPr>
              <a:t> folder </a:t>
            </a:r>
            <a:r>
              <a:rPr lang="en-US" sz="2800" dirty="0" err="1">
                <a:latin typeface="Gill Sans MT" panose="020B0502020104020203" pitchFamily="34" charset="0"/>
              </a:rPr>
              <a:t>pusat</a:t>
            </a:r>
            <a:r>
              <a:rPr lang="en-US" sz="2800" dirty="0">
                <a:latin typeface="Gill Sans MT" panose="020B0502020104020203" pitchFamily="34" charset="0"/>
              </a:rPr>
              <a:t> </a:t>
            </a:r>
          </a:p>
          <a:p>
            <a:pPr lvl="1"/>
            <a:r>
              <a:rPr lang="en-US" dirty="0" err="1">
                <a:latin typeface="Gill Sans MT" panose="020B0502020104020203" pitchFamily="34" charset="0"/>
              </a:rPr>
              <a:t>Kelompok</a:t>
            </a:r>
            <a:r>
              <a:rPr lang="en-US" dirty="0">
                <a:latin typeface="Gill Sans MT" panose="020B0502020104020203" pitchFamily="34" charset="0"/>
              </a:rPr>
              <a:t> SIG </a:t>
            </a:r>
            <a:r>
              <a:rPr lang="en-US" dirty="0" err="1">
                <a:latin typeface="Gill Sans MT" panose="020B0502020104020203" pitchFamily="34" charset="0"/>
              </a:rPr>
              <a:t>dapat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menentukan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lokasi</a:t>
            </a:r>
            <a:r>
              <a:rPr lang="en-US" dirty="0">
                <a:latin typeface="Gill Sans MT" panose="020B0502020104020203" pitchFamily="34" charset="0"/>
              </a:rPr>
              <a:t> dan </a:t>
            </a:r>
            <a:r>
              <a:rPr lang="en-US" dirty="0" err="1">
                <a:latin typeface="Gill Sans MT" panose="020B0502020104020203" pitchFamily="34" charset="0"/>
              </a:rPr>
              <a:t>Koordinator</a:t>
            </a:r>
            <a:r>
              <a:rPr lang="en-US" dirty="0">
                <a:latin typeface="Gill Sans MT" panose="020B0502020104020203" pitchFamily="34" charset="0"/>
              </a:rPr>
              <a:t> SCIL </a:t>
            </a:r>
            <a:r>
              <a:rPr lang="en-US" dirty="0" err="1">
                <a:latin typeface="Gill Sans MT" panose="020B0502020104020203" pitchFamily="34" charset="0"/>
              </a:rPr>
              <a:t>akan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menyiapkannya</a:t>
            </a:r>
            <a:endParaRPr lang="en-US" dirty="0"/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2C84275A-49D1-5923-42A0-5574798FDA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1" y="1457322"/>
            <a:ext cx="3150779" cy="412138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457200" marR="0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Component 1 – Planning</a:t>
            </a:r>
          </a:p>
          <a:p>
            <a:pPr marL="914400" marR="0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C1-Question 1</a:t>
            </a:r>
          </a:p>
          <a:p>
            <a:pPr marL="914400" marR="0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C1-Question 2</a:t>
            </a:r>
          </a:p>
          <a:p>
            <a:pPr marL="914400" marR="0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C1-Question 3</a:t>
            </a:r>
          </a:p>
          <a:p>
            <a:pPr marL="914400" marR="0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C1-Question 4</a:t>
            </a:r>
          </a:p>
          <a:p>
            <a:pPr marL="914400" marR="0" indent="-228600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       .</a:t>
            </a:r>
          </a:p>
          <a:p>
            <a:pPr marL="914400" marR="0" indent="-228600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       .</a:t>
            </a:r>
          </a:p>
          <a:p>
            <a:pPr marL="914400" marR="0" indent="-228600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       .</a:t>
            </a:r>
          </a:p>
          <a:p>
            <a:pPr marL="457200" marR="0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Component 2 – Policy and Legal Framework</a:t>
            </a:r>
          </a:p>
          <a:p>
            <a:pPr marL="914400" marR="0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C2-Question 1</a:t>
            </a:r>
          </a:p>
          <a:p>
            <a:pPr marL="914400" marR="0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C2-Question 2</a:t>
            </a:r>
          </a:p>
          <a:p>
            <a:pPr marL="914400" marR="0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C2-Question 3</a:t>
            </a:r>
          </a:p>
          <a:p>
            <a:pPr marL="914400" marR="0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C2-Question 4</a:t>
            </a:r>
          </a:p>
          <a:p>
            <a:pPr marL="914400" marR="0" indent="-228600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       .</a:t>
            </a:r>
          </a:p>
          <a:p>
            <a:pPr marL="914400" marR="0" indent="-228600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       .</a:t>
            </a:r>
          </a:p>
          <a:p>
            <a:pPr marL="914400" marR="0" indent="-228600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       .</a:t>
            </a:r>
          </a:p>
          <a:p>
            <a:pPr marL="914400" marR="0" indent="-228600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     Etc.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 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59B790-BBB7-57E4-D467-837C45F6E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149165"/>
            <a:ext cx="10972799" cy="1039858"/>
          </a:xfrm>
        </p:spPr>
        <p:txBody>
          <a:bodyPr/>
          <a:lstStyle/>
          <a:p>
            <a:pPr algn="l"/>
            <a:r>
              <a:rPr lang="en-US" sz="3200" dirty="0" err="1">
                <a:solidFill>
                  <a:srgbClr val="C00000"/>
                </a:solidFill>
              </a:rPr>
              <a:t>Menyimpan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Dokumentasi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910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01F98E22-DEC0-49CD-8054-CCE10611E480}"/>
              </a:ext>
            </a:extLst>
          </p:cNvPr>
          <p:cNvSpPr txBox="1">
            <a:spLocks/>
          </p:cNvSpPr>
          <p:nvPr/>
        </p:nvSpPr>
        <p:spPr>
          <a:xfrm>
            <a:off x="1699437" y="6490156"/>
            <a:ext cx="8793126" cy="25386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/>
              <a:t>USAID CLEAN CITIES, BLUE OCEAN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11748E72-C552-4010-B73D-84BDB924B05D}"/>
              </a:ext>
            </a:extLst>
          </p:cNvPr>
          <p:cNvSpPr txBox="1">
            <a:spLocks/>
          </p:cNvSpPr>
          <p:nvPr/>
        </p:nvSpPr>
        <p:spPr>
          <a:xfrm>
            <a:off x="9810750" y="6465212"/>
            <a:ext cx="2133600" cy="26161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782948-4DBE-204D-AB9E-B65E067054AE}" type="slidenum">
              <a:rPr lang="en-US" sz="1100"/>
              <a:pPr algn="r"/>
              <a:t>2</a:t>
            </a:fld>
            <a:endParaRPr lang="en-US" sz="11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7794" y="1184959"/>
            <a:ext cx="10711205" cy="48698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 fontAlgn="base">
              <a:buFont typeface="+mj-lt"/>
              <a:buAutoNum type="arabicPeriod"/>
            </a:pPr>
            <a:r>
              <a:rPr lang="en-US" dirty="0">
                <a:latin typeface="Gill Sans MT" panose="020B0502020104020203" pitchFamily="34" charset="0"/>
              </a:rPr>
              <a:t>Dasar-</a:t>
            </a:r>
            <a:r>
              <a:rPr lang="en-US" dirty="0" err="1">
                <a:latin typeface="Gill Sans MT" panose="020B0502020104020203" pitchFamily="34" charset="0"/>
              </a:rPr>
              <a:t>dasar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Penilaian</a:t>
            </a:r>
            <a:endParaRPr lang="en-US" dirty="0">
              <a:latin typeface="Gill Sans MT" panose="020B0502020104020203" pitchFamily="34" charset="0"/>
            </a:endParaRPr>
          </a:p>
          <a:p>
            <a:pPr marL="514350" indent="-514350" fontAlgn="base">
              <a:buFont typeface="+mj-lt"/>
              <a:buAutoNum type="arabicPeriod"/>
            </a:pPr>
            <a:r>
              <a:rPr lang="en-US" dirty="0" err="1">
                <a:latin typeface="Gill Sans MT" panose="020B0502020104020203" pitchFamily="34" charset="0"/>
              </a:rPr>
              <a:t>Mengapa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Melakukan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Penilaian</a:t>
            </a:r>
            <a:r>
              <a:rPr lang="en-US" dirty="0">
                <a:latin typeface="Gill Sans MT" panose="020B0502020104020203" pitchFamily="34" charset="0"/>
              </a:rPr>
              <a:t> SCIL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US" dirty="0" err="1">
                <a:latin typeface="Gill Sans MT" panose="020B0502020104020203" pitchFamily="34" charset="0"/>
              </a:rPr>
              <a:t>Bagaimana</a:t>
            </a:r>
            <a:r>
              <a:rPr lang="en-US" dirty="0">
                <a:latin typeface="Gill Sans MT" panose="020B0502020104020203" pitchFamily="34" charset="0"/>
              </a:rPr>
              <a:t> Cara </a:t>
            </a:r>
            <a:r>
              <a:rPr lang="en-US" dirty="0" err="1">
                <a:latin typeface="Gill Sans MT" panose="020B0502020104020203" pitchFamily="34" charset="0"/>
              </a:rPr>
              <a:t>Melakukan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Penilaian</a:t>
            </a:r>
            <a:r>
              <a:rPr lang="en-US" dirty="0">
                <a:latin typeface="Gill Sans MT" panose="020B0502020104020203" pitchFamily="34" charset="0"/>
              </a:rPr>
              <a:t> SCIL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US" dirty="0">
                <a:latin typeface="Gill Sans MT" panose="020B0502020104020203" pitchFamily="34" charset="0"/>
              </a:rPr>
              <a:t>Peran dan </a:t>
            </a:r>
            <a:r>
              <a:rPr lang="en-US" dirty="0" err="1">
                <a:latin typeface="Gill Sans MT" panose="020B0502020104020203" pitchFamily="34" charset="0"/>
              </a:rPr>
              <a:t>Tanggung</a:t>
            </a:r>
            <a:r>
              <a:rPr lang="en-US" dirty="0">
                <a:latin typeface="Gill Sans MT" panose="020B0502020104020203" pitchFamily="34" charset="0"/>
              </a:rPr>
              <a:t> Jawab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US" dirty="0">
                <a:latin typeface="Gill Sans MT" panose="020B0502020104020203" pitchFamily="34" charset="0"/>
              </a:rPr>
              <a:t>Langkah </a:t>
            </a:r>
            <a:r>
              <a:rPr lang="en-US" dirty="0" err="1">
                <a:latin typeface="Gill Sans MT" panose="020B0502020104020203" pitchFamily="34" charset="0"/>
              </a:rPr>
              <a:t>Selanjutnya</a:t>
            </a:r>
            <a:endParaRPr lang="en-US" dirty="0">
              <a:latin typeface="Gill Sans MT" panose="020B0502020104020203" pitchFamily="34" charset="0"/>
            </a:endParaRPr>
          </a:p>
          <a:p>
            <a:pPr marL="514350" indent="-514350" fontAlgn="base">
              <a:buFont typeface="+mj-lt"/>
              <a:buAutoNum type="arabicPeriod"/>
            </a:pPr>
            <a:endParaRPr lang="en-US" sz="2700" dirty="0">
              <a:latin typeface="Gill Sans MT" panose="020B0502020104020203" pitchFamily="34" charset="0"/>
            </a:endParaRPr>
          </a:p>
          <a:p>
            <a:pPr marL="914400" lvl="1" indent="-457200" fontAlgn="base">
              <a:buFont typeface="+mj-lt"/>
              <a:buAutoNum type="arabicPeriod"/>
            </a:pPr>
            <a:endParaRPr lang="en-US" sz="2300" dirty="0">
              <a:latin typeface="Gill Sans MT" panose="020B0502020104020203" pitchFamily="34" charset="0"/>
            </a:endParaRPr>
          </a:p>
          <a:p>
            <a:pPr marL="1257300" lvl="2" indent="-342900">
              <a:buFont typeface="+mj-lt"/>
              <a:buAutoNum type="arabicPeriod"/>
            </a:pPr>
            <a:endParaRPr lang="en-US" sz="1500" dirty="0">
              <a:latin typeface="Gill Sans MT" panose="020B05020201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300" dirty="0">
              <a:latin typeface="Gill Sans MT" panose="020B05020201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300" dirty="0">
              <a:latin typeface="Gill Sans MT" panose="020B0502020104020203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1ED6F36-01AE-472B-AB4B-176530100E1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6700" y="263429"/>
            <a:ext cx="7772400" cy="9215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400" b="0" i="0" kern="1200">
                <a:solidFill>
                  <a:srgbClr val="194F8B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Agenda Hari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Ini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ill Sans MT"/>
              <a:ea typeface="+mj-ea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524198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C6B64992-D94B-4E77-86DB-11AFBD082DF7}"/>
              </a:ext>
            </a:extLst>
          </p:cNvPr>
          <p:cNvSpPr txBox="1">
            <a:spLocks/>
          </p:cNvSpPr>
          <p:nvPr/>
        </p:nvSpPr>
        <p:spPr>
          <a:xfrm>
            <a:off x="9810750" y="6465212"/>
            <a:ext cx="2133600" cy="26161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782948-4DBE-204D-AB9E-B65E067054AE}" type="slidenum">
              <a:rPr lang="en-US" sz="1100"/>
              <a:pPr algn="r"/>
              <a:t>20</a:t>
            </a:fld>
            <a:endParaRPr lang="en-US" sz="1100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6581A573-3BD8-4B20-9FA2-179A2B570766}"/>
              </a:ext>
            </a:extLst>
          </p:cNvPr>
          <p:cNvSpPr txBox="1">
            <a:spLocks/>
          </p:cNvSpPr>
          <p:nvPr/>
        </p:nvSpPr>
        <p:spPr>
          <a:xfrm>
            <a:off x="1699437" y="6490156"/>
            <a:ext cx="8793126" cy="25386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/>
              <a:t>USAID CLEAN CITIES, BLUE OCEAN</a:t>
            </a:r>
          </a:p>
        </p:txBody>
      </p:sp>
      <p:pic>
        <p:nvPicPr>
          <p:cNvPr id="6" name="Picture 5" descr="Sekelompok lima orang duduk mengelilingi meja, tersenyum dan melihat ke kamera.">
            <a:extLst>
              <a:ext uri="{FF2B5EF4-FFF2-40B4-BE49-F238E27FC236}">
                <a16:creationId xmlns:a16="http://schemas.microsoft.com/office/drawing/2014/main" id="{905F3828-1C00-8D1E-7304-D206925B4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977" y="3616351"/>
            <a:ext cx="6707373" cy="317095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126FDD-747B-BF04-C1EC-4E9C36BC8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22258"/>
            <a:ext cx="10972800" cy="2778096"/>
          </a:xfrm>
        </p:spPr>
        <p:txBody>
          <a:bodyPr>
            <a:normAutofit/>
          </a:bodyPr>
          <a:lstStyle/>
          <a:p>
            <a:r>
              <a:rPr lang="en-US" dirty="0" err="1"/>
              <a:t>Koordinator</a:t>
            </a:r>
            <a:r>
              <a:rPr lang="en-US" dirty="0"/>
              <a:t> SCIL </a:t>
            </a:r>
            <a:r>
              <a:rPr lang="en-US" dirty="0" err="1"/>
              <a:t>akan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Meninjau</a:t>
            </a:r>
            <a:r>
              <a:rPr lang="en-US" dirty="0"/>
              <a:t> </a:t>
            </a:r>
            <a:r>
              <a:rPr lang="en-US" dirty="0" err="1"/>
              <a:t>dokumentasi</a:t>
            </a:r>
            <a:r>
              <a:rPr lang="en-US" dirty="0"/>
              <a:t>; dan </a:t>
            </a:r>
          </a:p>
          <a:p>
            <a:pPr lvl="1"/>
            <a:r>
              <a:rPr lang="en-US" dirty="0" err="1"/>
              <a:t>Bertemu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individual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kelompok</a:t>
            </a:r>
            <a:r>
              <a:rPr lang="en-US" dirty="0"/>
              <a:t> </a:t>
            </a:r>
            <a:r>
              <a:rPr lang="en-US" dirty="0" err="1"/>
              <a:t>komponen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mengklarifikasi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menanyakan</a:t>
            </a:r>
            <a:r>
              <a:rPr lang="en-US" dirty="0"/>
              <a:t> </a:t>
            </a:r>
            <a:r>
              <a:rPr lang="en-US" dirty="0" err="1"/>
              <a:t>validitas</a:t>
            </a:r>
            <a:r>
              <a:rPr lang="en-US" dirty="0"/>
              <a:t> </a:t>
            </a:r>
            <a:r>
              <a:rPr lang="en-US" dirty="0" err="1"/>
              <a:t>dokumentasi</a:t>
            </a:r>
            <a:r>
              <a:rPr lang="en-US" dirty="0"/>
              <a:t> </a:t>
            </a:r>
          </a:p>
          <a:p>
            <a:r>
              <a:rPr lang="en-US" dirty="0" err="1"/>
              <a:t>Pemimpin</a:t>
            </a:r>
            <a:r>
              <a:rPr lang="en-US" dirty="0"/>
              <a:t> SCIL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menyetujui</a:t>
            </a:r>
            <a:r>
              <a:rPr lang="en-US" dirty="0"/>
              <a:t> </a:t>
            </a:r>
            <a:r>
              <a:rPr lang="en-US" dirty="0" err="1"/>
              <a:t>dokumentasi</a:t>
            </a:r>
            <a:r>
              <a:rPr lang="en-US" dirty="0"/>
              <a:t> </a:t>
            </a:r>
            <a:r>
              <a:rPr lang="en-US" dirty="0" err="1"/>
              <a:t>akhir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digunakan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7A674B-75ED-971D-7FDA-25F55C39A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70695"/>
            <a:ext cx="10972799" cy="1039858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>
                <a:solidFill>
                  <a:srgbClr val="C00000"/>
                </a:solidFill>
              </a:rPr>
              <a:t>Pengvalidasian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Dokumentasi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974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993C92A3-AB55-42A0-A3CA-00DCACB3CF25}"/>
              </a:ext>
            </a:extLst>
          </p:cNvPr>
          <p:cNvSpPr txBox="1">
            <a:spLocks/>
          </p:cNvSpPr>
          <p:nvPr/>
        </p:nvSpPr>
        <p:spPr>
          <a:xfrm>
            <a:off x="1699437" y="6490156"/>
            <a:ext cx="8793126" cy="25386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/>
              <a:t>USAID CLEAN CITIES, BLUE OCEAN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722437C8-5944-4F05-8B8C-799CCD94771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810750" y="6465212"/>
            <a:ext cx="2133600" cy="2616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782948-4DBE-204D-AB9E-B65E067054A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1FC864-2839-FF58-6FA4-0C9DAA057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17229" y="4092404"/>
            <a:ext cx="11816363" cy="18873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4158" y="1279708"/>
            <a:ext cx="11036595" cy="290959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300" dirty="0">
              <a:latin typeface="Gill Sans MT" panose="020B0502020104020203" pitchFamily="34" charset="0"/>
            </a:endParaRPr>
          </a:p>
          <a:p>
            <a:r>
              <a:rPr lang="en-US" sz="2300" dirty="0" err="1">
                <a:latin typeface="Gill Sans MT" panose="020B0502020104020203" pitchFamily="34" charset="0"/>
              </a:rPr>
              <a:t>Jawaban</a:t>
            </a:r>
            <a:r>
              <a:rPr lang="en-US" sz="2300" dirty="0">
                <a:latin typeface="Gill Sans MT" panose="020B0502020104020203" pitchFamily="34" charset="0"/>
              </a:rPr>
              <a:t> </a:t>
            </a:r>
            <a:r>
              <a:rPr lang="en-US" sz="2300" dirty="0" err="1">
                <a:latin typeface="Gill Sans MT" panose="020B0502020104020203" pitchFamily="34" charset="0"/>
              </a:rPr>
              <a:t>akhir</a:t>
            </a:r>
            <a:r>
              <a:rPr lang="en-US" sz="2300" dirty="0">
                <a:latin typeface="Gill Sans MT" panose="020B0502020104020203" pitchFamily="34" charset="0"/>
              </a:rPr>
              <a:t> (</a:t>
            </a:r>
            <a:r>
              <a:rPr lang="en-US" sz="2300" dirty="0" err="1">
                <a:latin typeface="Gill Sans MT" panose="020B0502020104020203" pitchFamily="34" charset="0"/>
              </a:rPr>
              <a:t>didukung</a:t>
            </a:r>
            <a:r>
              <a:rPr lang="en-US" sz="2300" dirty="0">
                <a:latin typeface="Gill Sans MT" panose="020B0502020104020203" pitchFamily="34" charset="0"/>
              </a:rPr>
              <a:t> oleh </a:t>
            </a:r>
            <a:r>
              <a:rPr lang="en-US" sz="2300" dirty="0" err="1">
                <a:latin typeface="Gill Sans MT" panose="020B0502020104020203" pitchFamily="34" charset="0"/>
              </a:rPr>
              <a:t>dokumentasi</a:t>
            </a:r>
            <a:r>
              <a:rPr lang="en-US" sz="2300" dirty="0">
                <a:latin typeface="Gill Sans MT" panose="020B0502020104020203" pitchFamily="34" charset="0"/>
              </a:rPr>
              <a:t>) </a:t>
            </a:r>
            <a:r>
              <a:rPr lang="en-US" sz="2300" dirty="0" err="1">
                <a:latin typeface="Gill Sans MT" panose="020B0502020104020203" pitchFamily="34" charset="0"/>
              </a:rPr>
              <a:t>kemudian</a:t>
            </a:r>
            <a:r>
              <a:rPr lang="en-US" sz="2300" dirty="0">
                <a:latin typeface="Gill Sans MT" panose="020B0502020104020203" pitchFamily="34" charset="0"/>
              </a:rPr>
              <a:t> </a:t>
            </a:r>
            <a:r>
              <a:rPr lang="en-US" sz="2300" dirty="0" err="1">
                <a:latin typeface="Gill Sans MT" panose="020B0502020104020203" pitchFamily="34" charset="0"/>
              </a:rPr>
              <a:t>akan</a:t>
            </a:r>
            <a:r>
              <a:rPr lang="en-US" sz="2300" dirty="0">
                <a:latin typeface="Gill Sans MT" panose="020B0502020104020203" pitchFamily="34" charset="0"/>
              </a:rPr>
              <a:t> </a:t>
            </a:r>
            <a:r>
              <a:rPr lang="en-US" sz="2300" dirty="0" err="1">
                <a:latin typeface="Gill Sans MT" panose="020B0502020104020203" pitchFamily="34" charset="0"/>
              </a:rPr>
              <a:t>dimasukkan</a:t>
            </a:r>
            <a:r>
              <a:rPr lang="en-US" sz="2300" dirty="0">
                <a:latin typeface="Gill Sans MT" panose="020B0502020104020203" pitchFamily="34" charset="0"/>
              </a:rPr>
              <a:t> </a:t>
            </a:r>
            <a:r>
              <a:rPr lang="en-US" sz="2300" dirty="0" err="1">
                <a:latin typeface="Gill Sans MT" panose="020B0502020104020203" pitchFamily="34" charset="0"/>
              </a:rPr>
              <a:t>ke</a:t>
            </a:r>
            <a:r>
              <a:rPr lang="en-US" sz="2300" dirty="0">
                <a:latin typeface="Gill Sans MT" panose="020B0502020104020203" pitchFamily="34" charset="0"/>
              </a:rPr>
              <a:t> </a:t>
            </a:r>
            <a:r>
              <a:rPr lang="en-US" sz="2300" dirty="0" err="1">
                <a:latin typeface="Gill Sans MT" panose="020B0502020104020203" pitchFamily="34" charset="0"/>
              </a:rPr>
              <a:t>dalam</a:t>
            </a:r>
            <a:r>
              <a:rPr lang="en-US" sz="2300" dirty="0">
                <a:latin typeface="Gill Sans MT" panose="020B0502020104020203" pitchFamily="34" charset="0"/>
              </a:rPr>
              <a:t> Alat SCIL </a:t>
            </a:r>
          </a:p>
          <a:p>
            <a:pPr lvl="1"/>
            <a:r>
              <a:rPr lang="en-US" sz="1900" dirty="0">
                <a:latin typeface="Gill Sans MT" panose="020B0502020104020203" pitchFamily="34" charset="0"/>
              </a:rPr>
              <a:t>Kolom M pada tab </a:t>
            </a:r>
            <a:r>
              <a:rPr lang="en-US" sz="1900" dirty="0" err="1">
                <a:latin typeface="Gill Sans MT" panose="020B0502020104020203" pitchFamily="34" charset="0"/>
              </a:rPr>
              <a:t>komponen</a:t>
            </a:r>
            <a:r>
              <a:rPr lang="en-US" sz="1900" dirty="0">
                <a:latin typeface="Gill Sans MT" panose="020B0502020104020203" pitchFamily="34" charset="0"/>
              </a:rPr>
              <a:t> SCIL “</a:t>
            </a:r>
            <a:r>
              <a:rPr lang="en-US" sz="1900" dirty="0" err="1">
                <a:latin typeface="Gill Sans MT" panose="020B0502020104020203" pitchFamily="34" charset="0"/>
              </a:rPr>
              <a:t>Memiliki</a:t>
            </a:r>
            <a:r>
              <a:rPr lang="en-US" sz="1900" dirty="0">
                <a:latin typeface="Gill Sans MT" panose="020B0502020104020203" pitchFamily="34" charset="0"/>
              </a:rPr>
              <a:t> Bukti – </a:t>
            </a:r>
            <a:r>
              <a:rPr lang="en-US" sz="1900" dirty="0" err="1">
                <a:latin typeface="Gill Sans MT" panose="020B0502020104020203" pitchFamily="34" charset="0"/>
              </a:rPr>
              <a:t>Tandai</a:t>
            </a:r>
            <a:r>
              <a:rPr lang="en-US" sz="1900" dirty="0">
                <a:latin typeface="Gill Sans MT" panose="020B0502020104020203" pitchFamily="34" charset="0"/>
              </a:rPr>
              <a:t> </a:t>
            </a:r>
            <a:r>
              <a:rPr lang="en-US" sz="1900" dirty="0" err="1">
                <a:latin typeface="Gill Sans MT" panose="020B0502020104020203" pitchFamily="34" charset="0"/>
              </a:rPr>
              <a:t>jika</a:t>
            </a:r>
            <a:r>
              <a:rPr lang="en-US" sz="1900" dirty="0">
                <a:latin typeface="Gill Sans MT" panose="020B0502020104020203" pitchFamily="34" charset="0"/>
              </a:rPr>
              <a:t> Anda </a:t>
            </a:r>
            <a:r>
              <a:rPr lang="en-US" sz="1900" dirty="0" err="1">
                <a:latin typeface="Gill Sans MT" panose="020B0502020104020203" pitchFamily="34" charset="0"/>
              </a:rPr>
              <a:t>memiliki</a:t>
            </a:r>
            <a:r>
              <a:rPr lang="en-US" sz="1900" dirty="0">
                <a:latin typeface="Gill Sans MT" panose="020B0502020104020203" pitchFamily="34" charset="0"/>
              </a:rPr>
              <a:t> </a:t>
            </a:r>
            <a:r>
              <a:rPr lang="en-US" sz="1900" dirty="0" err="1">
                <a:latin typeface="Gill Sans MT" panose="020B0502020104020203" pitchFamily="34" charset="0"/>
              </a:rPr>
              <a:t>bukti</a:t>
            </a:r>
            <a:r>
              <a:rPr lang="en-US" sz="1900" dirty="0">
                <a:latin typeface="Gill Sans MT" panose="020B0502020104020203" pitchFamily="34" charset="0"/>
              </a:rPr>
              <a:t> </a:t>
            </a:r>
            <a:r>
              <a:rPr lang="en-US" sz="1900" dirty="0" err="1">
                <a:latin typeface="Gill Sans MT" panose="020B0502020104020203" pitchFamily="34" charset="0"/>
              </a:rPr>
              <a:t>untuk</a:t>
            </a:r>
            <a:r>
              <a:rPr lang="en-US" sz="1900" dirty="0">
                <a:latin typeface="Gill Sans MT" panose="020B0502020104020203" pitchFamily="34" charset="0"/>
              </a:rPr>
              <a:t> </a:t>
            </a:r>
            <a:r>
              <a:rPr lang="en-US" sz="1900" dirty="0" err="1">
                <a:latin typeface="Gill Sans MT" panose="020B0502020104020203" pitchFamily="34" charset="0"/>
              </a:rPr>
              <a:t>menunjukkan</a:t>
            </a:r>
            <a:r>
              <a:rPr lang="en-US" sz="1900" dirty="0">
                <a:latin typeface="Gill Sans MT" panose="020B0502020104020203" pitchFamily="34" charset="0"/>
              </a:rPr>
              <a:t> </a:t>
            </a:r>
            <a:r>
              <a:rPr lang="en-US" sz="1900" dirty="0" err="1">
                <a:latin typeface="Gill Sans MT" panose="020B0502020104020203" pitchFamily="34" charset="0"/>
              </a:rPr>
              <a:t>bahwa</a:t>
            </a:r>
            <a:r>
              <a:rPr lang="en-US" sz="1900" dirty="0">
                <a:latin typeface="Gill Sans MT" panose="020B0502020104020203" pitchFamily="34" charset="0"/>
              </a:rPr>
              <a:t> </a:t>
            </a:r>
            <a:r>
              <a:rPr lang="en-US" sz="1900" dirty="0" err="1">
                <a:latin typeface="Gill Sans MT" panose="020B0502020104020203" pitchFamily="34" charset="0"/>
              </a:rPr>
              <a:t>jawabannya</a:t>
            </a:r>
            <a:r>
              <a:rPr lang="en-US" sz="1900" dirty="0">
                <a:latin typeface="Gill Sans MT" panose="020B0502020104020203" pitchFamily="34" charset="0"/>
              </a:rPr>
              <a:t> </a:t>
            </a:r>
            <a:r>
              <a:rPr lang="en-US" sz="1900" dirty="0" err="1">
                <a:latin typeface="Gill Sans MT" panose="020B0502020104020203" pitchFamily="34" charset="0"/>
              </a:rPr>
              <a:t>adalah</a:t>
            </a:r>
            <a:r>
              <a:rPr lang="en-US" sz="1900" dirty="0">
                <a:latin typeface="Gill Sans MT" panose="020B0502020104020203" pitchFamily="34" charset="0"/>
              </a:rPr>
              <a:t> “Ya”</a:t>
            </a:r>
          </a:p>
          <a:p>
            <a:r>
              <a:rPr lang="en-US" sz="2300" dirty="0" err="1">
                <a:latin typeface="Gill Sans MT" panose="020B0502020104020203" pitchFamily="34" charset="0"/>
              </a:rPr>
              <a:t>Ini</a:t>
            </a:r>
            <a:r>
              <a:rPr lang="en-US" sz="2300" dirty="0">
                <a:latin typeface="Gill Sans MT" panose="020B0502020104020203" pitchFamily="34" charset="0"/>
              </a:rPr>
              <a:t> </a:t>
            </a:r>
            <a:r>
              <a:rPr lang="en-US" sz="2300" dirty="0" err="1">
                <a:latin typeface="Gill Sans MT" panose="020B0502020104020203" pitchFamily="34" charset="0"/>
              </a:rPr>
              <a:t>akan</a:t>
            </a:r>
            <a:r>
              <a:rPr lang="en-US" sz="2300" dirty="0">
                <a:latin typeface="Gill Sans MT" panose="020B0502020104020203" pitchFamily="34" charset="0"/>
              </a:rPr>
              <a:t> </a:t>
            </a:r>
            <a:r>
              <a:rPr lang="en-US" sz="2300" dirty="0" err="1">
                <a:latin typeface="Gill Sans MT" panose="020B0502020104020203" pitchFamily="34" charset="0"/>
              </a:rPr>
              <a:t>menambah</a:t>
            </a:r>
            <a:r>
              <a:rPr lang="en-US" sz="2300" dirty="0">
                <a:latin typeface="Gill Sans MT" panose="020B0502020104020203" pitchFamily="34" charset="0"/>
              </a:rPr>
              <a:t> </a:t>
            </a:r>
            <a:r>
              <a:rPr lang="en-US" sz="2300" dirty="0" err="1">
                <a:latin typeface="Gill Sans MT" panose="020B0502020104020203" pitchFamily="34" charset="0"/>
              </a:rPr>
              <a:t>poin</a:t>
            </a:r>
            <a:r>
              <a:rPr lang="en-US" sz="2300" dirty="0">
                <a:latin typeface="Gill Sans MT" panose="020B0502020104020203" pitchFamily="34" charset="0"/>
              </a:rPr>
              <a:t> pada Skor </a:t>
            </a:r>
            <a:r>
              <a:rPr lang="en-US" sz="2300" dirty="0" err="1">
                <a:latin typeface="Gill Sans MT" panose="020B0502020104020203" pitchFamily="34" charset="0"/>
              </a:rPr>
              <a:t>Komponen</a:t>
            </a:r>
            <a:r>
              <a:rPr lang="en-US" sz="2300" dirty="0">
                <a:latin typeface="Gill Sans MT" panose="020B0502020104020203" pitchFamily="34" charset="0"/>
              </a:rPr>
              <a:t> SCIL – </a:t>
            </a:r>
            <a:r>
              <a:rPr lang="en-US" sz="2300" dirty="0" err="1">
                <a:latin typeface="Gill Sans MT" panose="020B0502020104020203" pitchFamily="34" charset="0"/>
              </a:rPr>
              <a:t>ditampilkan</a:t>
            </a:r>
            <a:r>
              <a:rPr lang="en-US" sz="2300" dirty="0">
                <a:latin typeface="Gill Sans MT" panose="020B0502020104020203" pitchFamily="34" charset="0"/>
              </a:rPr>
              <a:t> di </a:t>
            </a:r>
            <a:r>
              <a:rPr lang="en-US" sz="2300" dirty="0" err="1">
                <a:latin typeface="Gill Sans MT" panose="020B0502020104020203" pitchFamily="34" charset="0"/>
              </a:rPr>
              <a:t>bagian</a:t>
            </a:r>
            <a:r>
              <a:rPr lang="en-US" sz="2300" dirty="0">
                <a:latin typeface="Gill Sans MT" panose="020B0502020104020203" pitchFamily="34" charset="0"/>
              </a:rPr>
              <a:t> </a:t>
            </a:r>
            <a:r>
              <a:rPr lang="en-US" sz="2300" dirty="0" err="1">
                <a:latin typeface="Gill Sans MT" panose="020B0502020104020203" pitchFamily="34" charset="0"/>
              </a:rPr>
              <a:t>atas</a:t>
            </a:r>
            <a:r>
              <a:rPr lang="en-US" sz="2300" dirty="0">
                <a:latin typeface="Gill Sans MT" panose="020B0502020104020203" pitchFamily="34" charset="0"/>
              </a:rPr>
              <a:t> tab </a:t>
            </a:r>
            <a:r>
              <a:rPr lang="en-US" sz="2300" dirty="0" err="1">
                <a:latin typeface="Gill Sans MT" panose="020B0502020104020203" pitchFamily="34" charset="0"/>
              </a:rPr>
              <a:t>Komponen</a:t>
            </a:r>
            <a:r>
              <a:rPr lang="en-US" sz="2300" dirty="0">
                <a:latin typeface="Gill Sans MT" panose="020B0502020104020203" pitchFamily="34" charset="0"/>
              </a:rPr>
              <a:t> </a:t>
            </a:r>
            <a:r>
              <a:rPr lang="en-US" sz="2300" dirty="0" err="1">
                <a:latin typeface="Gill Sans MT" panose="020B0502020104020203" pitchFamily="34" charset="0"/>
              </a:rPr>
              <a:t>dalam</a:t>
            </a:r>
            <a:r>
              <a:rPr lang="en-US" sz="2300" dirty="0">
                <a:latin typeface="Gill Sans MT" panose="020B0502020104020203" pitchFamily="34" charset="0"/>
              </a:rPr>
              <a:t> Alat </a:t>
            </a:r>
            <a:r>
              <a:rPr lang="en-US" sz="2300" dirty="0" err="1">
                <a:latin typeface="Gill Sans MT" panose="020B0502020104020203" pitchFamily="34" charset="0"/>
              </a:rPr>
              <a:t>tersebut</a:t>
            </a:r>
            <a:endParaRPr lang="en-US" sz="2300" dirty="0">
              <a:latin typeface="Gill Sans MT" panose="020B0502020104020203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EFEC77E-52C9-495A-A7CE-A25C04D27F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83325" y="112818"/>
            <a:ext cx="5151157" cy="1703677"/>
            <a:chOff x="3020094" y="1710812"/>
            <a:chExt cx="5151157" cy="1703677"/>
          </a:xfrm>
        </p:grpSpPr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968E803C-FD4E-4EA7-916F-4A7A55950072}"/>
                </a:ext>
              </a:extLst>
            </p:cNvPr>
            <p:cNvSpPr/>
            <p:nvPr/>
          </p:nvSpPr>
          <p:spPr>
            <a:xfrm>
              <a:off x="3020094" y="1710812"/>
              <a:ext cx="5151157" cy="1703677"/>
            </a:xfrm>
            <a:prstGeom prst="rightArrow">
              <a:avLst>
                <a:gd name="adj1" fmla="val 50000"/>
                <a:gd name="adj2" fmla="val 5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Arrow: Right 4">
              <a:extLst>
                <a:ext uri="{FF2B5EF4-FFF2-40B4-BE49-F238E27FC236}">
                  <a16:creationId xmlns:a16="http://schemas.microsoft.com/office/drawing/2014/main" id="{585FA9E7-E672-4F0B-B1A7-91B6905E4959}"/>
                </a:ext>
              </a:extLst>
            </p:cNvPr>
            <p:cNvSpPr txBox="1"/>
            <p:nvPr/>
          </p:nvSpPr>
          <p:spPr>
            <a:xfrm>
              <a:off x="3020094" y="2136731"/>
              <a:ext cx="4725238" cy="8518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254000" bIns="188658" numCol="1" spcCol="1270" anchor="ctr" anchorCtr="0">
              <a:noAutofit/>
            </a:bodyPr>
            <a:lstStyle/>
            <a:p>
              <a:pPr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00" dirty="0" err="1"/>
                <a:t>Tabulasi</a:t>
              </a:r>
              <a:r>
                <a:rPr lang="en-US" sz="2300" dirty="0"/>
                <a:t> Nilai SCIL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56135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1E8E6CC0-026C-4207-881D-C51C7A0FF86D}"/>
              </a:ext>
            </a:extLst>
          </p:cNvPr>
          <p:cNvSpPr txBox="1">
            <a:spLocks/>
          </p:cNvSpPr>
          <p:nvPr/>
        </p:nvSpPr>
        <p:spPr>
          <a:xfrm>
            <a:off x="9810750" y="6465212"/>
            <a:ext cx="2133600" cy="26161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782948-4DBE-204D-AB9E-B65E067054AE}" type="slidenum">
              <a:rPr lang="en-US" sz="1100"/>
              <a:pPr algn="r"/>
              <a:t>22</a:t>
            </a:fld>
            <a:endParaRPr lang="en-US" sz="1100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64CD6793-E92E-471A-AACD-F64C3C0B4474}"/>
              </a:ext>
            </a:extLst>
          </p:cNvPr>
          <p:cNvSpPr txBox="1">
            <a:spLocks/>
          </p:cNvSpPr>
          <p:nvPr/>
        </p:nvSpPr>
        <p:spPr>
          <a:xfrm>
            <a:off x="1699437" y="6490156"/>
            <a:ext cx="8793126" cy="25386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/>
              <a:t>USAID CLEAN CITIES, BLUE OCEAN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4B55A0F-A842-FB26-62FC-9609D0239533}"/>
              </a:ext>
            </a:extLst>
          </p:cNvPr>
          <p:cNvSpPr txBox="1">
            <a:spLocks/>
          </p:cNvSpPr>
          <p:nvPr/>
        </p:nvSpPr>
        <p:spPr>
          <a:xfrm>
            <a:off x="7336466" y="914485"/>
            <a:ext cx="3296093" cy="4690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accent6"/>
                </a:solidFill>
                <a:latin typeface="+mn-lt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err="1"/>
              <a:t>Tabel</a:t>
            </a:r>
            <a:r>
              <a:rPr lang="en-US" sz="1600" dirty="0"/>
              <a:t> </a:t>
            </a:r>
            <a:r>
              <a:rPr lang="en-US" sz="1600" dirty="0" err="1"/>
              <a:t>Analisis</a:t>
            </a:r>
            <a:r>
              <a:rPr lang="en-US" sz="1600" dirty="0"/>
              <a:t> </a:t>
            </a:r>
            <a:r>
              <a:rPr lang="en-US" sz="1600" dirty="0" err="1"/>
              <a:t>Tambahan</a:t>
            </a:r>
            <a:r>
              <a:rPr lang="en-US" sz="1600" dirty="0"/>
              <a:t> </a:t>
            </a:r>
          </a:p>
          <a:p>
            <a:pPr algn="ctr"/>
            <a:r>
              <a:rPr lang="en-US" sz="1100" dirty="0"/>
              <a:t>(</a:t>
            </a:r>
            <a:r>
              <a:rPr lang="en-US" sz="1000" dirty="0" err="1"/>
              <a:t>Contoh</a:t>
            </a:r>
            <a:r>
              <a:rPr lang="en-US" sz="1000" dirty="0"/>
              <a:t> </a:t>
            </a:r>
            <a:r>
              <a:rPr lang="en-US" sz="1000" dirty="0" err="1"/>
              <a:t>Manajemen</a:t>
            </a:r>
            <a:r>
              <a:rPr lang="en-US" sz="1000" dirty="0"/>
              <a:t> </a:t>
            </a:r>
            <a:r>
              <a:rPr lang="en-US" sz="1000" dirty="0" err="1"/>
              <a:t>Keuangan</a:t>
            </a:r>
            <a:r>
              <a:rPr lang="en-US" sz="1000" dirty="0"/>
              <a:t> </a:t>
            </a:r>
            <a:r>
              <a:rPr lang="en-US" sz="1000" dirty="0" err="1"/>
              <a:t>Ditunjukkan</a:t>
            </a:r>
            <a:r>
              <a:rPr lang="en-US" sz="1000" dirty="0"/>
              <a:t> Di Sini</a:t>
            </a:r>
            <a:r>
              <a:rPr lang="en-US" sz="1100" dirty="0"/>
              <a:t>)</a:t>
            </a:r>
            <a:endParaRPr lang="en-US" sz="1600" dirty="0"/>
          </a:p>
        </p:txBody>
      </p:sp>
      <p:pic>
        <p:nvPicPr>
          <p:cNvPr id="12" name="Picture 11" descr="Grafik radar dasbor tabel skor yang menunjukkan skor indikator kapasitas komponen: Perencanaan sebesar 3%, Kebijakan dan kerangka hukum sebesar 83%, manajemen keuangan sebesar 42%, pemberian layanan sebesar 47%, sumber daya manusia sebesar 83%, dan keterlibatan masyarakat sebesar 71%.">
            <a:extLst>
              <a:ext uri="{FF2B5EF4-FFF2-40B4-BE49-F238E27FC236}">
                <a16:creationId xmlns:a16="http://schemas.microsoft.com/office/drawing/2014/main" id="{20DF1239-3B70-3F74-62F3-EBB81F4302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86088" y="4618026"/>
            <a:ext cx="3517317" cy="186608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C3F18B4-2171-4C74-85A2-BF34E994CC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376482" y="4246444"/>
            <a:ext cx="2844466" cy="310176"/>
          </a:xfrm>
        </p:spPr>
        <p:txBody>
          <a:bodyPr/>
          <a:lstStyle/>
          <a:p>
            <a:r>
              <a:rPr lang="en-US" sz="1600" dirty="0" err="1">
                <a:solidFill>
                  <a:schemeClr val="accent6"/>
                </a:solidFill>
              </a:rPr>
              <a:t>Dasbor</a:t>
            </a:r>
            <a:r>
              <a:rPr lang="en-US" sz="1600" dirty="0">
                <a:solidFill>
                  <a:schemeClr val="accent6"/>
                </a:solidFill>
              </a:rPr>
              <a:t> </a:t>
            </a:r>
            <a:r>
              <a:rPr lang="en-US" sz="1600" dirty="0" err="1">
                <a:solidFill>
                  <a:schemeClr val="accent6"/>
                </a:solidFill>
              </a:rPr>
              <a:t>Grafis</a:t>
            </a:r>
            <a:r>
              <a:rPr lang="en-US" sz="1600" dirty="0">
                <a:solidFill>
                  <a:schemeClr val="accent6"/>
                </a:solidFill>
              </a:rPr>
              <a:t> Radar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ECE1E4-DF11-4F11-A384-796A67544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39761" y="949277"/>
            <a:ext cx="2456121" cy="310176"/>
          </a:xfrm>
        </p:spPr>
        <p:txBody>
          <a:bodyPr/>
          <a:lstStyle/>
          <a:p>
            <a:r>
              <a:rPr lang="en-US" sz="1600" dirty="0" err="1"/>
              <a:t>Dasbor</a:t>
            </a:r>
            <a:r>
              <a:rPr lang="en-US" sz="1600" dirty="0"/>
              <a:t> </a:t>
            </a:r>
            <a:r>
              <a:rPr lang="en-US" sz="1600" dirty="0" err="1"/>
              <a:t>Tabel</a:t>
            </a:r>
            <a:r>
              <a:rPr lang="en-US" sz="1600" dirty="0"/>
              <a:t> Skor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1ED6F36-01AE-472B-AB4B-176530100E1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77466" y="301203"/>
            <a:ext cx="7772400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400" b="0" i="0" kern="1200">
                <a:solidFill>
                  <a:srgbClr val="194F8B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Pembaruan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Otomatis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 SCIL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ill Sans MT"/>
              <a:ea typeface="+mj-ea"/>
              <a:cs typeface="Gill Sans MT"/>
            </a:endParaRPr>
          </a:p>
        </p:txBody>
      </p:sp>
      <p:pic>
        <p:nvPicPr>
          <p:cNvPr id="4" name="Picture 3" descr="Tabel analisis tambahan menggunakan contoh manajemen keuangan, dengan skor sub-komponen 42%.">
            <a:extLst>
              <a:ext uri="{FF2B5EF4-FFF2-40B4-BE49-F238E27FC236}">
                <a16:creationId xmlns:a16="http://schemas.microsoft.com/office/drawing/2014/main" id="{06F72887-C103-55C1-AAFA-2BD493084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3033" y="1422790"/>
            <a:ext cx="4388040" cy="4863709"/>
          </a:xfrm>
          <a:prstGeom prst="rect">
            <a:avLst/>
          </a:prstGeom>
        </p:spPr>
      </p:pic>
      <p:pic>
        <p:nvPicPr>
          <p:cNvPr id="3" name="Picture 2" descr="Contoh tabel skor dasbor yang menampilkan komponen dan skor SCIL-nya, dengan skor keseluruhan 82%.">
            <a:extLst>
              <a:ext uri="{FF2B5EF4-FFF2-40B4-BE49-F238E27FC236}">
                <a16:creationId xmlns:a16="http://schemas.microsoft.com/office/drawing/2014/main" id="{B0474487-CD8F-3904-A009-5B3ED2A393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682" y="1246574"/>
            <a:ext cx="5906062" cy="286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1046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2BC875B0-2FB6-4510-BB09-379926DB2B91}"/>
              </a:ext>
            </a:extLst>
          </p:cNvPr>
          <p:cNvSpPr txBox="1">
            <a:spLocks/>
          </p:cNvSpPr>
          <p:nvPr/>
        </p:nvSpPr>
        <p:spPr>
          <a:xfrm>
            <a:off x="1699437" y="6490156"/>
            <a:ext cx="8793126" cy="25386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/>
              <a:t>USAID CLEAN CITIES, BLUE OCEAN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42C9936D-7946-41A7-BBD8-B2F8AFE3950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810750" y="6465212"/>
            <a:ext cx="2133600" cy="2616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782948-4DBE-204D-AB9E-B65E067054A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F0F3CF4-E45C-4CA2-B02A-6E3033A97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4304" y="926279"/>
            <a:ext cx="5691963" cy="5563877"/>
          </a:xfrm>
        </p:spPr>
        <p:txBody>
          <a:bodyPr>
            <a:normAutofit fontScale="92500"/>
          </a:bodyPr>
          <a:lstStyle/>
          <a:p>
            <a:pPr marL="396875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Pada </a:t>
            </a:r>
            <a:r>
              <a:rPr lang="en-US" sz="2400" dirty="0" err="1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titik</a:t>
            </a:r>
            <a:r>
              <a:rPr lang="en-US" sz="2400" dirty="0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sz="2400" dirty="0" err="1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ini</a:t>
            </a:r>
            <a:r>
              <a:rPr lang="en-US" sz="2400" dirty="0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, </a:t>
            </a:r>
            <a:r>
              <a:rPr lang="en-US" sz="2400" dirty="0" err="1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Penilaian</a:t>
            </a:r>
            <a:r>
              <a:rPr lang="en-US" sz="2400" dirty="0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SCIL </a:t>
            </a:r>
          </a:p>
          <a:p>
            <a:pPr marL="796925" lvl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err="1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Menganalisis</a:t>
            </a:r>
            <a:r>
              <a:rPr lang="en-US" dirty="0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area </a:t>
            </a:r>
            <a:r>
              <a:rPr lang="en-US" dirty="0" err="1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dengan</a:t>
            </a:r>
            <a:r>
              <a:rPr lang="en-US" dirty="0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kapasitas</a:t>
            </a:r>
            <a:r>
              <a:rPr lang="en-US" dirty="0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rendah</a:t>
            </a:r>
            <a:r>
              <a:rPr lang="en-US" dirty="0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</a:p>
          <a:p>
            <a:pPr marL="796925" lvl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err="1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Beralih</a:t>
            </a:r>
            <a:r>
              <a:rPr lang="en-US" dirty="0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untuk</a:t>
            </a:r>
            <a:r>
              <a:rPr lang="en-US" dirty="0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melihat</a:t>
            </a:r>
            <a:r>
              <a:rPr lang="en-US" dirty="0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jawaban</a:t>
            </a:r>
            <a:r>
              <a:rPr lang="en-US" dirty="0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“</a:t>
            </a:r>
            <a:r>
              <a:rPr lang="en-US" dirty="0" err="1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Tidak</a:t>
            </a:r>
            <a:r>
              <a:rPr lang="en-US" dirty="0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”</a:t>
            </a:r>
          </a:p>
          <a:p>
            <a:pPr marL="396875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err="1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Anggota</a:t>
            </a:r>
            <a:r>
              <a:rPr lang="en-US" dirty="0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komponen</a:t>
            </a:r>
            <a:r>
              <a:rPr lang="en-US" dirty="0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SIG </a:t>
            </a:r>
            <a:r>
              <a:rPr lang="en-US" dirty="0" err="1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akan</a:t>
            </a:r>
            <a:r>
              <a:rPr lang="en-US" dirty="0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:</a:t>
            </a:r>
          </a:p>
          <a:p>
            <a:pPr marL="796925" lvl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err="1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Mendiskusikan</a:t>
            </a:r>
            <a:r>
              <a:rPr lang="en-US" dirty="0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jawaban</a:t>
            </a:r>
            <a:r>
              <a:rPr lang="en-US" dirty="0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“</a:t>
            </a:r>
            <a:r>
              <a:rPr lang="en-US" dirty="0" err="1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Tidak</a:t>
            </a:r>
            <a:r>
              <a:rPr lang="en-US" dirty="0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” </a:t>
            </a:r>
            <a:r>
              <a:rPr lang="en-US" dirty="0" err="1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mereka</a:t>
            </a:r>
            <a:r>
              <a:rPr lang="en-US" dirty="0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</a:p>
          <a:p>
            <a:pPr marL="796925" lvl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err="1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Mempertimbangkan</a:t>
            </a:r>
            <a:r>
              <a:rPr lang="en-US" dirty="0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bagaimana</a:t>
            </a:r>
            <a:r>
              <a:rPr lang="en-US" dirty="0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pemerintah</a:t>
            </a:r>
            <a:r>
              <a:rPr lang="en-US" dirty="0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daerah</a:t>
            </a:r>
            <a:r>
              <a:rPr lang="en-US" dirty="0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dapat</a:t>
            </a:r>
            <a:r>
              <a:rPr lang="en-US" dirty="0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mengubah</a:t>
            </a:r>
            <a:r>
              <a:rPr lang="en-US" dirty="0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ini</a:t>
            </a:r>
            <a:r>
              <a:rPr lang="en-US" dirty="0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menjadi</a:t>
            </a:r>
            <a:r>
              <a:rPr lang="en-US" dirty="0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“Ya” </a:t>
            </a:r>
          </a:p>
          <a:p>
            <a:pPr marL="796925" lvl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err="1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Melaporkan</a:t>
            </a:r>
            <a:r>
              <a:rPr lang="en-US" dirty="0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kembali</a:t>
            </a:r>
            <a:r>
              <a:rPr lang="en-US" dirty="0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ke</a:t>
            </a:r>
            <a:r>
              <a:rPr lang="en-US" dirty="0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kelompok</a:t>
            </a:r>
            <a:r>
              <a:rPr lang="en-US" dirty="0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</a:p>
          <a:p>
            <a:pPr marL="396875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SIG </a:t>
            </a:r>
            <a:r>
              <a:rPr lang="en-US" dirty="0" err="1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secara</a:t>
            </a:r>
            <a:r>
              <a:rPr lang="en-US" dirty="0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kolektif</a:t>
            </a:r>
            <a:r>
              <a:rPr lang="en-US" dirty="0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akan</a:t>
            </a:r>
            <a:r>
              <a:rPr lang="en-US" dirty="0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menentukan</a:t>
            </a:r>
            <a:r>
              <a:rPr lang="en-US" dirty="0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rekomendasi</a:t>
            </a:r>
            <a:r>
              <a:rPr lang="en-US" dirty="0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prioritas</a:t>
            </a:r>
            <a:endParaRPr lang="en-US" dirty="0">
              <a:latin typeface="Gill Sans MT" panose="020B0502020104020203" pitchFamily="34" charset="0"/>
              <a:ea typeface="Gill Sans MT" panose="020B0502020104020203" pitchFamily="34" charset="0"/>
              <a:cs typeface="Gill Sans MT" panose="020B0502020104020203" pitchFamily="34" charset="0"/>
            </a:endParaRPr>
          </a:p>
        </p:txBody>
      </p:sp>
      <p:pic>
        <p:nvPicPr>
          <p:cNvPr id="4" name="Picture 3" descr="Sekelompok empat orang duduk mengelilingi meja mengenakan masker, dengan seorang wanita menulis di kertas flipchart di atas meja.">
            <a:extLst>
              <a:ext uri="{FF2B5EF4-FFF2-40B4-BE49-F238E27FC236}">
                <a16:creationId xmlns:a16="http://schemas.microsoft.com/office/drawing/2014/main" id="{267AF024-E854-86E1-DF13-C0B80E560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300" y="1921324"/>
            <a:ext cx="5964866" cy="397657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C551328-FAB1-4AF2-BE8E-599F7DAA0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94661" y="74429"/>
            <a:ext cx="3640292" cy="1703701"/>
            <a:chOff x="4530959" y="2447388"/>
            <a:chExt cx="3640292" cy="1703701"/>
          </a:xfrm>
        </p:grpSpPr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D97CD6F9-9482-4844-ACA2-5D6537641CBD}"/>
                </a:ext>
              </a:extLst>
            </p:cNvPr>
            <p:cNvSpPr/>
            <p:nvPr/>
          </p:nvSpPr>
          <p:spPr>
            <a:xfrm>
              <a:off x="4530959" y="2447388"/>
              <a:ext cx="3640292" cy="1703701"/>
            </a:xfrm>
            <a:prstGeom prst="rightArrow">
              <a:avLst>
                <a:gd name="adj1" fmla="val 50000"/>
                <a:gd name="adj2" fmla="val 5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Arrow: Right 4">
              <a:extLst>
                <a:ext uri="{FF2B5EF4-FFF2-40B4-BE49-F238E27FC236}">
                  <a16:creationId xmlns:a16="http://schemas.microsoft.com/office/drawing/2014/main" id="{CE49F892-CD0A-4E30-B85A-2466373B6073}"/>
                </a:ext>
              </a:extLst>
            </p:cNvPr>
            <p:cNvSpPr txBox="1"/>
            <p:nvPr/>
          </p:nvSpPr>
          <p:spPr>
            <a:xfrm>
              <a:off x="4530959" y="2873313"/>
              <a:ext cx="3214367" cy="8518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254000" bIns="188658" numCol="1" spcCol="1270" anchor="ctr" anchorCtr="0">
              <a:noAutofit/>
            </a:bodyPr>
            <a:lstStyle/>
            <a:p>
              <a:pPr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00" dirty="0" err="1"/>
                <a:t>Analisis</a:t>
              </a:r>
              <a:r>
                <a:rPr lang="en-US" sz="2300" dirty="0"/>
                <a:t> 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3419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F0F791B2-AFD2-4C44-9789-EE1D364EF01A}"/>
              </a:ext>
            </a:extLst>
          </p:cNvPr>
          <p:cNvSpPr txBox="1">
            <a:spLocks/>
          </p:cNvSpPr>
          <p:nvPr/>
        </p:nvSpPr>
        <p:spPr>
          <a:xfrm>
            <a:off x="1699437" y="6490156"/>
            <a:ext cx="8793126" cy="25386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/>
              <a:t>USAID CLEAN CITIES, BLUE OCEAN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98E81E06-72C3-4944-B815-A31136D0652E}"/>
              </a:ext>
            </a:extLst>
          </p:cNvPr>
          <p:cNvSpPr txBox="1">
            <a:spLocks/>
          </p:cNvSpPr>
          <p:nvPr/>
        </p:nvSpPr>
        <p:spPr>
          <a:xfrm>
            <a:off x="9810750" y="6465212"/>
            <a:ext cx="2133600" cy="26161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782948-4DBE-204D-AB9E-B65E067054AE}" type="slidenum">
              <a:rPr lang="en-US" sz="1100"/>
              <a:pPr algn="r"/>
              <a:t>24</a:t>
            </a:fld>
            <a:endParaRPr lang="en-US" sz="1100" dirty="0"/>
          </a:p>
        </p:txBody>
      </p:sp>
      <p:pic>
        <p:nvPicPr>
          <p:cNvPr id="13" name="Content Placeholder 12" descr="Sample table of Financial Management additional analysis, showing a sub-component score of 67% and two criteria needing improvement (financials are accurate, timely and financial policies and standard operating procedures are well documented).">
            <a:extLst>
              <a:ext uri="{FF2B5EF4-FFF2-40B4-BE49-F238E27FC236}">
                <a16:creationId xmlns:a16="http://schemas.microsoft.com/office/drawing/2014/main" id="{C6B5836C-6643-B977-D530-6334523E25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17140" y="1131122"/>
            <a:ext cx="5739863" cy="4995041"/>
          </a:xfr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911A1BF-387D-4B0F-92A1-99681612D8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484851"/>
            <a:ext cx="5384800" cy="4641312"/>
          </a:xfrm>
        </p:spPr>
        <p:txBody>
          <a:bodyPr>
            <a:normAutofit/>
          </a:bodyPr>
          <a:lstStyle/>
          <a:p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analisis</a:t>
            </a:r>
            <a:r>
              <a:rPr lang="en-US" dirty="0"/>
              <a:t> </a:t>
            </a:r>
            <a:r>
              <a:rPr lang="en-US" dirty="0" err="1"/>
              <a:t>tambahan</a:t>
            </a:r>
            <a:r>
              <a:rPr lang="en-US" dirty="0"/>
              <a:t> </a:t>
            </a:r>
            <a:r>
              <a:rPr lang="en-US" dirty="0" err="1"/>
              <a:t>Manajemen</a:t>
            </a:r>
            <a:r>
              <a:rPr lang="en-US" dirty="0"/>
              <a:t> </a:t>
            </a:r>
            <a:r>
              <a:rPr lang="en-US" dirty="0" err="1"/>
              <a:t>Keuangan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menunjukkan</a:t>
            </a:r>
            <a:r>
              <a:rPr lang="en-US" dirty="0"/>
              <a:t> </a:t>
            </a:r>
            <a:r>
              <a:rPr lang="en-US" dirty="0" err="1"/>
              <a:t>kapasitas</a:t>
            </a:r>
            <a:r>
              <a:rPr lang="en-US" dirty="0"/>
              <a:t> </a:t>
            </a:r>
            <a:r>
              <a:rPr lang="en-US" dirty="0" err="1"/>
              <a:t>dasar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komponen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kebutuhan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pengembangan</a:t>
            </a:r>
            <a:r>
              <a:rPr lang="en-US" dirty="0"/>
              <a:t> </a:t>
            </a:r>
            <a:r>
              <a:rPr lang="en-US" dirty="0" err="1"/>
              <a:t>kapasitas</a:t>
            </a:r>
            <a:r>
              <a:rPr lang="en-US" dirty="0"/>
              <a:t> </a:t>
            </a:r>
            <a:r>
              <a:rPr lang="en-US" dirty="0" err="1"/>
              <a:t>tambahan</a:t>
            </a:r>
            <a:r>
              <a:rPr lang="en-US" dirty="0"/>
              <a:t> </a:t>
            </a:r>
          </a:p>
          <a:p>
            <a:r>
              <a:rPr lang="en-US" dirty="0" err="1"/>
              <a:t>Namun</a:t>
            </a:r>
            <a:r>
              <a:rPr lang="en-US" dirty="0"/>
              <a:t>, </a:t>
            </a:r>
            <a:r>
              <a:rPr lang="en-US" dirty="0" err="1"/>
              <a:t>hanya</a:t>
            </a:r>
            <a:r>
              <a:rPr lang="en-US" dirty="0"/>
              <a:t> 2 </a:t>
            </a:r>
            <a:r>
              <a:rPr lang="en-US" dirty="0" err="1"/>
              <a:t>kriteria</a:t>
            </a:r>
            <a:r>
              <a:rPr lang="en-US" dirty="0"/>
              <a:t> yang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ditingkatkan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E40D49B-2B89-4093-99D3-4FCF4016E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06" y="204011"/>
            <a:ext cx="10972799" cy="1039858"/>
          </a:xfrm>
        </p:spPr>
        <p:txBody>
          <a:bodyPr anchor="ctr">
            <a:normAutofit/>
          </a:bodyPr>
          <a:lstStyle/>
          <a:p>
            <a:pPr algn="l"/>
            <a:r>
              <a:rPr lang="en-US" sz="3200" dirty="0" err="1">
                <a:solidFill>
                  <a:srgbClr val="C00000"/>
                </a:solidFill>
              </a:rPr>
              <a:t>Contoh</a:t>
            </a:r>
            <a:r>
              <a:rPr lang="en-US" sz="3200" dirty="0">
                <a:solidFill>
                  <a:srgbClr val="C00000"/>
                </a:solidFill>
              </a:rPr>
              <a:t> Hasil Yang </a:t>
            </a:r>
            <a:r>
              <a:rPr lang="en-US" sz="3200" dirty="0" err="1">
                <a:solidFill>
                  <a:srgbClr val="C00000"/>
                </a:solidFill>
              </a:rPr>
              <a:t>Didapatkan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Setelah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Analisis</a:t>
            </a:r>
            <a:r>
              <a:rPr lang="en-US" sz="3200" dirty="0">
                <a:solidFill>
                  <a:srgbClr val="C00000"/>
                </a:solidFill>
              </a:rPr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39421804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725B76F-C639-4277-85EB-6D5EF271778E}"/>
              </a:ext>
            </a:extLst>
          </p:cNvPr>
          <p:cNvSpPr txBox="1">
            <a:spLocks/>
          </p:cNvSpPr>
          <p:nvPr/>
        </p:nvSpPr>
        <p:spPr>
          <a:xfrm>
            <a:off x="1699437" y="6490156"/>
            <a:ext cx="8793126" cy="25386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/>
              <a:t>USAID CLEAN CITIES, BLUE OCEAN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48B93BB4-2C1E-4501-A790-C3CB9457673D}"/>
              </a:ext>
            </a:extLst>
          </p:cNvPr>
          <p:cNvSpPr txBox="1">
            <a:spLocks/>
          </p:cNvSpPr>
          <p:nvPr/>
        </p:nvSpPr>
        <p:spPr>
          <a:xfrm>
            <a:off x="9810750" y="6465212"/>
            <a:ext cx="2133600" cy="26161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782948-4DBE-204D-AB9E-B65E067054AE}" type="slidenum">
              <a:rPr lang="en-US" sz="1100"/>
              <a:pPr algn="r"/>
              <a:t>25</a:t>
            </a:fld>
            <a:endParaRPr lang="en-US" sz="11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33A2336-9713-660F-90D8-B05815BE2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2214" y="1484852"/>
            <a:ext cx="5830186" cy="4641312"/>
          </a:xfrm>
        </p:spPr>
        <p:txBody>
          <a:bodyPr>
            <a:normAutofit fontScale="92500"/>
          </a:bodyPr>
          <a:lstStyle/>
          <a:p>
            <a:r>
              <a:rPr lang="en-US" dirty="0" err="1"/>
              <a:t>Analisis</a:t>
            </a:r>
            <a:r>
              <a:rPr lang="en-US" dirty="0"/>
              <a:t> SCIL </a:t>
            </a:r>
            <a:r>
              <a:rPr lang="en-US" dirty="0" err="1"/>
              <a:t>mungkin</a:t>
            </a:r>
            <a:r>
              <a:rPr lang="en-US" dirty="0"/>
              <a:t> </a:t>
            </a:r>
            <a:r>
              <a:rPr lang="en-US" dirty="0" err="1"/>
              <a:t>mengungkapkan</a:t>
            </a:r>
            <a:r>
              <a:rPr lang="en-US" dirty="0"/>
              <a:t> </a:t>
            </a:r>
            <a:r>
              <a:rPr lang="en-US" dirty="0" err="1"/>
              <a:t>banyak</a:t>
            </a:r>
            <a:r>
              <a:rPr lang="en-US" dirty="0"/>
              <a:t> area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perbaikan</a:t>
            </a:r>
            <a:r>
              <a:rPr lang="en-US" dirty="0"/>
              <a:t> </a:t>
            </a:r>
          </a:p>
          <a:p>
            <a:r>
              <a:rPr lang="en-US" dirty="0"/>
              <a:t>SIG </a:t>
            </a:r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/>
              <a:t>mengidentifikasi</a:t>
            </a:r>
            <a:r>
              <a:rPr lang="en-US" dirty="0"/>
              <a:t> 5-10 item dan </a:t>
            </a:r>
            <a:r>
              <a:rPr lang="en-US" dirty="0" err="1"/>
              <a:t>mengembangkan</a:t>
            </a:r>
            <a:r>
              <a:rPr lang="en-US" dirty="0"/>
              <a:t> </a:t>
            </a:r>
            <a:r>
              <a:rPr lang="en-US" dirty="0" err="1"/>
              <a:t>rekomendasi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fokus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1-2 </a:t>
            </a:r>
            <a:r>
              <a:rPr lang="en-US" dirty="0" err="1"/>
              <a:t>tahun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depan</a:t>
            </a:r>
            <a:endParaRPr lang="en-US" dirty="0"/>
          </a:p>
          <a:p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harus</a:t>
            </a:r>
            <a:r>
              <a:rPr lang="en-US" dirty="0"/>
              <a:t>: </a:t>
            </a:r>
          </a:p>
          <a:p>
            <a:pPr lvl="1"/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dicapai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wajar</a:t>
            </a:r>
            <a:r>
              <a:rPr lang="en-US" dirty="0"/>
              <a:t> </a:t>
            </a:r>
            <a:r>
              <a:rPr lang="en-US" dirty="0" err="1"/>
              <a:t>selama</a:t>
            </a:r>
            <a:r>
              <a:rPr lang="en-US" dirty="0"/>
              <a:t> </a:t>
            </a:r>
            <a:r>
              <a:rPr lang="en-US" dirty="0" err="1"/>
              <a:t>periode</a:t>
            </a:r>
            <a:r>
              <a:rPr lang="en-US" dirty="0"/>
              <a:t> </a:t>
            </a:r>
            <a:r>
              <a:rPr lang="en-US" dirty="0" err="1"/>
              <a:t>waktu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Mengasumsikan</a:t>
            </a:r>
            <a:r>
              <a:rPr lang="en-US" dirty="0"/>
              <a:t> </a:t>
            </a:r>
            <a:r>
              <a:rPr lang="en-US" dirty="0" err="1"/>
              <a:t>Persetujuan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badan </a:t>
            </a:r>
            <a:r>
              <a:rPr lang="en-US" dirty="0" err="1"/>
              <a:t>pemerintahan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Alokasi</a:t>
            </a:r>
            <a:r>
              <a:rPr lang="en-US" dirty="0"/>
              <a:t> </a:t>
            </a:r>
            <a:r>
              <a:rPr lang="en-US" dirty="0" err="1"/>
              <a:t>anggaran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diberikan</a:t>
            </a:r>
            <a:endParaRPr lang="en-US" dirty="0"/>
          </a:p>
        </p:txBody>
      </p:sp>
      <p:pic>
        <p:nvPicPr>
          <p:cNvPr id="9" name="Picture 8" descr="Grafik yang menggambarkan papan klip dengan daftar item dan tanda centang, serta pensil di bagian depan.">
            <a:extLst>
              <a:ext uri="{FF2B5EF4-FFF2-40B4-BE49-F238E27FC236}">
                <a16:creationId xmlns:a16="http://schemas.microsoft.com/office/drawing/2014/main" id="{37664F72-2646-765C-309A-E0F5990EE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17284" y="1522066"/>
            <a:ext cx="4066672" cy="43832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5D572C3-F600-0074-72EC-EE846260D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14" y="0"/>
            <a:ext cx="10972799" cy="1039858"/>
          </a:xfrm>
        </p:spPr>
        <p:txBody>
          <a:bodyPr/>
          <a:lstStyle/>
          <a:p>
            <a:pPr algn="l"/>
            <a:r>
              <a:rPr lang="en-US" dirty="0" err="1">
                <a:solidFill>
                  <a:srgbClr val="C00000"/>
                </a:solidFill>
              </a:rPr>
              <a:t>Rekomendasi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Prioritas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4428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232D4BB0-B688-4F9D-AE84-9B77F90D50D9}"/>
              </a:ext>
            </a:extLst>
          </p:cNvPr>
          <p:cNvSpPr txBox="1">
            <a:spLocks/>
          </p:cNvSpPr>
          <p:nvPr/>
        </p:nvSpPr>
        <p:spPr>
          <a:xfrm>
            <a:off x="1699437" y="6490156"/>
            <a:ext cx="8793126" cy="25386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/>
              <a:t>USAID CLEAN CITIES, BLUE OCEAN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C8ADDF57-B0F8-46DA-98A5-82C8846165E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810750" y="6465212"/>
            <a:ext cx="2133600" cy="2616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782948-4DBE-204D-AB9E-B65E067054A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 descr="Sekelompok besar orang duduk mengelilingi meja berbentuk U, mendengarkan seorang pembicara wanita menyampaikan presentasi dengan layar di belakangnya.">
            <a:extLst>
              <a:ext uri="{FF2B5EF4-FFF2-40B4-BE49-F238E27FC236}">
                <a16:creationId xmlns:a16="http://schemas.microsoft.com/office/drawing/2014/main" id="{22C0C1CD-8465-EFDA-A593-D2A662AAE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638" y="0"/>
            <a:ext cx="6910625" cy="6016309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98BB26-9B34-43F6-8E0A-C673CA92F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025" y="2261626"/>
            <a:ext cx="4345901" cy="3944937"/>
          </a:xfrm>
        </p:spPr>
        <p:txBody>
          <a:bodyPr>
            <a:normAutofit fontScale="85000" lnSpcReduction="10000"/>
          </a:bodyPr>
          <a:lstStyle/>
          <a:p>
            <a:r>
              <a:rPr lang="en-US" dirty="0" err="1"/>
              <a:t>Koordinator</a:t>
            </a:r>
            <a:r>
              <a:rPr lang="en-US" dirty="0"/>
              <a:t> SCIL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menyusun</a:t>
            </a:r>
            <a:r>
              <a:rPr lang="en-US" dirty="0"/>
              <a:t> </a:t>
            </a:r>
            <a:r>
              <a:rPr lang="en-US" dirty="0" err="1"/>
              <a:t>laporan</a:t>
            </a:r>
            <a:r>
              <a:rPr lang="en-US" dirty="0"/>
              <a:t> yang </a:t>
            </a:r>
            <a:r>
              <a:rPr lang="en-US" dirty="0" err="1"/>
              <a:t>menggabungkan</a:t>
            </a:r>
            <a:r>
              <a:rPr lang="en-US" dirty="0"/>
              <a:t> </a:t>
            </a:r>
            <a:r>
              <a:rPr lang="en-US" dirty="0" err="1"/>
              <a:t>analisis</a:t>
            </a:r>
            <a:r>
              <a:rPr lang="en-US" dirty="0"/>
              <a:t> dan </a:t>
            </a:r>
            <a:r>
              <a:rPr lang="en-US" dirty="0" err="1"/>
              <a:t>rekomendasi</a:t>
            </a:r>
            <a:r>
              <a:rPr lang="en-US" dirty="0"/>
              <a:t> </a:t>
            </a:r>
            <a:r>
              <a:rPr lang="en-US" dirty="0" err="1"/>
              <a:t>prioritas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SIG </a:t>
            </a:r>
          </a:p>
          <a:p>
            <a:r>
              <a:rPr lang="en-US" dirty="0"/>
              <a:t>SIG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meninjau</a:t>
            </a:r>
            <a:r>
              <a:rPr lang="en-US" dirty="0"/>
              <a:t> dan </a:t>
            </a:r>
            <a:r>
              <a:rPr lang="en-US" dirty="0" err="1"/>
              <a:t>merevisi</a:t>
            </a:r>
            <a:r>
              <a:rPr lang="en-US" dirty="0"/>
              <a:t> </a:t>
            </a:r>
            <a:r>
              <a:rPr lang="en-US" dirty="0" err="1"/>
              <a:t>laporan</a:t>
            </a:r>
            <a:r>
              <a:rPr lang="en-US" dirty="0"/>
              <a:t> </a:t>
            </a:r>
            <a:r>
              <a:rPr lang="en-US" dirty="0" err="1"/>
              <a:t>hingga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menyetujui</a:t>
            </a:r>
            <a:r>
              <a:rPr lang="en-US" dirty="0"/>
              <a:t> </a:t>
            </a:r>
            <a:r>
              <a:rPr lang="en-US" dirty="0" err="1"/>
              <a:t>isinya</a:t>
            </a:r>
            <a:endParaRPr lang="en-US" dirty="0"/>
          </a:p>
          <a:p>
            <a:r>
              <a:rPr lang="en-US" dirty="0" err="1"/>
              <a:t>Koordinator</a:t>
            </a:r>
            <a:r>
              <a:rPr lang="en-US" dirty="0"/>
              <a:t> SCIL </a:t>
            </a:r>
            <a:r>
              <a:rPr lang="en-US" dirty="0" err="1"/>
              <a:t>mengajukan</a:t>
            </a:r>
            <a:r>
              <a:rPr lang="en-US" dirty="0"/>
              <a:t> </a:t>
            </a:r>
            <a:r>
              <a:rPr lang="en-US" dirty="0" err="1"/>
              <a:t>laporan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badan </a:t>
            </a:r>
            <a:r>
              <a:rPr lang="en-US" dirty="0" err="1"/>
              <a:t>pemerintahan</a:t>
            </a:r>
            <a:r>
              <a:rPr lang="en-US" dirty="0"/>
              <a:t> dan </a:t>
            </a:r>
            <a:r>
              <a:rPr lang="en-US" dirty="0" err="1"/>
              <a:t>meminta</a:t>
            </a:r>
            <a:r>
              <a:rPr lang="en-US" dirty="0"/>
              <a:t> </a:t>
            </a:r>
            <a:r>
              <a:rPr lang="en-US" dirty="0" err="1"/>
              <a:t>persetujuan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1A8EF8B-94A7-4E4F-97DB-36C1DDC30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67737" y="244547"/>
            <a:ext cx="3026925" cy="1626525"/>
            <a:chOff x="6041006" y="3187885"/>
            <a:chExt cx="2130245" cy="1796646"/>
          </a:xfrm>
        </p:grpSpPr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88673166-3C2C-4ECF-9193-3A3036B8CFC6}"/>
                </a:ext>
              </a:extLst>
            </p:cNvPr>
            <p:cNvSpPr/>
            <p:nvPr/>
          </p:nvSpPr>
          <p:spPr>
            <a:xfrm>
              <a:off x="6041006" y="3187885"/>
              <a:ext cx="2130245" cy="1796646"/>
            </a:xfrm>
            <a:prstGeom prst="rightArrow">
              <a:avLst>
                <a:gd name="adj1" fmla="val 50000"/>
                <a:gd name="adj2" fmla="val 5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Arrow: Right 4">
              <a:extLst>
                <a:ext uri="{FF2B5EF4-FFF2-40B4-BE49-F238E27FC236}">
                  <a16:creationId xmlns:a16="http://schemas.microsoft.com/office/drawing/2014/main" id="{2A675D9E-3DA3-4424-9D25-429A0EF5E4EF}"/>
                </a:ext>
              </a:extLst>
            </p:cNvPr>
            <p:cNvSpPr txBox="1"/>
            <p:nvPr/>
          </p:nvSpPr>
          <p:spPr>
            <a:xfrm>
              <a:off x="6041006" y="3637047"/>
              <a:ext cx="1681084" cy="8983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254000" bIns="188658" numCol="1" spcCol="1270" anchor="ctr" anchorCtr="0">
              <a:noAutofit/>
            </a:bodyPr>
            <a:lstStyle/>
            <a:p>
              <a:pPr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00" dirty="0"/>
                <a:t>Menyusun </a:t>
              </a:r>
              <a:r>
                <a:rPr lang="en-US" sz="2300" dirty="0" err="1"/>
                <a:t>Laporan</a:t>
              </a:r>
              <a:endParaRPr lang="en-US" sz="23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187649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E2C6A5DC-E8F7-49CC-BAAE-3216F820FFA5}"/>
              </a:ext>
            </a:extLst>
          </p:cNvPr>
          <p:cNvSpPr txBox="1">
            <a:spLocks/>
          </p:cNvSpPr>
          <p:nvPr/>
        </p:nvSpPr>
        <p:spPr>
          <a:xfrm>
            <a:off x="1699437" y="6490156"/>
            <a:ext cx="8793126" cy="25386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/>
              <a:t>USAID CLEAN CITIES, BLUE OCEAN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DB44072-8B05-4DC2-92A1-F3B671DCF1C8}"/>
              </a:ext>
            </a:extLst>
          </p:cNvPr>
          <p:cNvSpPr txBox="1">
            <a:spLocks/>
          </p:cNvSpPr>
          <p:nvPr/>
        </p:nvSpPr>
        <p:spPr>
          <a:xfrm>
            <a:off x="9810750" y="6465212"/>
            <a:ext cx="2133600" cy="26161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782948-4DBE-204D-AB9E-B65E067054AE}" type="slidenum">
              <a:rPr lang="en-US" sz="1100"/>
              <a:pPr algn="r"/>
              <a:t>27</a:t>
            </a:fld>
            <a:endParaRPr lang="en-US" sz="1100" dirty="0"/>
          </a:p>
        </p:txBody>
      </p:sp>
      <p:pic>
        <p:nvPicPr>
          <p:cNvPr id="2" name="Picture 1" descr="Ikon gedung pemerintah dengan tempat sampah daur ulang di depannya.">
            <a:extLst>
              <a:ext uri="{FF2B5EF4-FFF2-40B4-BE49-F238E27FC236}">
                <a16:creationId xmlns:a16="http://schemas.microsoft.com/office/drawing/2014/main" id="{AE0614E3-1EFF-4F6D-B392-CA3D421E2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198" y="1438852"/>
            <a:ext cx="4000802" cy="366660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F0DE38-A9F7-4EA2-97EF-1B3241BD9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996135" y="4076766"/>
            <a:ext cx="4432146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CD8C04D2-15C5-49C2-9AE4-C551D9F6A4D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62802" y="282975"/>
            <a:ext cx="4461713" cy="352559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cap="small" dirty="0">
                <a:solidFill>
                  <a:srgbClr val="920000"/>
                </a:solidFill>
                <a:latin typeface="Gill Sans MT" panose="020B0502020104020203" pitchFamily="34" charset="0"/>
              </a:rPr>
              <a:t>Bagian 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920000"/>
                </a:solidFill>
                <a:effectLst/>
                <a:uLnTx/>
                <a:uFillTx/>
                <a:latin typeface="Gill Sans MT" panose="020B0502020104020203" pitchFamily="34" charset="0"/>
                <a:ea typeface="+mj-ea"/>
                <a:cs typeface="+mj-cs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0000"/>
              </a:solidFill>
              <a:effectLst/>
              <a:uLnTx/>
              <a:uFillTx/>
              <a:latin typeface="Gill Sans MT" panose="020B0502020104020203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194F8B"/>
                </a:solidFill>
                <a:effectLst/>
                <a:uLnTx/>
                <a:uFillTx/>
                <a:latin typeface="Gill Sans MT" panose="020B0502020104020203" pitchFamily="34" charset="0"/>
                <a:ea typeface="+mj-ea"/>
                <a:cs typeface="+mj-cs"/>
              </a:rPr>
              <a:t>Peran dan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94F8B"/>
                </a:solidFill>
                <a:effectLst/>
                <a:uLnTx/>
                <a:uFillTx/>
                <a:latin typeface="Gill Sans MT" panose="020B0502020104020203" pitchFamily="34" charset="0"/>
                <a:ea typeface="+mj-ea"/>
                <a:cs typeface="+mj-cs"/>
              </a:rPr>
              <a:t>Tanggung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194F8B"/>
                </a:solidFill>
                <a:effectLst/>
                <a:uLnTx/>
                <a:uFillTx/>
                <a:latin typeface="Gill Sans MT" panose="020B0502020104020203" pitchFamily="34" charset="0"/>
                <a:ea typeface="+mj-ea"/>
                <a:cs typeface="+mj-cs"/>
              </a:rPr>
              <a:t> Jawab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l Sans MT" panose="020B05020201040202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193705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79668746-4AC5-432F-BD1F-72904C1C143B}"/>
              </a:ext>
            </a:extLst>
          </p:cNvPr>
          <p:cNvSpPr txBox="1">
            <a:spLocks/>
          </p:cNvSpPr>
          <p:nvPr/>
        </p:nvSpPr>
        <p:spPr>
          <a:xfrm>
            <a:off x="1699437" y="6490156"/>
            <a:ext cx="8793126" cy="25386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/>
              <a:t>USAID CLEAN CITIES, BLUE OCEAN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F482D9F3-9FDE-4269-995E-E186EC5CBD71}"/>
              </a:ext>
            </a:extLst>
          </p:cNvPr>
          <p:cNvSpPr txBox="1">
            <a:spLocks/>
          </p:cNvSpPr>
          <p:nvPr/>
        </p:nvSpPr>
        <p:spPr>
          <a:xfrm>
            <a:off x="9810750" y="6465212"/>
            <a:ext cx="2133600" cy="26161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782948-4DBE-204D-AB9E-B65E067054AE}" type="slidenum">
              <a:rPr lang="en-US" sz="1100"/>
              <a:pPr algn="r"/>
              <a:t>28</a:t>
            </a:fld>
            <a:endParaRPr lang="en-US" sz="1100" dirty="0"/>
          </a:p>
        </p:txBody>
      </p:sp>
      <p:pic>
        <p:nvPicPr>
          <p:cNvPr id="5" name="Picture 4" descr="Grafik sekelompok figur abu-abu mengelilingi satu figur merah dengan lengan terentang.">
            <a:extLst>
              <a:ext uri="{FF2B5EF4-FFF2-40B4-BE49-F238E27FC236}">
                <a16:creationId xmlns:a16="http://schemas.microsoft.com/office/drawing/2014/main" id="{64DB4D32-BDCC-6B91-A92A-398E35B25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212145" y="3036212"/>
            <a:ext cx="4732205" cy="34290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8D9670-442A-471A-AF32-CF8C66B84E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Perwakilan</a:t>
            </a:r>
            <a:r>
              <a:rPr lang="en-US" sz="2400" dirty="0"/>
              <a:t> </a:t>
            </a:r>
            <a:r>
              <a:rPr lang="en-US" sz="2400" dirty="0" err="1"/>
              <a:t>utama</a:t>
            </a:r>
            <a:r>
              <a:rPr lang="en-US" sz="2400" dirty="0"/>
              <a:t> </a:t>
            </a:r>
            <a:r>
              <a:rPr lang="en-US" sz="2400" dirty="0" err="1"/>
              <a:t>pemerintah</a:t>
            </a:r>
            <a:r>
              <a:rPr lang="en-US" sz="2400" dirty="0"/>
              <a:t> </a:t>
            </a:r>
            <a:r>
              <a:rPr lang="en-US" sz="2400" dirty="0" err="1"/>
              <a:t>daerah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Memimpin</a:t>
            </a:r>
            <a:r>
              <a:rPr lang="en-US" sz="2400" dirty="0"/>
              <a:t> SIG SCIL </a:t>
            </a:r>
          </a:p>
          <a:p>
            <a:r>
              <a:rPr lang="en-US" sz="2400" dirty="0" err="1"/>
              <a:t>Memfasilitasi</a:t>
            </a:r>
            <a:r>
              <a:rPr lang="en-US" sz="2400" dirty="0"/>
              <a:t> </a:t>
            </a:r>
            <a:r>
              <a:rPr lang="en-US" sz="2400" dirty="0" err="1"/>
              <a:t>pertemuan</a:t>
            </a:r>
            <a:r>
              <a:rPr lang="en-US" sz="2400" dirty="0"/>
              <a:t> SIG </a:t>
            </a:r>
          </a:p>
          <a:p>
            <a:r>
              <a:rPr lang="en-US" sz="2400" dirty="0" err="1"/>
              <a:t>Mendorong</a:t>
            </a:r>
            <a:r>
              <a:rPr lang="en-US" sz="2400" dirty="0"/>
              <a:t> </a:t>
            </a:r>
            <a:r>
              <a:rPr lang="en-US" sz="2400" dirty="0" err="1"/>
              <a:t>kerjasama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Penilaian</a:t>
            </a:r>
            <a:r>
              <a:rPr lang="en-US" sz="2400" dirty="0"/>
              <a:t> SCIL </a:t>
            </a:r>
          </a:p>
          <a:p>
            <a:r>
              <a:rPr lang="en-US" sz="2400" dirty="0" err="1"/>
              <a:t>Mendukung</a:t>
            </a:r>
            <a:r>
              <a:rPr lang="en-US" sz="2400" dirty="0"/>
              <a:t> </a:t>
            </a:r>
            <a:r>
              <a:rPr lang="en-US" sz="2400" dirty="0" err="1"/>
              <a:t>rekomendasi</a:t>
            </a:r>
            <a:r>
              <a:rPr lang="en-US" sz="2400" dirty="0"/>
              <a:t> </a:t>
            </a:r>
            <a:r>
              <a:rPr lang="en-US" sz="2400" dirty="0" err="1"/>
              <a:t>Laporan</a:t>
            </a:r>
            <a:r>
              <a:rPr lang="en-US" sz="2400" dirty="0"/>
              <a:t> SCIL </a:t>
            </a:r>
          </a:p>
          <a:p>
            <a:r>
              <a:rPr lang="en-US" sz="2400" dirty="0" err="1"/>
              <a:t>Menyajikan</a:t>
            </a:r>
            <a:r>
              <a:rPr lang="en-US" sz="2400" dirty="0"/>
              <a:t> </a:t>
            </a:r>
            <a:r>
              <a:rPr lang="en-US" sz="2400" dirty="0" err="1"/>
              <a:t>temuan</a:t>
            </a:r>
            <a:r>
              <a:rPr lang="en-US" sz="2400" dirty="0"/>
              <a:t> </a:t>
            </a:r>
            <a:r>
              <a:rPr lang="en-US" sz="2400" dirty="0" err="1"/>
              <a:t>kepada</a:t>
            </a:r>
            <a:r>
              <a:rPr lang="en-US" sz="2400" dirty="0"/>
              <a:t> </a:t>
            </a:r>
            <a:r>
              <a:rPr lang="en-US" sz="2400" dirty="0" err="1"/>
              <a:t>Pemerintah</a:t>
            </a:r>
            <a:r>
              <a:rPr lang="en-US" sz="2400" dirty="0"/>
              <a:t> Daerah</a:t>
            </a:r>
          </a:p>
          <a:p>
            <a:r>
              <a:rPr lang="en-US" sz="2400" dirty="0" err="1"/>
              <a:t>Memimpin</a:t>
            </a:r>
            <a:r>
              <a:rPr lang="en-US" sz="2400" dirty="0"/>
              <a:t> </a:t>
            </a:r>
            <a:r>
              <a:rPr lang="en-US" sz="2400" dirty="0" err="1"/>
              <a:t>pengembangan</a:t>
            </a:r>
            <a:r>
              <a:rPr lang="en-US" sz="2400" dirty="0"/>
              <a:t> </a:t>
            </a:r>
            <a:r>
              <a:rPr lang="en-US" sz="2400" dirty="0" err="1"/>
              <a:t>Rencana</a:t>
            </a:r>
            <a:r>
              <a:rPr lang="en-US" sz="2400" dirty="0"/>
              <a:t> Tindakan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D93C26B-49E2-4BF0-8251-8246B451D21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6884" y="263044"/>
            <a:ext cx="8229600" cy="1039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400" b="0" i="0" kern="1200">
                <a:solidFill>
                  <a:srgbClr val="194F8B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algn="l"/>
            <a:r>
              <a:rPr lang="en-US" sz="3200" dirty="0" err="1">
                <a:solidFill>
                  <a:srgbClr val="C00000"/>
                </a:solidFill>
              </a:rPr>
              <a:t>Apa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Peranan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Pemimpin</a:t>
            </a:r>
            <a:r>
              <a:rPr lang="en-US" sz="3200" dirty="0">
                <a:solidFill>
                  <a:srgbClr val="C00000"/>
                </a:solidFill>
              </a:rPr>
              <a:t> SCIL di Tingkat </a:t>
            </a:r>
            <a:r>
              <a:rPr lang="en-US" sz="3200" dirty="0" err="1">
                <a:solidFill>
                  <a:srgbClr val="C00000"/>
                </a:solidFill>
              </a:rPr>
              <a:t>Lokal</a:t>
            </a:r>
            <a:r>
              <a:rPr lang="en-US" sz="3200" dirty="0">
                <a:solidFill>
                  <a:srgbClr val="C00000"/>
                </a:solidFill>
              </a:rPr>
              <a:t>?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3955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6BC3643-510E-4A8A-819E-5C4D4A249D49}"/>
              </a:ext>
            </a:extLst>
          </p:cNvPr>
          <p:cNvSpPr txBox="1">
            <a:spLocks/>
          </p:cNvSpPr>
          <p:nvPr/>
        </p:nvSpPr>
        <p:spPr>
          <a:xfrm>
            <a:off x="1699437" y="6490156"/>
            <a:ext cx="8793126" cy="25386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/>
              <a:t>USAID CLEAN CITIES, BLUE OCEAN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BED6A185-16EF-459F-99A8-732CC96BB166}"/>
              </a:ext>
            </a:extLst>
          </p:cNvPr>
          <p:cNvSpPr txBox="1">
            <a:spLocks/>
          </p:cNvSpPr>
          <p:nvPr/>
        </p:nvSpPr>
        <p:spPr>
          <a:xfrm>
            <a:off x="9810750" y="6465212"/>
            <a:ext cx="2133600" cy="26161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782948-4DBE-204D-AB9E-B65E067054AE}" type="slidenum">
              <a:rPr lang="en-US" sz="1100"/>
              <a:pPr algn="r"/>
              <a:t>29</a:t>
            </a:fld>
            <a:endParaRPr lang="en-US" sz="11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070957"/>
            <a:ext cx="10744200" cy="4990492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Administrator SCIL </a:t>
            </a:r>
          </a:p>
          <a:p>
            <a:r>
              <a:rPr lang="en-US" dirty="0" err="1">
                <a:latin typeface="Gill Sans MT" panose="020B0502020104020203" pitchFamily="34" charset="0"/>
              </a:rPr>
              <a:t>Mengkoordinasikan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pertemuan</a:t>
            </a:r>
            <a:r>
              <a:rPr lang="en-US" dirty="0">
                <a:latin typeface="Gill Sans MT" panose="020B0502020104020203" pitchFamily="34" charset="0"/>
              </a:rPr>
              <a:t> SIG </a:t>
            </a:r>
          </a:p>
          <a:p>
            <a:r>
              <a:rPr lang="en-US" dirty="0" err="1">
                <a:latin typeface="Gill Sans MT" panose="020B0502020104020203" pitchFamily="34" charset="0"/>
              </a:rPr>
              <a:t>Mengirimkan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survei</a:t>
            </a:r>
            <a:r>
              <a:rPr lang="en-US" dirty="0">
                <a:latin typeface="Gill Sans MT" panose="020B0502020104020203" pitchFamily="34" charset="0"/>
              </a:rPr>
              <a:t> (</a:t>
            </a:r>
            <a:r>
              <a:rPr lang="en-US" dirty="0" err="1">
                <a:latin typeface="Gill Sans MT" panose="020B0502020104020203" pitchFamily="34" charset="0"/>
              </a:rPr>
              <a:t>pendekatan</a:t>
            </a:r>
            <a:r>
              <a:rPr lang="en-US" dirty="0">
                <a:latin typeface="Gill Sans MT" panose="020B0502020104020203" pitchFamily="34" charset="0"/>
              </a:rPr>
              <a:t> modular – </a:t>
            </a:r>
            <a:r>
              <a:rPr lang="en-US" dirty="0" err="1">
                <a:latin typeface="Gill Sans MT" panose="020B0502020104020203" pitchFamily="34" charset="0"/>
              </a:rPr>
              <a:t>survei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khusus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untuk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setiap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komponen</a:t>
            </a:r>
            <a:r>
              <a:rPr lang="en-US" dirty="0">
                <a:latin typeface="Gill Sans MT" panose="020B0502020104020203" pitchFamily="34" charset="0"/>
              </a:rPr>
              <a:t>) </a:t>
            </a:r>
            <a:r>
              <a:rPr lang="en-US" dirty="0" err="1">
                <a:latin typeface="Gill Sans MT" panose="020B0502020104020203" pitchFamily="34" charset="0"/>
              </a:rPr>
              <a:t>kepada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anggota</a:t>
            </a:r>
            <a:r>
              <a:rPr lang="en-US" dirty="0">
                <a:latin typeface="Gill Sans MT" panose="020B0502020104020203" pitchFamily="34" charset="0"/>
              </a:rPr>
              <a:t> SIG </a:t>
            </a:r>
          </a:p>
          <a:p>
            <a:r>
              <a:rPr lang="en-US" dirty="0" err="1">
                <a:latin typeface="Gill Sans MT" panose="020B0502020104020203" pitchFamily="34" charset="0"/>
              </a:rPr>
              <a:t>Meninjau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dokumentasi</a:t>
            </a:r>
            <a:r>
              <a:rPr lang="en-US" dirty="0">
                <a:latin typeface="Gill Sans MT" panose="020B0502020104020203" pitchFamily="34" charset="0"/>
              </a:rPr>
              <a:t> </a:t>
            </a:r>
          </a:p>
          <a:p>
            <a:r>
              <a:rPr lang="en-US" dirty="0" err="1">
                <a:latin typeface="Gill Sans MT" panose="020B0502020104020203" pitchFamily="34" charset="0"/>
              </a:rPr>
              <a:t>Mengadakan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pertemuan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validasi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dengan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setiap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anggota</a:t>
            </a:r>
            <a:r>
              <a:rPr lang="en-US" dirty="0">
                <a:latin typeface="Gill Sans MT" panose="020B0502020104020203" pitchFamily="34" charset="0"/>
              </a:rPr>
              <a:t> SIG</a:t>
            </a:r>
          </a:p>
          <a:p>
            <a:r>
              <a:rPr lang="en-US" dirty="0" err="1">
                <a:latin typeface="Gill Sans MT" panose="020B0502020104020203" pitchFamily="34" charset="0"/>
              </a:rPr>
              <a:t>Memasukkan</a:t>
            </a:r>
            <a:r>
              <a:rPr lang="en-US" dirty="0">
                <a:latin typeface="Gill Sans MT" panose="020B0502020104020203" pitchFamily="34" charset="0"/>
              </a:rPr>
              <a:t> data </a:t>
            </a:r>
            <a:r>
              <a:rPr lang="en-US" dirty="0" err="1">
                <a:latin typeface="Gill Sans MT" panose="020B0502020104020203" pitchFamily="34" charset="0"/>
              </a:rPr>
              <a:t>ke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dalam</a:t>
            </a:r>
            <a:r>
              <a:rPr lang="en-US" dirty="0">
                <a:latin typeface="Gill Sans MT" panose="020B0502020104020203" pitchFamily="34" charset="0"/>
              </a:rPr>
              <a:t> Alat SCIL </a:t>
            </a:r>
            <a:r>
              <a:rPr lang="en-US" dirty="0" err="1">
                <a:latin typeface="Gill Sans MT" panose="020B0502020104020203" pitchFamily="34" charset="0"/>
              </a:rPr>
              <a:t>untuk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mengembangkan</a:t>
            </a:r>
            <a:r>
              <a:rPr lang="en-US" dirty="0">
                <a:latin typeface="Gill Sans MT" panose="020B0502020104020203" pitchFamily="34" charset="0"/>
              </a:rPr>
              <a:t> Skor SCIL </a:t>
            </a:r>
          </a:p>
          <a:p>
            <a:r>
              <a:rPr lang="en-US" dirty="0" err="1">
                <a:latin typeface="Gill Sans MT" panose="020B0502020104020203" pitchFamily="34" charset="0"/>
              </a:rPr>
              <a:t>Mengembangkan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draf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awal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analisis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untuk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disajikan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kepada</a:t>
            </a:r>
            <a:r>
              <a:rPr lang="en-US" dirty="0">
                <a:latin typeface="Gill Sans MT" panose="020B0502020104020203" pitchFamily="34" charset="0"/>
              </a:rPr>
              <a:t> SIG</a:t>
            </a:r>
          </a:p>
          <a:p>
            <a:r>
              <a:rPr lang="en-US" dirty="0" err="1">
                <a:latin typeface="Gill Sans MT" panose="020B0502020104020203" pitchFamily="34" charset="0"/>
              </a:rPr>
              <a:t>Memfasilitasi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diskusi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rekomendasi</a:t>
            </a:r>
            <a:r>
              <a:rPr lang="en-US" dirty="0">
                <a:latin typeface="Gill Sans MT" panose="020B0502020104020203" pitchFamily="34" charset="0"/>
              </a:rPr>
              <a:t> </a:t>
            </a:r>
          </a:p>
          <a:p>
            <a:r>
              <a:rPr lang="en-US" dirty="0">
                <a:latin typeface="Gill Sans MT" panose="020B0502020104020203" pitchFamily="34" charset="0"/>
              </a:rPr>
              <a:t>Menyusun </a:t>
            </a:r>
            <a:r>
              <a:rPr lang="en-US" dirty="0" err="1">
                <a:latin typeface="Gill Sans MT" panose="020B0502020104020203" pitchFamily="34" charset="0"/>
              </a:rPr>
              <a:t>draf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awal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laporan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untuk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ditinjau</a:t>
            </a:r>
            <a:r>
              <a:rPr lang="en-US" dirty="0">
                <a:latin typeface="Gill Sans MT" panose="020B0502020104020203" pitchFamily="34" charset="0"/>
              </a:rPr>
              <a:t> oleh SIG</a:t>
            </a:r>
            <a:endParaRPr lang="en-US" sz="2300" dirty="0">
              <a:latin typeface="Gill Sans MT" panose="020B0502020104020203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1ED6F36-01AE-472B-AB4B-176530100E1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02841" y="274110"/>
            <a:ext cx="7772400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400" b="0" i="0" kern="1200">
                <a:solidFill>
                  <a:srgbClr val="194F8B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Apa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Peranan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dari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Koordinator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 SCIL?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ill Sans MT"/>
              <a:ea typeface="+mj-ea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907238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DA684371-9D57-4C86-9029-A47F59823D75}"/>
              </a:ext>
            </a:extLst>
          </p:cNvPr>
          <p:cNvSpPr txBox="1">
            <a:spLocks/>
          </p:cNvSpPr>
          <p:nvPr/>
        </p:nvSpPr>
        <p:spPr>
          <a:xfrm>
            <a:off x="-1317759" y="6449653"/>
            <a:ext cx="8793126" cy="25386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/>
              <a:t>USAID CLEAN CITIES, BLUE OCEAN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F6224881-AAC8-4FE6-857F-FFCEA768D829}"/>
              </a:ext>
            </a:extLst>
          </p:cNvPr>
          <p:cNvSpPr txBox="1">
            <a:spLocks/>
          </p:cNvSpPr>
          <p:nvPr/>
        </p:nvSpPr>
        <p:spPr>
          <a:xfrm>
            <a:off x="9810750" y="6465212"/>
            <a:ext cx="2133600" cy="26161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782948-4DBE-204D-AB9E-B65E067054AE}" type="slidenum">
              <a:rPr lang="en-US" sz="1100"/>
              <a:pPr algn="r"/>
              <a:t>3</a:t>
            </a:fld>
            <a:endParaRPr lang="en-US" sz="1100" dirty="0"/>
          </a:p>
        </p:txBody>
      </p:sp>
      <p:sp>
        <p:nvSpPr>
          <p:cNvPr id="2" name="Content Placeholder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243" y="1203807"/>
            <a:ext cx="4905457" cy="56061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600" dirty="0" err="1"/>
              <a:t>Silakan</a:t>
            </a:r>
            <a:r>
              <a:rPr lang="en-US" sz="3600" dirty="0"/>
              <a:t> </a:t>
            </a:r>
            <a:r>
              <a:rPr lang="en-US" sz="3600" dirty="0" err="1"/>
              <a:t>perkenalkan</a:t>
            </a:r>
            <a:r>
              <a:rPr lang="en-US" sz="3600" dirty="0"/>
              <a:t> </a:t>
            </a:r>
            <a:r>
              <a:rPr lang="en-US" sz="3600" dirty="0" err="1"/>
              <a:t>diri</a:t>
            </a:r>
            <a:r>
              <a:rPr lang="en-US" sz="3600" dirty="0"/>
              <a:t> Anda dan </a:t>
            </a:r>
            <a:r>
              <a:rPr lang="en-US" sz="3600" dirty="0" err="1"/>
              <a:t>ceritakan</a:t>
            </a:r>
            <a:r>
              <a:rPr lang="en-US" sz="3600" dirty="0"/>
              <a:t> </a:t>
            </a:r>
            <a:r>
              <a:rPr lang="en-US" sz="3600" dirty="0" err="1"/>
              <a:t>apa</a:t>
            </a:r>
            <a:r>
              <a:rPr lang="en-US" sz="3600" dirty="0"/>
              <a:t> yang </a:t>
            </a:r>
            <a:r>
              <a:rPr lang="en-US" sz="3600" dirty="0" err="1"/>
              <a:t>dilakukan</a:t>
            </a:r>
            <a:r>
              <a:rPr lang="en-US" sz="3600" dirty="0"/>
              <a:t> </a:t>
            </a:r>
            <a:r>
              <a:rPr lang="en-US" sz="3600" dirty="0" err="1"/>
              <a:t>organisasi</a:t>
            </a:r>
            <a:r>
              <a:rPr lang="en-US" sz="3600" dirty="0"/>
              <a:t>/</a:t>
            </a:r>
            <a:r>
              <a:rPr lang="en-US" sz="3600" dirty="0" err="1"/>
              <a:t>institusi</a:t>
            </a:r>
            <a:r>
              <a:rPr lang="en-US" sz="3600" dirty="0"/>
              <a:t> Anda yang </a:t>
            </a:r>
            <a:r>
              <a:rPr lang="en-US" sz="3600" dirty="0" err="1"/>
              <a:t>mungkin</a:t>
            </a:r>
            <a:r>
              <a:rPr lang="en-US" sz="3600" dirty="0"/>
              <a:t> </a:t>
            </a:r>
            <a:r>
              <a:rPr lang="en-US" sz="3600" dirty="0" err="1"/>
              <a:t>terkait</a:t>
            </a:r>
            <a:r>
              <a:rPr lang="en-US" sz="3600" dirty="0"/>
              <a:t> </a:t>
            </a:r>
            <a:r>
              <a:rPr lang="en-US" sz="3600" dirty="0" err="1"/>
              <a:t>dengan</a:t>
            </a:r>
            <a:r>
              <a:rPr lang="en-US" sz="3600" dirty="0"/>
              <a:t> </a:t>
            </a:r>
            <a:r>
              <a:rPr lang="en-US" sz="3600" dirty="0" err="1"/>
              <a:t>sistem</a:t>
            </a:r>
            <a:r>
              <a:rPr lang="en-US" sz="3600" dirty="0"/>
              <a:t> </a:t>
            </a:r>
            <a:r>
              <a:rPr lang="en-US" sz="3600" dirty="0" err="1"/>
              <a:t>pengumpulan</a:t>
            </a:r>
            <a:r>
              <a:rPr lang="en-US" sz="3600" dirty="0"/>
              <a:t> </a:t>
            </a:r>
            <a:r>
              <a:rPr lang="en-US" sz="3600" dirty="0" err="1"/>
              <a:t>sampah</a:t>
            </a:r>
            <a:r>
              <a:rPr lang="en-US" sz="3600" dirty="0"/>
              <a:t>, </a:t>
            </a:r>
            <a:r>
              <a:rPr lang="en-US" sz="3600" dirty="0" err="1"/>
              <a:t>daur</a:t>
            </a:r>
            <a:r>
              <a:rPr lang="en-US" sz="3600" dirty="0"/>
              <a:t> </a:t>
            </a:r>
            <a:r>
              <a:rPr lang="en-US" sz="3600" dirty="0" err="1"/>
              <a:t>ulang</a:t>
            </a:r>
            <a:r>
              <a:rPr lang="en-US" sz="3600" dirty="0"/>
              <a:t>, </a:t>
            </a:r>
            <a:r>
              <a:rPr lang="en-US" sz="3600" dirty="0" err="1"/>
              <a:t>atau</a:t>
            </a:r>
            <a:r>
              <a:rPr lang="en-US" sz="3600" dirty="0"/>
              <a:t> </a:t>
            </a:r>
            <a:r>
              <a:rPr lang="en-US" sz="3600" dirty="0" err="1"/>
              <a:t>pembuangan</a:t>
            </a:r>
            <a:r>
              <a:rPr lang="en-US" sz="3600" dirty="0"/>
              <a:t>.</a:t>
            </a:r>
            <a:endParaRPr lang="en-US" sz="2400" dirty="0">
              <a:latin typeface="Gill Sans MT" panose="020B0502020104020203" pitchFamily="34" charset="0"/>
            </a:endParaRPr>
          </a:p>
          <a:p>
            <a:pPr fontAlgn="base">
              <a:buFont typeface="Gill Sans MT" panose="020B0502020104020203" pitchFamily="34" charset="0"/>
              <a:buChar char="ˉ"/>
            </a:pPr>
            <a:endParaRPr lang="en-US" sz="2700" dirty="0">
              <a:latin typeface="Gill Sans MT" panose="020B0502020104020203" pitchFamily="34" charset="0"/>
            </a:endParaRPr>
          </a:p>
          <a:p>
            <a:pPr fontAlgn="base">
              <a:buFont typeface="Gill Sans MT" panose="020B0502020104020203" pitchFamily="34" charset="0"/>
              <a:buChar char="ˉ"/>
            </a:pPr>
            <a:endParaRPr lang="en-US" sz="2700" dirty="0">
              <a:latin typeface="Gill Sans MT" panose="020B0502020104020203" pitchFamily="34" charset="0"/>
            </a:endParaRPr>
          </a:p>
          <a:p>
            <a:pPr lvl="1" fontAlgn="base">
              <a:buFont typeface="Gill Sans MT" panose="020B0502020104020203" pitchFamily="34" charset="0"/>
              <a:buChar char="ˉ"/>
            </a:pPr>
            <a:endParaRPr lang="en-US" sz="2300" dirty="0">
              <a:latin typeface="Gill Sans MT" panose="020B0502020104020203" pitchFamily="34" charset="0"/>
            </a:endParaRPr>
          </a:p>
          <a:p>
            <a:pPr lvl="2"/>
            <a:endParaRPr lang="en-US" sz="1500" dirty="0">
              <a:latin typeface="Gill Sans MT" panose="020B0502020104020203" pitchFamily="34" charset="0"/>
            </a:endParaRPr>
          </a:p>
          <a:p>
            <a:endParaRPr lang="en-US" sz="2300" dirty="0">
              <a:latin typeface="Gill Sans MT" panose="020B0502020104020203" pitchFamily="34" charset="0"/>
            </a:endParaRPr>
          </a:p>
          <a:p>
            <a:endParaRPr lang="en-US" sz="2300" dirty="0">
              <a:latin typeface="Gill Sans MT" panose="020B0502020104020203" pitchFamily="34" charset="0"/>
            </a:endParaRPr>
          </a:p>
        </p:txBody>
      </p:sp>
      <p:pic>
        <p:nvPicPr>
          <p:cNvPr id="8" name="Picture 7" descr="Truk pengangkut sampah dengan ekskavator memindahkan sampah dari pengangkut ke tumpukan.">
            <a:extLst>
              <a:ext uri="{FF2B5EF4-FFF2-40B4-BE49-F238E27FC236}">
                <a16:creationId xmlns:a16="http://schemas.microsoft.com/office/drawing/2014/main" id="{C070AC8A-B0C0-40A1-A6A1-D2FDB60ED1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" r="23997"/>
          <a:stretch/>
        </p:blipFill>
        <p:spPr>
          <a:xfrm>
            <a:off x="5871857" y="0"/>
            <a:ext cx="6307805" cy="6858000"/>
          </a:xfrm>
          <a:prstGeom prst="rect">
            <a:avLst/>
          </a:prstGeom>
          <a:ln w="12700">
            <a:noFill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1ED6F36-01AE-472B-AB4B-176530100E1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85750" y="295564"/>
            <a:ext cx="7772400" cy="9215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400" b="0" i="0" kern="1200">
                <a:solidFill>
                  <a:srgbClr val="194F8B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Perkenalan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Ice Breaker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ill Sans MT"/>
              <a:ea typeface="+mj-ea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0600089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4005FE2-25F5-4502-BAE3-F91C643EE5D0}"/>
              </a:ext>
            </a:extLst>
          </p:cNvPr>
          <p:cNvSpPr txBox="1">
            <a:spLocks/>
          </p:cNvSpPr>
          <p:nvPr/>
        </p:nvSpPr>
        <p:spPr>
          <a:xfrm>
            <a:off x="1699437" y="6490156"/>
            <a:ext cx="8793126" cy="25386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/>
              <a:t>USAID CLEAN CITIES, BLUE OCEAN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BCB7F621-6409-4925-A3E5-E0EAEC87E8E8}"/>
              </a:ext>
            </a:extLst>
          </p:cNvPr>
          <p:cNvSpPr txBox="1">
            <a:spLocks/>
          </p:cNvSpPr>
          <p:nvPr/>
        </p:nvSpPr>
        <p:spPr>
          <a:xfrm>
            <a:off x="9810750" y="6465212"/>
            <a:ext cx="2133600" cy="26161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782948-4DBE-204D-AB9E-B65E067054AE}" type="slidenum">
              <a:rPr lang="en-US" sz="1100"/>
              <a:pPr algn="r"/>
              <a:t>30</a:t>
            </a:fld>
            <a:endParaRPr lang="en-US" sz="11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2925" y="1158873"/>
            <a:ext cx="11325727" cy="499047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300" dirty="0">
                <a:latin typeface="Gill Sans MT"/>
              </a:rPr>
              <a:t>Peran </a:t>
            </a:r>
            <a:r>
              <a:rPr lang="en-US" sz="2300" dirty="0" err="1">
                <a:latin typeface="Gill Sans MT"/>
              </a:rPr>
              <a:t>Individu</a:t>
            </a:r>
            <a:r>
              <a:rPr lang="en-US" sz="2300" dirty="0">
                <a:latin typeface="Gill Sans MT"/>
              </a:rPr>
              <a:t> </a:t>
            </a:r>
            <a:r>
              <a:rPr lang="en-US" sz="2300" dirty="0" err="1">
                <a:latin typeface="Gill Sans MT"/>
              </a:rPr>
              <a:t>Anggota</a:t>
            </a:r>
            <a:r>
              <a:rPr lang="en-US" sz="2300" dirty="0">
                <a:latin typeface="Gill Sans MT"/>
              </a:rPr>
              <a:t> SIG: </a:t>
            </a:r>
          </a:p>
          <a:p>
            <a:pPr lvl="1"/>
            <a:r>
              <a:rPr lang="en-US" sz="1900" dirty="0" err="1">
                <a:latin typeface="Gill Sans MT"/>
              </a:rPr>
              <a:t>Penghubung</a:t>
            </a:r>
            <a:r>
              <a:rPr lang="en-US" sz="1900" dirty="0">
                <a:latin typeface="Gill Sans MT"/>
              </a:rPr>
              <a:t> OPD/</a:t>
            </a:r>
            <a:r>
              <a:rPr lang="en-US" sz="1900" dirty="0" err="1">
                <a:latin typeface="Gill Sans MT"/>
              </a:rPr>
              <a:t>Bidang</a:t>
            </a:r>
            <a:r>
              <a:rPr lang="en-US" sz="1900" dirty="0">
                <a:latin typeface="Gill Sans MT"/>
              </a:rPr>
              <a:t> </a:t>
            </a:r>
            <a:r>
              <a:rPr lang="en-US" sz="1900" dirty="0" err="1">
                <a:latin typeface="Gill Sans MT"/>
              </a:rPr>
              <a:t>dengan</a:t>
            </a:r>
            <a:r>
              <a:rPr lang="en-US" sz="1900" dirty="0">
                <a:latin typeface="Gill Sans MT"/>
              </a:rPr>
              <a:t> </a:t>
            </a:r>
            <a:r>
              <a:rPr lang="en-US" sz="1900" dirty="0" err="1">
                <a:latin typeface="Gill Sans MT"/>
              </a:rPr>
              <a:t>Koordinator</a:t>
            </a:r>
            <a:r>
              <a:rPr lang="en-US" sz="1900" dirty="0">
                <a:latin typeface="Gill Sans MT"/>
              </a:rPr>
              <a:t> SCIL </a:t>
            </a:r>
          </a:p>
          <a:p>
            <a:pPr lvl="1"/>
            <a:r>
              <a:rPr lang="en-US" sz="1900" dirty="0" err="1">
                <a:latin typeface="Gill Sans MT"/>
              </a:rPr>
              <a:t>Berpartisipasi</a:t>
            </a:r>
            <a:r>
              <a:rPr lang="en-US" sz="1900" dirty="0">
                <a:latin typeface="Gill Sans MT"/>
              </a:rPr>
              <a:t> </a:t>
            </a:r>
            <a:r>
              <a:rPr lang="en-US" sz="1900" dirty="0" err="1">
                <a:latin typeface="Gill Sans MT"/>
              </a:rPr>
              <a:t>dalam</a:t>
            </a:r>
            <a:r>
              <a:rPr lang="en-US" sz="1900" dirty="0">
                <a:latin typeface="Gill Sans MT"/>
              </a:rPr>
              <a:t> </a:t>
            </a:r>
            <a:r>
              <a:rPr lang="en-US" sz="1900" dirty="0" err="1">
                <a:latin typeface="Gill Sans MT"/>
              </a:rPr>
              <a:t>pertemuan</a:t>
            </a:r>
            <a:r>
              <a:rPr lang="en-US" sz="1900" dirty="0">
                <a:latin typeface="Gill Sans MT"/>
              </a:rPr>
              <a:t> </a:t>
            </a:r>
            <a:r>
              <a:rPr lang="en-US" sz="1900" dirty="0" err="1">
                <a:latin typeface="Gill Sans MT"/>
              </a:rPr>
              <a:t>konsultasi</a:t>
            </a:r>
            <a:r>
              <a:rPr lang="en-US" sz="1900" dirty="0">
                <a:latin typeface="Gill Sans MT"/>
              </a:rPr>
              <a:t> </a:t>
            </a:r>
          </a:p>
          <a:p>
            <a:pPr lvl="1"/>
            <a:r>
              <a:rPr lang="en-US" sz="1900" dirty="0" err="1">
                <a:latin typeface="Gill Sans MT"/>
              </a:rPr>
              <a:t>Memberikan</a:t>
            </a:r>
            <a:r>
              <a:rPr lang="en-US" sz="1900" dirty="0">
                <a:latin typeface="Gill Sans MT"/>
              </a:rPr>
              <a:t> </a:t>
            </a:r>
            <a:r>
              <a:rPr lang="en-US" sz="1900" dirty="0" err="1">
                <a:latin typeface="Gill Sans MT"/>
              </a:rPr>
              <a:t>informasi</a:t>
            </a:r>
            <a:r>
              <a:rPr lang="en-US" sz="1900" dirty="0">
                <a:latin typeface="Gill Sans MT"/>
              </a:rPr>
              <a:t> dan </a:t>
            </a:r>
            <a:r>
              <a:rPr lang="en-US" sz="1900" dirty="0" err="1">
                <a:latin typeface="Gill Sans MT"/>
              </a:rPr>
              <a:t>umpan</a:t>
            </a:r>
            <a:r>
              <a:rPr lang="en-US" sz="1900" dirty="0">
                <a:latin typeface="Gill Sans MT"/>
              </a:rPr>
              <a:t> </a:t>
            </a:r>
            <a:r>
              <a:rPr lang="en-US" sz="1900" dirty="0" err="1">
                <a:latin typeface="Gill Sans MT"/>
              </a:rPr>
              <a:t>balik</a:t>
            </a:r>
            <a:r>
              <a:rPr lang="en-US" sz="1900" dirty="0">
                <a:latin typeface="Gill Sans MT"/>
              </a:rPr>
              <a:t> </a:t>
            </a:r>
            <a:r>
              <a:rPr lang="en-US" sz="1900" dirty="0" err="1">
                <a:latin typeface="Gill Sans MT"/>
              </a:rPr>
              <a:t>kepada</a:t>
            </a:r>
            <a:r>
              <a:rPr lang="en-US" sz="1900" dirty="0">
                <a:latin typeface="Gill Sans MT"/>
              </a:rPr>
              <a:t> </a:t>
            </a:r>
            <a:r>
              <a:rPr lang="en-US" sz="1900" dirty="0" err="1">
                <a:latin typeface="Gill Sans MT"/>
              </a:rPr>
              <a:t>Koordinator</a:t>
            </a:r>
            <a:r>
              <a:rPr lang="en-US" sz="1900" dirty="0">
                <a:latin typeface="Gill Sans MT"/>
              </a:rPr>
              <a:t> SCIL </a:t>
            </a:r>
          </a:p>
          <a:p>
            <a:pPr lvl="1"/>
            <a:r>
              <a:rPr lang="en-US" sz="1900" dirty="0" err="1">
                <a:latin typeface="Gill Sans MT"/>
              </a:rPr>
              <a:t>Menjawab</a:t>
            </a:r>
            <a:r>
              <a:rPr lang="en-US" sz="1900" dirty="0">
                <a:latin typeface="Gill Sans MT"/>
              </a:rPr>
              <a:t> </a:t>
            </a:r>
            <a:r>
              <a:rPr lang="en-US" sz="1900" dirty="0" err="1">
                <a:latin typeface="Gill Sans MT"/>
              </a:rPr>
              <a:t>pertanyaan</a:t>
            </a:r>
            <a:r>
              <a:rPr lang="en-US" sz="1900" dirty="0">
                <a:latin typeface="Gill Sans MT"/>
              </a:rPr>
              <a:t> </a:t>
            </a:r>
            <a:r>
              <a:rPr lang="en-US" sz="1900" dirty="0" err="1">
                <a:latin typeface="Gill Sans MT"/>
              </a:rPr>
              <a:t>survei</a:t>
            </a:r>
            <a:r>
              <a:rPr lang="en-US" sz="1900" dirty="0">
                <a:latin typeface="Gill Sans MT"/>
              </a:rPr>
              <a:t> </a:t>
            </a:r>
            <a:r>
              <a:rPr lang="en-US" sz="1900" dirty="0" err="1">
                <a:latin typeface="Gill Sans MT"/>
              </a:rPr>
              <a:t>untuk</a:t>
            </a:r>
            <a:r>
              <a:rPr lang="en-US" sz="1900" dirty="0">
                <a:latin typeface="Gill Sans MT"/>
              </a:rPr>
              <a:t> </a:t>
            </a:r>
            <a:r>
              <a:rPr lang="en-US" sz="1900" dirty="0" err="1">
                <a:latin typeface="Gill Sans MT"/>
              </a:rPr>
              <a:t>survei</a:t>
            </a:r>
            <a:r>
              <a:rPr lang="en-US" sz="1900" dirty="0">
                <a:latin typeface="Gill Sans MT"/>
              </a:rPr>
              <a:t> </a:t>
            </a:r>
            <a:r>
              <a:rPr lang="en-US" sz="1900" dirty="0" err="1">
                <a:latin typeface="Gill Sans MT"/>
              </a:rPr>
              <a:t>komponen</a:t>
            </a:r>
            <a:r>
              <a:rPr lang="en-US" sz="1900" dirty="0">
                <a:latin typeface="Gill Sans MT"/>
              </a:rPr>
              <a:t> yang </a:t>
            </a:r>
            <a:r>
              <a:rPr lang="en-US" sz="1900" dirty="0" err="1">
                <a:latin typeface="Gill Sans MT"/>
              </a:rPr>
              <a:t>sesuai</a:t>
            </a:r>
            <a:r>
              <a:rPr lang="en-US" sz="1900" dirty="0">
                <a:latin typeface="Gill Sans MT"/>
              </a:rPr>
              <a:t> </a:t>
            </a:r>
          </a:p>
          <a:p>
            <a:pPr lvl="1"/>
            <a:r>
              <a:rPr lang="en-US" sz="1900" dirty="0" err="1">
                <a:latin typeface="Gill Sans MT"/>
              </a:rPr>
              <a:t>Mengumpulkan</a:t>
            </a:r>
            <a:r>
              <a:rPr lang="en-US" sz="1900" dirty="0">
                <a:latin typeface="Gill Sans MT"/>
              </a:rPr>
              <a:t> </a:t>
            </a:r>
            <a:r>
              <a:rPr lang="en-US" sz="1900" dirty="0" err="1">
                <a:latin typeface="Gill Sans MT"/>
              </a:rPr>
              <a:t>atau</a:t>
            </a:r>
            <a:r>
              <a:rPr lang="en-US" sz="1900" dirty="0">
                <a:latin typeface="Gill Sans MT"/>
              </a:rPr>
              <a:t> </a:t>
            </a:r>
            <a:r>
              <a:rPr lang="en-US" sz="1900" dirty="0" err="1">
                <a:latin typeface="Gill Sans MT"/>
              </a:rPr>
              <a:t>memfasilitasi</a:t>
            </a:r>
            <a:r>
              <a:rPr lang="en-US" sz="1900" dirty="0">
                <a:latin typeface="Gill Sans MT"/>
              </a:rPr>
              <a:t> </a:t>
            </a:r>
            <a:r>
              <a:rPr lang="en-US" sz="1900" dirty="0" err="1">
                <a:latin typeface="Gill Sans MT"/>
              </a:rPr>
              <a:t>pengumpulan</a:t>
            </a:r>
            <a:r>
              <a:rPr lang="en-US" sz="1900" dirty="0">
                <a:latin typeface="Gill Sans MT"/>
              </a:rPr>
              <a:t> </a:t>
            </a:r>
            <a:r>
              <a:rPr lang="en-US" sz="1900" dirty="0" err="1">
                <a:latin typeface="Gill Sans MT"/>
              </a:rPr>
              <a:t>dokumentasi</a:t>
            </a:r>
            <a:r>
              <a:rPr lang="en-US" sz="1900" dirty="0">
                <a:latin typeface="Gill Sans MT"/>
              </a:rPr>
              <a:t> </a:t>
            </a:r>
            <a:r>
              <a:rPr lang="en-US" sz="1900" dirty="0" err="1">
                <a:latin typeface="Gill Sans MT"/>
              </a:rPr>
              <a:t>untuk</a:t>
            </a:r>
            <a:r>
              <a:rPr lang="en-US" sz="1900" dirty="0">
                <a:latin typeface="Gill Sans MT"/>
              </a:rPr>
              <a:t> </a:t>
            </a:r>
            <a:r>
              <a:rPr lang="en-US" sz="1900" dirty="0" err="1">
                <a:latin typeface="Gill Sans MT"/>
              </a:rPr>
              <a:t>jawaban</a:t>
            </a:r>
            <a:r>
              <a:rPr lang="en-US" sz="1900" dirty="0">
                <a:latin typeface="Gill Sans MT"/>
              </a:rPr>
              <a:t> “Ya” </a:t>
            </a:r>
          </a:p>
          <a:p>
            <a:pPr lvl="1"/>
            <a:r>
              <a:rPr lang="en-US" sz="1900" dirty="0" err="1">
                <a:latin typeface="Gill Sans MT"/>
              </a:rPr>
              <a:t>Mengirimkan</a:t>
            </a:r>
            <a:r>
              <a:rPr lang="en-US" sz="1900" dirty="0">
                <a:latin typeface="Gill Sans MT"/>
              </a:rPr>
              <a:t> </a:t>
            </a:r>
            <a:r>
              <a:rPr lang="en-US" sz="1900" dirty="0" err="1">
                <a:latin typeface="Gill Sans MT"/>
              </a:rPr>
              <a:t>dokumen</a:t>
            </a:r>
            <a:r>
              <a:rPr lang="en-US" sz="1900" dirty="0">
                <a:latin typeface="Gill Sans MT"/>
              </a:rPr>
              <a:t> </a:t>
            </a:r>
            <a:r>
              <a:rPr lang="en-US" sz="1900" dirty="0" err="1">
                <a:latin typeface="Gill Sans MT"/>
              </a:rPr>
              <a:t>kepada</a:t>
            </a:r>
            <a:r>
              <a:rPr lang="en-US" sz="1900" dirty="0">
                <a:latin typeface="Gill Sans MT"/>
              </a:rPr>
              <a:t> </a:t>
            </a:r>
            <a:r>
              <a:rPr lang="en-US" sz="1900" dirty="0" err="1">
                <a:latin typeface="Gill Sans MT"/>
              </a:rPr>
              <a:t>Koordinator</a:t>
            </a:r>
            <a:r>
              <a:rPr lang="en-US" sz="1900" dirty="0">
                <a:latin typeface="Gill Sans MT"/>
              </a:rPr>
              <a:t> SCIL </a:t>
            </a:r>
          </a:p>
          <a:p>
            <a:pPr lvl="1"/>
            <a:r>
              <a:rPr lang="en-US" sz="1900" dirty="0" err="1">
                <a:latin typeface="Gill Sans MT"/>
              </a:rPr>
              <a:t>Meninjau</a:t>
            </a:r>
            <a:r>
              <a:rPr lang="en-US" sz="1900" dirty="0">
                <a:latin typeface="Gill Sans MT"/>
              </a:rPr>
              <a:t> dan </a:t>
            </a:r>
            <a:r>
              <a:rPr lang="en-US" sz="1900" dirty="0" err="1">
                <a:latin typeface="Gill Sans MT"/>
              </a:rPr>
              <a:t>memberikan</a:t>
            </a:r>
            <a:r>
              <a:rPr lang="en-US" sz="1900" dirty="0">
                <a:latin typeface="Gill Sans MT"/>
              </a:rPr>
              <a:t> </a:t>
            </a:r>
            <a:r>
              <a:rPr lang="en-US" sz="1900" dirty="0" err="1">
                <a:latin typeface="Gill Sans MT"/>
              </a:rPr>
              <a:t>panduan</a:t>
            </a:r>
            <a:r>
              <a:rPr lang="en-US" sz="1900" dirty="0">
                <a:latin typeface="Gill Sans MT"/>
              </a:rPr>
              <a:t> pada </a:t>
            </a:r>
            <a:r>
              <a:rPr lang="en-US" sz="1900" dirty="0" err="1">
                <a:latin typeface="Gill Sans MT"/>
              </a:rPr>
              <a:t>Laporan</a:t>
            </a:r>
            <a:r>
              <a:rPr lang="en-US" sz="1900" dirty="0">
                <a:latin typeface="Gill Sans MT"/>
              </a:rPr>
              <a:t> SCIL</a:t>
            </a:r>
            <a:endParaRPr lang="en-US" sz="2300" dirty="0">
              <a:latin typeface="Gill Sans MT" panose="020B0502020104020203" pitchFamily="34" charset="0"/>
            </a:endParaRPr>
          </a:p>
          <a:p>
            <a:pPr marL="806450">
              <a:buFont typeface="Gill Sans MT" panose="020B0502020104020203" pitchFamily="34" charset="0"/>
              <a:buChar char="ˉ"/>
            </a:pPr>
            <a:endParaRPr lang="en-US" sz="2300" dirty="0">
              <a:latin typeface="Gill Sans MT" panose="020B0502020104020203" pitchFamily="34" charset="0"/>
            </a:endParaRPr>
          </a:p>
          <a:p>
            <a:pPr marL="806450">
              <a:buFont typeface="Gill Sans MT" panose="020B0502020104020203" pitchFamily="34" charset="0"/>
              <a:buChar char="ˉ"/>
            </a:pPr>
            <a:endParaRPr lang="en-US" sz="2300" dirty="0">
              <a:latin typeface="Gill Sans MT" panose="020B0502020104020203" pitchFamily="34" charset="0"/>
            </a:endParaRPr>
          </a:p>
          <a:p>
            <a:pPr marL="806450">
              <a:buFont typeface="Gill Sans MT" panose="020B0502020104020203" pitchFamily="34" charset="0"/>
              <a:buChar char="ˉ"/>
            </a:pPr>
            <a:endParaRPr lang="en-US" sz="2300" dirty="0">
              <a:latin typeface="Gill Sans MT" panose="020B0502020104020203" pitchFamily="34" charset="0"/>
            </a:endParaRPr>
          </a:p>
          <a:p>
            <a:pPr marL="463550" indent="0" algn="ctr">
              <a:buNone/>
            </a:pPr>
            <a:r>
              <a:rPr lang="en-US" sz="2400" i="1" dirty="0" err="1"/>
              <a:t>Diharapkan</a:t>
            </a:r>
            <a:r>
              <a:rPr lang="en-US" sz="2400" i="1" dirty="0"/>
              <a:t> </a:t>
            </a:r>
            <a:r>
              <a:rPr lang="en-US" sz="2400" i="1" dirty="0" err="1"/>
              <a:t>bahwa</a:t>
            </a:r>
            <a:r>
              <a:rPr lang="en-US" sz="2400" i="1" dirty="0"/>
              <a:t> SIG </a:t>
            </a:r>
            <a:r>
              <a:rPr lang="en-US" sz="2400" i="1" dirty="0" err="1"/>
              <a:t>akan</a:t>
            </a:r>
            <a:r>
              <a:rPr lang="en-US" sz="2400" i="1" dirty="0"/>
              <a:t> </a:t>
            </a:r>
            <a:r>
              <a:rPr lang="en-US" sz="2400" i="1" dirty="0" err="1"/>
              <a:t>memiliki</a:t>
            </a:r>
            <a:r>
              <a:rPr lang="en-US" sz="2400" i="1" dirty="0"/>
              <a:t> 6-8 </a:t>
            </a:r>
            <a:r>
              <a:rPr lang="en-US" sz="2400" i="1" dirty="0" err="1"/>
              <a:t>anggota</a:t>
            </a:r>
            <a:r>
              <a:rPr lang="en-US" sz="2400" i="1" dirty="0"/>
              <a:t> dan </a:t>
            </a:r>
            <a:r>
              <a:rPr lang="en-US" sz="2400" i="1" dirty="0" err="1"/>
              <a:t>akan</a:t>
            </a:r>
            <a:r>
              <a:rPr lang="en-US" sz="2400" i="1" dirty="0"/>
              <a:t> </a:t>
            </a:r>
            <a:r>
              <a:rPr lang="en-US" sz="2400" i="1" dirty="0" err="1"/>
              <a:t>membutuhkan</a:t>
            </a:r>
            <a:r>
              <a:rPr lang="en-US" sz="2400" i="1" dirty="0"/>
              <a:t> </a:t>
            </a:r>
            <a:r>
              <a:rPr lang="en-US" sz="2400" i="1" dirty="0" err="1"/>
              <a:t>sekitar</a:t>
            </a:r>
            <a:r>
              <a:rPr lang="en-US" sz="2400" i="1" dirty="0"/>
              <a:t> 36 jam </a:t>
            </a:r>
            <a:r>
              <a:rPr lang="en-US" sz="2400" i="1" dirty="0" err="1"/>
              <a:t>waktu</a:t>
            </a:r>
            <a:r>
              <a:rPr lang="en-US" sz="2400" i="1" dirty="0"/>
              <a:t> </a:t>
            </a:r>
            <a:r>
              <a:rPr lang="en-US" sz="2400" i="1" dirty="0" err="1"/>
              <a:t>mereka</a:t>
            </a:r>
            <a:r>
              <a:rPr lang="en-US" sz="2400" i="1" dirty="0"/>
              <a:t> </a:t>
            </a:r>
            <a:r>
              <a:rPr lang="en-US" sz="2400" i="1" dirty="0" err="1"/>
              <a:t>selama</a:t>
            </a:r>
            <a:r>
              <a:rPr lang="en-US" sz="2400" i="1" dirty="0"/>
              <a:t> </a:t>
            </a:r>
            <a:r>
              <a:rPr lang="en-US" sz="2400" i="1" dirty="0" err="1"/>
              <a:t>periode</a:t>
            </a:r>
            <a:r>
              <a:rPr lang="en-US" sz="2400" i="1" dirty="0"/>
              <a:t> 2-3 </a:t>
            </a:r>
            <a:r>
              <a:rPr lang="en-US" sz="2400" i="1" dirty="0" err="1"/>
              <a:t>bulan</a:t>
            </a:r>
            <a:r>
              <a:rPr lang="en-US" sz="2400" i="1" dirty="0"/>
              <a:t>.</a:t>
            </a:r>
          </a:p>
          <a:p>
            <a:pPr marL="463550" indent="0">
              <a:buNone/>
            </a:pPr>
            <a:endParaRPr lang="en-US" sz="2300" dirty="0">
              <a:latin typeface="Gill Sans MT" panose="020B0502020104020203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1ED6F36-01AE-472B-AB4B-176530100E1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52926" y="525681"/>
            <a:ext cx="7772400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400" b="0" i="0" kern="1200">
                <a:solidFill>
                  <a:srgbClr val="194F8B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Kelompok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Pelaksanaan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 SCIL (SIG)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ill Sans MT"/>
              <a:ea typeface="+mj-ea"/>
              <a:cs typeface="Gill Sans M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ill Sans MT"/>
              <a:ea typeface="+mj-ea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0533944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DB1A805-2CB7-4B38-828D-F05FDDC7C19B}"/>
              </a:ext>
            </a:extLst>
          </p:cNvPr>
          <p:cNvSpPr txBox="1">
            <a:spLocks/>
          </p:cNvSpPr>
          <p:nvPr/>
        </p:nvSpPr>
        <p:spPr>
          <a:xfrm>
            <a:off x="1699437" y="6490156"/>
            <a:ext cx="8793126" cy="25386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/>
              <a:t>USAID CLEAN CITIES, BLUE OCEAN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E81E24C5-6FD4-40DC-9396-5591841ED0FC}"/>
              </a:ext>
            </a:extLst>
          </p:cNvPr>
          <p:cNvSpPr txBox="1">
            <a:spLocks/>
          </p:cNvSpPr>
          <p:nvPr/>
        </p:nvSpPr>
        <p:spPr>
          <a:xfrm>
            <a:off x="9810750" y="6465212"/>
            <a:ext cx="2133600" cy="26161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782948-4DBE-204D-AB9E-B65E067054AE}" type="slidenum">
              <a:rPr lang="en-US" sz="1100"/>
              <a:pPr algn="r"/>
              <a:t>31</a:t>
            </a:fld>
            <a:endParaRPr lang="en-US" sz="1100" dirty="0"/>
          </a:p>
        </p:txBody>
      </p:sp>
      <p:pic>
        <p:nvPicPr>
          <p:cNvPr id="2" name="Picture 1" descr="Ikon gedung pemerintah dengan tempat sampah daur ulang di depannya.">
            <a:extLst>
              <a:ext uri="{FF2B5EF4-FFF2-40B4-BE49-F238E27FC236}">
                <a16:creationId xmlns:a16="http://schemas.microsoft.com/office/drawing/2014/main" id="{AE0614E3-1EFF-4F6D-B392-CA3D421E2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198" y="1523869"/>
            <a:ext cx="4000802" cy="366660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F0DE38-A9F7-4EA2-97EF-1B3241BD9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996135" y="3642237"/>
            <a:ext cx="4432146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CD8C04D2-15C5-49C2-9AE4-C551D9F6A4D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94908" y="537740"/>
            <a:ext cx="4461713" cy="281687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cap="small" dirty="0">
                <a:solidFill>
                  <a:srgbClr val="920000"/>
                </a:solidFill>
                <a:latin typeface="Gill Sans MT" panose="020B0502020104020203" pitchFamily="34" charset="0"/>
              </a:rPr>
              <a:t>Bagian 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920000"/>
                </a:solidFill>
                <a:effectLst/>
                <a:uLnTx/>
                <a:uFillTx/>
                <a:latin typeface="Gill Sans MT" panose="020B0502020104020203" pitchFamily="34" charset="0"/>
                <a:ea typeface="+mj-ea"/>
                <a:cs typeface="+mj-cs"/>
              </a:rPr>
              <a:t>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0000"/>
              </a:solidFill>
              <a:effectLst/>
              <a:uLnTx/>
              <a:uFillTx/>
              <a:latin typeface="Gill Sans MT" panose="020B0502020104020203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MT" panose="020B0502020104020203" pitchFamily="34" charset="0"/>
                <a:ea typeface="+mj-ea"/>
                <a:cs typeface="+mj-cs"/>
              </a:rPr>
              <a:t>Langkah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MT" panose="020B0502020104020203" pitchFamily="34" charset="0"/>
                <a:ea typeface="+mj-ea"/>
                <a:cs typeface="+mj-cs"/>
              </a:rPr>
              <a:t>Selanjutnya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l Sans MT" panose="020B05020201040202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417058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7650" y="697426"/>
            <a:ext cx="11696699" cy="6027757"/>
          </a:xfrm>
        </p:spPr>
        <p:txBody>
          <a:bodyPr>
            <a:normAutofit/>
          </a:bodyPr>
          <a:lstStyle/>
          <a:p>
            <a:r>
              <a:rPr lang="en-US" sz="2300" dirty="0">
                <a:latin typeface="Gill Sans MT" panose="020B0502020104020203" pitchFamily="34" charset="0"/>
              </a:rPr>
              <a:t>[Masukkan </a:t>
            </a:r>
            <a:r>
              <a:rPr lang="en-US" sz="2300" dirty="0" err="1">
                <a:latin typeface="Gill Sans MT" panose="020B0502020104020203" pitchFamily="34" charset="0"/>
              </a:rPr>
              <a:t>Tanggal</a:t>
            </a:r>
            <a:r>
              <a:rPr lang="en-US" sz="2300" dirty="0">
                <a:latin typeface="Gill Sans MT" panose="020B0502020104020203" pitchFamily="34" charset="0"/>
              </a:rPr>
              <a:t>] </a:t>
            </a:r>
          </a:p>
          <a:p>
            <a:pPr lvl="1"/>
            <a:r>
              <a:rPr lang="en-US" sz="1900" dirty="0" err="1">
                <a:latin typeface="Gill Sans MT" panose="020B0502020104020203" pitchFamily="34" charset="0"/>
              </a:rPr>
              <a:t>Penunjukan</a:t>
            </a:r>
            <a:r>
              <a:rPr lang="en-US" sz="1900" dirty="0">
                <a:latin typeface="Gill Sans MT" panose="020B0502020104020203" pitchFamily="34" charset="0"/>
              </a:rPr>
              <a:t> </a:t>
            </a:r>
            <a:r>
              <a:rPr lang="en-US" sz="1900" dirty="0" err="1">
                <a:latin typeface="Gill Sans MT" panose="020B0502020104020203" pitchFamily="34" charset="0"/>
              </a:rPr>
              <a:t>Anggota</a:t>
            </a:r>
            <a:r>
              <a:rPr lang="en-US" sz="1900" dirty="0">
                <a:latin typeface="Gill Sans MT" panose="020B0502020104020203" pitchFamily="34" charset="0"/>
              </a:rPr>
              <a:t> SIG </a:t>
            </a:r>
            <a:r>
              <a:rPr lang="en-US" sz="1900" dirty="0" err="1">
                <a:latin typeface="Gill Sans MT" panose="020B0502020104020203" pitchFamily="34" charset="0"/>
              </a:rPr>
              <a:t>Pertemuan</a:t>
            </a:r>
            <a:r>
              <a:rPr lang="en-US" sz="1900" dirty="0">
                <a:latin typeface="Gill Sans MT" panose="020B0502020104020203" pitchFamily="34" charset="0"/>
              </a:rPr>
              <a:t> </a:t>
            </a:r>
            <a:r>
              <a:rPr lang="en-US" sz="1900" dirty="0" err="1">
                <a:latin typeface="Gill Sans MT" panose="020B0502020104020203" pitchFamily="34" charset="0"/>
              </a:rPr>
              <a:t>Orientasi</a:t>
            </a:r>
            <a:r>
              <a:rPr lang="en-US" sz="1900" dirty="0">
                <a:latin typeface="Gill Sans MT" panose="020B0502020104020203" pitchFamily="34" charset="0"/>
              </a:rPr>
              <a:t> Awal SIG (2 jam) </a:t>
            </a:r>
          </a:p>
          <a:p>
            <a:pPr lvl="1"/>
            <a:r>
              <a:rPr lang="en-US" sz="1900" dirty="0" err="1">
                <a:latin typeface="Gill Sans MT" panose="020B0502020104020203" pitchFamily="34" charset="0"/>
              </a:rPr>
              <a:t>Memulai</a:t>
            </a:r>
            <a:r>
              <a:rPr lang="en-US" sz="1900" dirty="0">
                <a:latin typeface="Gill Sans MT" panose="020B0502020104020203" pitchFamily="34" charset="0"/>
              </a:rPr>
              <a:t> </a:t>
            </a:r>
            <a:r>
              <a:rPr lang="en-US" sz="1900" dirty="0" err="1">
                <a:latin typeface="Gill Sans MT" panose="020B0502020104020203" pitchFamily="34" charset="0"/>
              </a:rPr>
              <a:t>Survei</a:t>
            </a:r>
            <a:r>
              <a:rPr lang="en-US" sz="1900" dirty="0">
                <a:latin typeface="Gill Sans MT" panose="020B0502020104020203" pitchFamily="34" charset="0"/>
              </a:rPr>
              <a:t> Awal (CCBO, LGU) </a:t>
            </a:r>
          </a:p>
          <a:p>
            <a:r>
              <a:rPr lang="en-US" sz="2300" dirty="0">
                <a:latin typeface="Gill Sans MT" panose="020B0502020104020203" pitchFamily="34" charset="0"/>
              </a:rPr>
              <a:t>[Masukkan </a:t>
            </a:r>
            <a:r>
              <a:rPr lang="en-US" sz="2300" dirty="0" err="1">
                <a:latin typeface="Gill Sans MT" panose="020B0502020104020203" pitchFamily="34" charset="0"/>
              </a:rPr>
              <a:t>Tanggal</a:t>
            </a:r>
            <a:r>
              <a:rPr lang="en-US" sz="2300" dirty="0">
                <a:latin typeface="Gill Sans MT" panose="020B0502020104020203" pitchFamily="34" charset="0"/>
              </a:rPr>
              <a:t>] </a:t>
            </a:r>
          </a:p>
          <a:p>
            <a:pPr lvl="1"/>
            <a:r>
              <a:rPr lang="en-US" sz="1900" dirty="0" err="1">
                <a:latin typeface="Gill Sans MT" panose="020B0502020104020203" pitchFamily="34" charset="0"/>
              </a:rPr>
              <a:t>Pengumpulan</a:t>
            </a:r>
            <a:r>
              <a:rPr lang="en-US" sz="1900" dirty="0">
                <a:latin typeface="Gill Sans MT" panose="020B0502020104020203" pitchFamily="34" charset="0"/>
              </a:rPr>
              <a:t> </a:t>
            </a:r>
            <a:r>
              <a:rPr lang="en-US" sz="1900" dirty="0" err="1">
                <a:latin typeface="Gill Sans MT" panose="020B0502020104020203" pitchFamily="34" charset="0"/>
              </a:rPr>
              <a:t>dokumentasi</a:t>
            </a:r>
            <a:r>
              <a:rPr lang="en-US" sz="1900" dirty="0">
                <a:latin typeface="Gill Sans MT" panose="020B0502020104020203" pitchFamily="34" charset="0"/>
              </a:rPr>
              <a:t> (LGU) </a:t>
            </a:r>
          </a:p>
          <a:p>
            <a:pPr lvl="1"/>
            <a:r>
              <a:rPr lang="en-US" sz="1900" dirty="0" err="1">
                <a:latin typeface="Gill Sans MT" panose="020B0502020104020203" pitchFamily="34" charset="0"/>
              </a:rPr>
              <a:t>Pertemuan</a:t>
            </a:r>
            <a:r>
              <a:rPr lang="en-US" sz="1900" dirty="0">
                <a:latin typeface="Gill Sans MT" panose="020B0502020104020203" pitchFamily="34" charset="0"/>
              </a:rPr>
              <a:t> </a:t>
            </a:r>
            <a:r>
              <a:rPr lang="en-US" sz="1900" dirty="0" err="1">
                <a:latin typeface="Gill Sans MT" panose="020B0502020104020203" pitchFamily="34" charset="0"/>
              </a:rPr>
              <a:t>Validasi</a:t>
            </a:r>
            <a:r>
              <a:rPr lang="en-US" sz="1900" dirty="0">
                <a:latin typeface="Gill Sans MT" panose="020B0502020104020203" pitchFamily="34" charset="0"/>
              </a:rPr>
              <a:t> – online/</a:t>
            </a:r>
            <a:r>
              <a:rPr lang="en-US" sz="1900" dirty="0" err="1">
                <a:latin typeface="Gill Sans MT" panose="020B0502020104020203" pitchFamily="34" charset="0"/>
              </a:rPr>
              <a:t>telepon</a:t>
            </a:r>
            <a:r>
              <a:rPr lang="en-US" sz="1900" dirty="0">
                <a:latin typeface="Gill Sans MT" panose="020B0502020104020203" pitchFamily="34" charset="0"/>
              </a:rPr>
              <a:t>, </a:t>
            </a:r>
            <a:r>
              <a:rPr lang="en-US" sz="1900" dirty="0" err="1">
                <a:latin typeface="Gill Sans MT" panose="020B0502020104020203" pitchFamily="34" charset="0"/>
              </a:rPr>
              <a:t>secara</a:t>
            </a:r>
            <a:r>
              <a:rPr lang="en-US" sz="1900" dirty="0">
                <a:latin typeface="Gill Sans MT" panose="020B0502020104020203" pitchFamily="34" charset="0"/>
              </a:rPr>
              <a:t> individual </a:t>
            </a:r>
            <a:r>
              <a:rPr lang="en-US" sz="1900" dirty="0" err="1">
                <a:latin typeface="Gill Sans MT" panose="020B0502020104020203" pitchFamily="34" charset="0"/>
              </a:rPr>
              <a:t>dengan</a:t>
            </a:r>
            <a:r>
              <a:rPr lang="en-US" sz="1900" dirty="0">
                <a:latin typeface="Gill Sans MT" panose="020B0502020104020203" pitchFamily="34" charset="0"/>
              </a:rPr>
              <a:t> </a:t>
            </a:r>
            <a:r>
              <a:rPr lang="en-US" sz="1900" dirty="0" err="1">
                <a:latin typeface="Gill Sans MT" panose="020B0502020104020203" pitchFamily="34" charset="0"/>
              </a:rPr>
              <a:t>Koordinator</a:t>
            </a:r>
            <a:endParaRPr lang="en-US" sz="1900" dirty="0">
              <a:latin typeface="Gill Sans MT" panose="020B0502020104020203" pitchFamily="34" charset="0"/>
            </a:endParaRPr>
          </a:p>
          <a:p>
            <a:pPr lvl="1"/>
            <a:r>
              <a:rPr lang="en-US" sz="1900" dirty="0" err="1">
                <a:latin typeface="Gill Sans MT" panose="020B0502020104020203" pitchFamily="34" charset="0"/>
              </a:rPr>
              <a:t>Kerangka</a:t>
            </a:r>
            <a:r>
              <a:rPr lang="en-US" sz="1900" dirty="0">
                <a:latin typeface="Gill Sans MT" panose="020B0502020104020203" pitchFamily="34" charset="0"/>
              </a:rPr>
              <a:t> </a:t>
            </a:r>
            <a:r>
              <a:rPr lang="en-US" sz="1900" dirty="0" err="1">
                <a:latin typeface="Gill Sans MT" panose="020B0502020104020203" pitchFamily="34" charset="0"/>
              </a:rPr>
              <a:t>Laporan</a:t>
            </a:r>
            <a:r>
              <a:rPr lang="en-US" sz="1900" dirty="0">
                <a:latin typeface="Gill Sans MT" panose="020B0502020104020203" pitchFamily="34" charset="0"/>
              </a:rPr>
              <a:t> </a:t>
            </a:r>
            <a:r>
              <a:rPr lang="en-US" sz="1900" dirty="0" err="1">
                <a:latin typeface="Gill Sans MT" panose="020B0502020104020203" pitchFamily="34" charset="0"/>
              </a:rPr>
              <a:t>dikembangkan</a:t>
            </a:r>
            <a:r>
              <a:rPr lang="en-US" sz="1900" dirty="0">
                <a:latin typeface="Gill Sans MT" panose="020B0502020104020203" pitchFamily="34" charset="0"/>
              </a:rPr>
              <a:t> </a:t>
            </a:r>
            <a:r>
              <a:rPr lang="en-US" sz="1900" dirty="0" err="1">
                <a:latin typeface="Gill Sans MT" panose="020B0502020104020203" pitchFamily="34" charset="0"/>
              </a:rPr>
              <a:t>Memulai</a:t>
            </a:r>
            <a:r>
              <a:rPr lang="en-US" sz="1900" dirty="0">
                <a:latin typeface="Gill Sans MT" panose="020B0502020104020203" pitchFamily="34" charset="0"/>
              </a:rPr>
              <a:t> </a:t>
            </a:r>
            <a:r>
              <a:rPr lang="en-US" sz="1900" dirty="0" err="1">
                <a:latin typeface="Gill Sans MT" panose="020B0502020104020203" pitchFamily="34" charset="0"/>
              </a:rPr>
              <a:t>Analisis</a:t>
            </a:r>
            <a:r>
              <a:rPr lang="en-US" sz="1900" dirty="0">
                <a:latin typeface="Gill Sans MT" panose="020B0502020104020203" pitchFamily="34" charset="0"/>
              </a:rPr>
              <a:t> (CCBO) </a:t>
            </a:r>
          </a:p>
          <a:p>
            <a:pPr lvl="1"/>
            <a:r>
              <a:rPr lang="en-US" sz="1900" dirty="0">
                <a:latin typeface="Gill Sans MT" panose="020B0502020104020203" pitchFamily="34" charset="0"/>
              </a:rPr>
              <a:t>Hasil </a:t>
            </a:r>
            <a:r>
              <a:rPr lang="en-US" sz="1900" dirty="0" err="1">
                <a:latin typeface="Gill Sans MT" panose="020B0502020104020203" pitchFamily="34" charset="0"/>
              </a:rPr>
              <a:t>Dipresentasikan</a:t>
            </a:r>
            <a:r>
              <a:rPr lang="en-US" sz="1900" dirty="0">
                <a:latin typeface="Gill Sans MT" panose="020B0502020104020203" pitchFamily="34" charset="0"/>
              </a:rPr>
              <a:t> </a:t>
            </a:r>
            <a:r>
              <a:rPr lang="en-US" sz="1900" dirty="0" err="1">
                <a:latin typeface="Gill Sans MT" panose="020B0502020104020203" pitchFamily="34" charset="0"/>
              </a:rPr>
              <a:t>kepada</a:t>
            </a:r>
            <a:r>
              <a:rPr lang="en-US" sz="1900" dirty="0">
                <a:latin typeface="Gill Sans MT" panose="020B0502020104020203" pitchFamily="34" charset="0"/>
              </a:rPr>
              <a:t> SIG – </a:t>
            </a:r>
            <a:r>
              <a:rPr lang="en-US" sz="1900" dirty="0" err="1">
                <a:latin typeface="Gill Sans MT" panose="020B0502020104020203" pitchFamily="34" charset="0"/>
              </a:rPr>
              <a:t>pertemuan</a:t>
            </a:r>
            <a:r>
              <a:rPr lang="en-US" sz="1900" dirty="0">
                <a:latin typeface="Gill Sans MT" panose="020B0502020104020203" pitchFamily="34" charset="0"/>
              </a:rPr>
              <a:t> </a:t>
            </a:r>
            <a:r>
              <a:rPr lang="en-US" sz="1900" dirty="0" err="1">
                <a:latin typeface="Gill Sans MT" panose="020B0502020104020203" pitchFamily="34" charset="0"/>
              </a:rPr>
              <a:t>langsung</a:t>
            </a:r>
            <a:r>
              <a:rPr lang="en-US" sz="1900" dirty="0">
                <a:latin typeface="Gill Sans MT" panose="020B0502020104020203" pitchFamily="34" charset="0"/>
              </a:rPr>
              <a:t> </a:t>
            </a:r>
          </a:p>
          <a:p>
            <a:r>
              <a:rPr lang="en-US" sz="2300" dirty="0">
                <a:latin typeface="Gill Sans MT" panose="020B0502020104020203" pitchFamily="34" charset="0"/>
              </a:rPr>
              <a:t>[Masukkan </a:t>
            </a:r>
            <a:r>
              <a:rPr lang="en-US" sz="2300" dirty="0" err="1">
                <a:latin typeface="Gill Sans MT" panose="020B0502020104020203" pitchFamily="34" charset="0"/>
              </a:rPr>
              <a:t>Tanggal</a:t>
            </a:r>
            <a:r>
              <a:rPr lang="en-US" sz="2300" dirty="0">
                <a:latin typeface="Gill Sans MT" panose="020B0502020104020203" pitchFamily="34" charset="0"/>
              </a:rPr>
              <a:t>] </a:t>
            </a:r>
          </a:p>
          <a:p>
            <a:pPr lvl="1"/>
            <a:r>
              <a:rPr lang="en-US" sz="1900" dirty="0" err="1">
                <a:latin typeface="Gill Sans MT" panose="020B0502020104020203" pitchFamily="34" charset="0"/>
              </a:rPr>
              <a:t>Rekomendasi</a:t>
            </a:r>
            <a:r>
              <a:rPr lang="en-US" sz="1900" dirty="0">
                <a:latin typeface="Gill Sans MT" panose="020B0502020104020203" pitchFamily="34" charset="0"/>
              </a:rPr>
              <a:t> </a:t>
            </a:r>
            <a:r>
              <a:rPr lang="en-US" sz="1900" dirty="0" err="1">
                <a:latin typeface="Gill Sans MT" panose="020B0502020104020203" pitchFamily="34" charset="0"/>
              </a:rPr>
              <a:t>dibahas</a:t>
            </a:r>
            <a:r>
              <a:rPr lang="en-US" sz="1900" dirty="0">
                <a:latin typeface="Gill Sans MT" panose="020B0502020104020203" pitchFamily="34" charset="0"/>
              </a:rPr>
              <a:t> </a:t>
            </a:r>
            <a:r>
              <a:rPr lang="en-US" sz="1900" dirty="0" err="1">
                <a:latin typeface="Gill Sans MT" panose="020B0502020104020203" pitchFamily="34" charset="0"/>
              </a:rPr>
              <a:t>Laporan</a:t>
            </a:r>
            <a:r>
              <a:rPr lang="en-US" sz="1900" dirty="0">
                <a:latin typeface="Gill Sans MT" panose="020B0502020104020203" pitchFamily="34" charset="0"/>
              </a:rPr>
              <a:t> </a:t>
            </a:r>
            <a:r>
              <a:rPr lang="en-US" sz="1900" dirty="0" err="1">
                <a:latin typeface="Gill Sans MT" panose="020B0502020104020203" pitchFamily="34" charset="0"/>
              </a:rPr>
              <a:t>Analisis</a:t>
            </a:r>
            <a:r>
              <a:rPr lang="en-US" sz="1900" dirty="0">
                <a:latin typeface="Gill Sans MT" panose="020B0502020104020203" pitchFamily="34" charset="0"/>
              </a:rPr>
              <a:t> </a:t>
            </a:r>
            <a:r>
              <a:rPr lang="en-US" sz="1900" dirty="0" err="1">
                <a:latin typeface="Gill Sans MT" panose="020B0502020104020203" pitchFamily="34" charset="0"/>
              </a:rPr>
              <a:t>dengan</a:t>
            </a:r>
            <a:r>
              <a:rPr lang="en-US" sz="1900" dirty="0">
                <a:latin typeface="Gill Sans MT" panose="020B0502020104020203" pitchFamily="34" charset="0"/>
              </a:rPr>
              <a:t> </a:t>
            </a:r>
            <a:r>
              <a:rPr lang="en-US" sz="1900" dirty="0" err="1">
                <a:latin typeface="Gill Sans MT" panose="020B0502020104020203" pitchFamily="34" charset="0"/>
              </a:rPr>
              <a:t>Rekomendasi</a:t>
            </a:r>
            <a:r>
              <a:rPr lang="en-US" sz="1900" dirty="0">
                <a:latin typeface="Gill Sans MT" panose="020B0502020104020203" pitchFamily="34" charset="0"/>
              </a:rPr>
              <a:t> Awal </a:t>
            </a:r>
            <a:r>
              <a:rPr lang="en-US" sz="1900" dirty="0" err="1">
                <a:latin typeface="Gill Sans MT" panose="020B0502020104020203" pitchFamily="34" charset="0"/>
              </a:rPr>
              <a:t>dikirim</a:t>
            </a:r>
            <a:r>
              <a:rPr lang="en-US" sz="1900" dirty="0">
                <a:latin typeface="Gill Sans MT" panose="020B0502020104020203" pitchFamily="34" charset="0"/>
              </a:rPr>
              <a:t> </a:t>
            </a:r>
            <a:r>
              <a:rPr lang="en-US" sz="1900" dirty="0" err="1">
                <a:latin typeface="Gill Sans MT" panose="020B0502020104020203" pitchFamily="34" charset="0"/>
              </a:rPr>
              <a:t>ke</a:t>
            </a:r>
            <a:r>
              <a:rPr lang="en-US" sz="1900" dirty="0">
                <a:latin typeface="Gill Sans MT" panose="020B0502020104020203" pitchFamily="34" charset="0"/>
              </a:rPr>
              <a:t> SIG </a:t>
            </a:r>
            <a:r>
              <a:rPr lang="en-US" sz="1900" dirty="0" err="1">
                <a:latin typeface="Gill Sans MT" panose="020B0502020104020203" pitchFamily="34" charset="0"/>
              </a:rPr>
              <a:t>untuk</a:t>
            </a:r>
            <a:r>
              <a:rPr lang="en-US" sz="1900" dirty="0">
                <a:latin typeface="Gill Sans MT" panose="020B0502020104020203" pitchFamily="34" charset="0"/>
              </a:rPr>
              <a:t> </a:t>
            </a:r>
            <a:r>
              <a:rPr lang="en-US" sz="1900" dirty="0" err="1">
                <a:latin typeface="Gill Sans MT" panose="020B0502020104020203" pitchFamily="34" charset="0"/>
              </a:rPr>
              <a:t>ditinjau</a:t>
            </a:r>
            <a:r>
              <a:rPr lang="en-US" sz="1900" dirty="0">
                <a:latin typeface="Gill Sans MT" panose="020B0502020104020203" pitchFamily="34" charset="0"/>
              </a:rPr>
              <a:t> (CCBO, </a:t>
            </a:r>
            <a:r>
              <a:rPr lang="en-US" sz="1900">
                <a:latin typeface="Gill Sans MT" panose="020B0502020104020203" pitchFamily="34" charset="0"/>
              </a:rPr>
              <a:t>LGU)</a:t>
            </a:r>
          </a:p>
          <a:p>
            <a:pPr lvl="1"/>
            <a:r>
              <a:rPr lang="en-US" sz="1900">
                <a:latin typeface="Gill Sans MT" panose="020B0502020104020203" pitchFamily="34" charset="0"/>
              </a:rPr>
              <a:t>Bertemu</a:t>
            </a:r>
            <a:r>
              <a:rPr lang="en-US" sz="1900" dirty="0">
                <a:latin typeface="Gill Sans MT" panose="020B0502020104020203" pitchFamily="34" charset="0"/>
              </a:rPr>
              <a:t> </a:t>
            </a:r>
            <a:r>
              <a:rPr lang="en-US" sz="1900" dirty="0" err="1">
                <a:latin typeface="Gill Sans MT" panose="020B0502020104020203" pitchFamily="34" charset="0"/>
              </a:rPr>
              <a:t>dengan</a:t>
            </a:r>
            <a:r>
              <a:rPr lang="en-US" sz="1900" dirty="0">
                <a:latin typeface="Gill Sans MT" panose="020B0502020104020203" pitchFamily="34" charset="0"/>
              </a:rPr>
              <a:t> SIG (CCBO, LGU) </a:t>
            </a:r>
            <a:r>
              <a:rPr lang="en-US" sz="1900" dirty="0" err="1">
                <a:latin typeface="Gill Sans MT" panose="020B0502020104020203" pitchFamily="34" charset="0"/>
              </a:rPr>
              <a:t>untuk</a:t>
            </a:r>
            <a:r>
              <a:rPr lang="en-US" sz="1900" dirty="0">
                <a:latin typeface="Gill Sans MT" panose="020B0502020104020203" pitchFamily="34" charset="0"/>
              </a:rPr>
              <a:t> </a:t>
            </a:r>
            <a:r>
              <a:rPr lang="en-US" sz="1900" dirty="0" err="1">
                <a:latin typeface="Gill Sans MT" panose="020B0502020104020203" pitchFamily="34" charset="0"/>
              </a:rPr>
              <a:t>membahas</a:t>
            </a:r>
            <a:r>
              <a:rPr lang="en-US" sz="1900" dirty="0">
                <a:latin typeface="Gill Sans MT" panose="020B0502020104020203" pitchFamily="34" charset="0"/>
              </a:rPr>
              <a:t>, </a:t>
            </a:r>
            <a:r>
              <a:rPr lang="en-US" sz="1900" dirty="0" err="1">
                <a:latin typeface="Gill Sans MT" panose="020B0502020104020203" pitchFamily="34" charset="0"/>
              </a:rPr>
              <a:t>memberikan</a:t>
            </a:r>
            <a:r>
              <a:rPr lang="en-US" sz="1900" dirty="0">
                <a:latin typeface="Gill Sans MT" panose="020B0502020104020203" pitchFamily="34" charset="0"/>
              </a:rPr>
              <a:t> </a:t>
            </a:r>
            <a:r>
              <a:rPr lang="en-US" sz="1900" dirty="0" err="1">
                <a:latin typeface="Gill Sans MT" panose="020B0502020104020203" pitchFamily="34" charset="0"/>
              </a:rPr>
              <a:t>masukan</a:t>
            </a:r>
            <a:r>
              <a:rPr lang="en-US" sz="1900" dirty="0">
                <a:latin typeface="Gill Sans MT" panose="020B0502020104020203" pitchFamily="34" charset="0"/>
              </a:rPr>
              <a:t> </a:t>
            </a:r>
            <a:r>
              <a:rPr lang="en-US" sz="1900" dirty="0" err="1">
                <a:latin typeface="Gill Sans MT" panose="020B0502020104020203" pitchFamily="34" charset="0"/>
              </a:rPr>
              <a:t>tambahan</a:t>
            </a:r>
            <a:r>
              <a:rPr lang="en-US" sz="1900" dirty="0">
                <a:latin typeface="Gill Sans MT" panose="020B0502020104020203" pitchFamily="34" charset="0"/>
              </a:rPr>
              <a:t>, dan </a:t>
            </a:r>
            <a:r>
              <a:rPr lang="en-US" sz="1900" dirty="0" err="1">
                <a:latin typeface="Gill Sans MT" panose="020B0502020104020203" pitchFamily="34" charset="0"/>
              </a:rPr>
              <a:t>memprioritaskan</a:t>
            </a:r>
            <a:r>
              <a:rPr lang="en-US" sz="1900" dirty="0">
                <a:latin typeface="Gill Sans MT" panose="020B0502020104020203" pitchFamily="34" charset="0"/>
              </a:rPr>
              <a:t> </a:t>
            </a:r>
            <a:r>
              <a:rPr lang="en-US" sz="1900" dirty="0" err="1">
                <a:latin typeface="Gill Sans MT" panose="020B0502020104020203" pitchFamily="34" charset="0"/>
              </a:rPr>
              <a:t>rekomendasi</a:t>
            </a:r>
            <a:r>
              <a:rPr lang="en-US" sz="1900" dirty="0">
                <a:latin typeface="Gill Sans MT" panose="020B0502020104020203" pitchFamily="34" charset="0"/>
              </a:rPr>
              <a:t> </a:t>
            </a:r>
          </a:p>
          <a:p>
            <a:r>
              <a:rPr lang="en-US" sz="2300" dirty="0">
                <a:latin typeface="Gill Sans MT" panose="020B0502020104020203" pitchFamily="34" charset="0"/>
              </a:rPr>
              <a:t>[Masukkan </a:t>
            </a:r>
            <a:r>
              <a:rPr lang="en-US" sz="2300" dirty="0" err="1">
                <a:latin typeface="Gill Sans MT" panose="020B0502020104020203" pitchFamily="34" charset="0"/>
              </a:rPr>
              <a:t>Tanggal</a:t>
            </a:r>
            <a:r>
              <a:rPr lang="en-US" sz="2300" dirty="0">
                <a:latin typeface="Gill Sans MT" panose="020B0502020104020203" pitchFamily="34" charset="0"/>
              </a:rPr>
              <a:t>] </a:t>
            </a:r>
          </a:p>
          <a:p>
            <a:pPr lvl="1"/>
            <a:r>
              <a:rPr lang="en-US" sz="1900" dirty="0" err="1">
                <a:latin typeface="Gill Sans MT" panose="020B0502020104020203" pitchFamily="34" charset="0"/>
              </a:rPr>
              <a:t>Draf</a:t>
            </a:r>
            <a:r>
              <a:rPr lang="en-US" sz="1900" dirty="0">
                <a:latin typeface="Gill Sans MT" panose="020B0502020104020203" pitchFamily="34" charset="0"/>
              </a:rPr>
              <a:t> </a:t>
            </a:r>
            <a:r>
              <a:rPr lang="en-US" sz="1900" dirty="0" err="1">
                <a:latin typeface="Gill Sans MT" panose="020B0502020104020203" pitchFamily="34" charset="0"/>
              </a:rPr>
              <a:t>akhir</a:t>
            </a:r>
            <a:r>
              <a:rPr lang="en-US" sz="1900" dirty="0">
                <a:latin typeface="Gill Sans MT" panose="020B0502020104020203" pitchFamily="34" charset="0"/>
              </a:rPr>
              <a:t> </a:t>
            </a:r>
            <a:r>
              <a:rPr lang="en-US" sz="1900" dirty="0" err="1">
                <a:latin typeface="Gill Sans MT" panose="020B0502020104020203" pitchFamily="34" charset="0"/>
              </a:rPr>
              <a:t>Laporan</a:t>
            </a:r>
            <a:r>
              <a:rPr lang="en-US" sz="1900" dirty="0">
                <a:latin typeface="Gill Sans MT" panose="020B0502020104020203" pitchFamily="34" charset="0"/>
              </a:rPr>
              <a:t> </a:t>
            </a:r>
            <a:r>
              <a:rPr lang="en-US" sz="1900" dirty="0" err="1">
                <a:latin typeface="Gill Sans MT" panose="020B0502020104020203" pitchFamily="34" charset="0"/>
              </a:rPr>
              <a:t>Penilaian</a:t>
            </a:r>
            <a:r>
              <a:rPr lang="en-US" sz="1900" dirty="0">
                <a:latin typeface="Gill Sans MT" panose="020B0502020104020203" pitchFamily="34" charset="0"/>
              </a:rPr>
              <a:t> dan </a:t>
            </a:r>
            <a:r>
              <a:rPr lang="en-US" sz="1900" dirty="0" err="1">
                <a:latin typeface="Gill Sans MT" panose="020B0502020104020203" pitchFamily="34" charset="0"/>
              </a:rPr>
              <a:t>Rekomendasi</a:t>
            </a:r>
            <a:r>
              <a:rPr lang="en-US" sz="1900" dirty="0">
                <a:latin typeface="Gill Sans MT" panose="020B0502020104020203" pitchFamily="34" charset="0"/>
              </a:rPr>
              <a:t> </a:t>
            </a:r>
            <a:r>
              <a:rPr lang="en-US" sz="1900" dirty="0" err="1">
                <a:latin typeface="Gill Sans MT" panose="020B0502020104020203" pitchFamily="34" charset="0"/>
              </a:rPr>
              <a:t>dikembangkan</a:t>
            </a:r>
            <a:r>
              <a:rPr lang="en-US" sz="1900" dirty="0">
                <a:latin typeface="Gill Sans MT" panose="020B0502020104020203" pitchFamily="34" charset="0"/>
              </a:rPr>
              <a:t> (CCBO) SIG </a:t>
            </a:r>
            <a:r>
              <a:rPr lang="en-US" sz="1900" dirty="0" err="1">
                <a:latin typeface="Gill Sans MT" panose="020B0502020104020203" pitchFamily="34" charset="0"/>
              </a:rPr>
              <a:t>menerima</a:t>
            </a:r>
            <a:r>
              <a:rPr lang="en-US" sz="1900" dirty="0">
                <a:latin typeface="Gill Sans MT" panose="020B0502020104020203" pitchFamily="34" charset="0"/>
              </a:rPr>
              <a:t> </a:t>
            </a:r>
            <a:r>
              <a:rPr lang="en-US" sz="1900" dirty="0" err="1">
                <a:latin typeface="Gill Sans MT" panose="020B0502020104020203" pitchFamily="34" charset="0"/>
              </a:rPr>
              <a:t>laporan</a:t>
            </a:r>
            <a:r>
              <a:rPr lang="en-US" sz="1900" dirty="0">
                <a:latin typeface="Gill Sans MT" panose="020B0502020104020203" pitchFamily="34" charset="0"/>
              </a:rPr>
              <a:t> </a:t>
            </a:r>
            <a:r>
              <a:rPr lang="en-US" sz="1900" dirty="0" err="1">
                <a:latin typeface="Gill Sans MT" panose="020B0502020104020203" pitchFamily="34" charset="0"/>
              </a:rPr>
              <a:t>akhir</a:t>
            </a:r>
            <a:r>
              <a:rPr lang="en-US" sz="1900" dirty="0">
                <a:latin typeface="Gill Sans MT" panose="020B0502020104020203" pitchFamily="34" charset="0"/>
              </a:rPr>
              <a:t> </a:t>
            </a:r>
          </a:p>
          <a:p>
            <a:pPr lvl="1"/>
            <a:r>
              <a:rPr lang="en-US" sz="1900" dirty="0" err="1">
                <a:latin typeface="Gill Sans MT" panose="020B0502020104020203" pitchFamily="34" charset="0"/>
              </a:rPr>
              <a:t>Pemimpin</a:t>
            </a:r>
            <a:r>
              <a:rPr lang="en-US" sz="1900" dirty="0">
                <a:latin typeface="Gill Sans MT" panose="020B0502020104020203" pitchFamily="34" charset="0"/>
              </a:rPr>
              <a:t> </a:t>
            </a:r>
            <a:r>
              <a:rPr lang="en-US" sz="1900" dirty="0" err="1">
                <a:latin typeface="Gill Sans MT" panose="020B0502020104020203" pitchFamily="34" charset="0"/>
              </a:rPr>
              <a:t>mengajukan</a:t>
            </a:r>
            <a:r>
              <a:rPr lang="en-US" sz="1900" dirty="0">
                <a:latin typeface="Gill Sans MT" panose="020B0502020104020203" pitchFamily="34" charset="0"/>
              </a:rPr>
              <a:t> </a:t>
            </a:r>
            <a:r>
              <a:rPr lang="en-US" sz="1900" dirty="0" err="1">
                <a:latin typeface="Gill Sans MT" panose="020B0502020104020203" pitchFamily="34" charset="0"/>
              </a:rPr>
              <a:t>ke</a:t>
            </a:r>
            <a:r>
              <a:rPr lang="en-US" sz="1900" dirty="0">
                <a:latin typeface="Gill Sans MT" panose="020B0502020104020203" pitchFamily="34" charset="0"/>
              </a:rPr>
              <a:t> OPD/</a:t>
            </a:r>
            <a:r>
              <a:rPr lang="en-US" sz="1900" dirty="0" err="1">
                <a:latin typeface="Gill Sans MT" panose="020B0502020104020203" pitchFamily="34" charset="0"/>
              </a:rPr>
              <a:t>Bidang</a:t>
            </a:r>
            <a:r>
              <a:rPr lang="en-US" sz="1900" dirty="0">
                <a:latin typeface="Gill Sans MT" panose="020B0502020104020203" pitchFamily="34" charset="0"/>
              </a:rPr>
              <a:t> </a:t>
            </a:r>
            <a:r>
              <a:rPr lang="en-US" sz="1900" dirty="0" err="1">
                <a:latin typeface="Gill Sans MT" panose="020B0502020104020203" pitchFamily="34" charset="0"/>
              </a:rPr>
              <a:t>Persampahan</a:t>
            </a:r>
            <a:r>
              <a:rPr lang="en-US" sz="1900" dirty="0">
                <a:latin typeface="Gill Sans MT" panose="020B0502020104020203" pitchFamily="34" charset="0"/>
              </a:rPr>
              <a:t> dan/</a:t>
            </a:r>
            <a:r>
              <a:rPr lang="en-US" sz="1900" dirty="0" err="1">
                <a:latin typeface="Gill Sans MT" panose="020B0502020104020203" pitchFamily="34" charset="0"/>
              </a:rPr>
              <a:t>atau</a:t>
            </a:r>
            <a:r>
              <a:rPr lang="en-US" sz="1900" dirty="0">
                <a:latin typeface="Gill Sans MT" panose="020B0502020104020203" pitchFamily="34" charset="0"/>
              </a:rPr>
              <a:t> </a:t>
            </a:r>
            <a:r>
              <a:rPr lang="en-US" sz="1900" dirty="0" err="1">
                <a:latin typeface="Gill Sans MT" panose="020B0502020104020203" pitchFamily="34" charset="0"/>
              </a:rPr>
              <a:t>Pokja</a:t>
            </a:r>
            <a:r>
              <a:rPr lang="en-US" sz="1900" dirty="0">
                <a:latin typeface="Gill Sans MT" panose="020B0502020104020203" pitchFamily="34" charset="0"/>
              </a:rPr>
              <a:t> </a:t>
            </a:r>
            <a:r>
              <a:rPr lang="en-US" sz="1900" dirty="0" err="1">
                <a:latin typeface="Gill Sans MT" panose="020B0502020104020203" pitchFamily="34" charset="0"/>
              </a:rPr>
              <a:t>Persampahan</a:t>
            </a:r>
            <a:endParaRPr lang="en-US" sz="1900" dirty="0">
              <a:latin typeface="Gill Sans MT" panose="020B0502020104020203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1ED6F36-01AE-472B-AB4B-176530100E1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60421" y="191537"/>
            <a:ext cx="7772400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400" b="0" i="0" kern="1200">
                <a:solidFill>
                  <a:srgbClr val="194F8B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algn="l"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Usulan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Jadwal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Implementasi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 SCIL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ill Sans MT"/>
              <a:ea typeface="+mj-ea"/>
              <a:cs typeface="Gill Sans MT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21DA9F2F-F3BF-486D-AE7E-352B429B574E}"/>
              </a:ext>
            </a:extLst>
          </p:cNvPr>
          <p:cNvSpPr txBox="1">
            <a:spLocks/>
          </p:cNvSpPr>
          <p:nvPr/>
        </p:nvSpPr>
        <p:spPr>
          <a:xfrm>
            <a:off x="1699437" y="6490156"/>
            <a:ext cx="8793126" cy="25386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/>
              <a:t>USAID CLEAN CITIES, BLUE OCEAN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F4333650-A58E-4D7D-86AF-E4134AF9F934}"/>
              </a:ext>
            </a:extLst>
          </p:cNvPr>
          <p:cNvSpPr txBox="1">
            <a:spLocks/>
          </p:cNvSpPr>
          <p:nvPr/>
        </p:nvSpPr>
        <p:spPr>
          <a:xfrm>
            <a:off x="9810750" y="6465212"/>
            <a:ext cx="2133600" cy="26161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782948-4DBE-204D-AB9E-B65E067054AE}" type="slidenum">
              <a:rPr lang="en-US" sz="1100"/>
              <a:pPr algn="r"/>
              <a:t>32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4747781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antai yang penuh sampah bercampur rumput laut, dengan pohon palem di latar belakang.">
            <a:extLst>
              <a:ext uri="{FF2B5EF4-FFF2-40B4-BE49-F238E27FC236}">
                <a16:creationId xmlns:a16="http://schemas.microsoft.com/office/drawing/2014/main" id="{91EC0AE5-AE42-4E1F-AAAE-9DFE660EEE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" r="1997" b="26684"/>
          <a:stretch/>
        </p:blipFill>
        <p:spPr>
          <a:xfrm>
            <a:off x="1230" y="0"/>
            <a:ext cx="12190770" cy="6857370"/>
          </a:xfrm>
          <a:prstGeom prst="rect">
            <a:avLst/>
          </a:prstGeom>
        </p:spPr>
      </p:pic>
      <p:sp>
        <p:nvSpPr>
          <p:cNvPr id="2" name="Rectangl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5839" y="3797644"/>
            <a:ext cx="5090161" cy="2362201"/>
          </a:xfrm>
          <a:prstGeom prst="rect">
            <a:avLst/>
          </a:prstGeom>
          <a:solidFill>
            <a:srgbClr val="002060">
              <a:alpha val="6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ubtitle 11"/>
          <p:cNvSpPr>
            <a:spLocks noGrp="1"/>
          </p:cNvSpPr>
          <p:nvPr>
            <p:ph type="title" idx="4294967295"/>
          </p:nvPr>
        </p:nvSpPr>
        <p:spPr>
          <a:xfrm>
            <a:off x="1828800" y="4221163"/>
            <a:ext cx="6643688" cy="1514475"/>
          </a:xfrm>
          <a:prstGeom prst="rect">
            <a:avLst/>
          </a:prstGeom>
          <a:noFill/>
          <a:ln>
            <a:noFill/>
            <a:prstDash/>
          </a:ln>
          <a:effectLst>
            <a:outerShdw blurRad="254000" dir="5400000" algn="tl" rotWithShape="0">
              <a:srgbClr val="000000">
                <a:alpha val="40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Georgi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/>
                <a:ea typeface="+mn-ea"/>
                <a:cs typeface="Georgia"/>
              </a:rPr>
              <a:t>[Presenter]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Georgi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/>
                <a:ea typeface="+mn-ea"/>
                <a:cs typeface="Georgia"/>
              </a:rPr>
              <a:t>[Presenter Title]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Georgi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/>
                <a:ea typeface="+mn-ea"/>
                <a:cs typeface="Georgia"/>
              </a:rPr>
              <a:t>[Presenter email]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/>
                <a:ea typeface="+mn-ea"/>
                <a:cs typeface="Georgia"/>
              </a:rPr>
              <a:t>[Presenter telephone number]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Georgi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Georgia"/>
            </a:endParaRPr>
          </a:p>
        </p:txBody>
      </p:sp>
      <p:pic>
        <p:nvPicPr>
          <p:cNvPr id="4" name="Picture 3" descr="logo USAID">
            <a:extLst>
              <a:ext uri="{FF2B5EF4-FFF2-40B4-BE49-F238E27FC236}">
                <a16:creationId xmlns:a16="http://schemas.microsoft.com/office/drawing/2014/main" id="{9D96FC83-7C07-4507-AE0F-C505B3664B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0370" y="5633217"/>
            <a:ext cx="3200400" cy="122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5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BFCFF6B-0ECE-48FE-BF20-6C29FFA45103}"/>
              </a:ext>
            </a:extLst>
          </p:cNvPr>
          <p:cNvSpPr txBox="1">
            <a:spLocks/>
          </p:cNvSpPr>
          <p:nvPr/>
        </p:nvSpPr>
        <p:spPr>
          <a:xfrm>
            <a:off x="9810750" y="6465212"/>
            <a:ext cx="2133600" cy="26161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782948-4DBE-204D-AB9E-B65E067054AE}" type="slidenum">
              <a:rPr lang="en-US" sz="1100"/>
              <a:pPr algn="r"/>
              <a:t>4</a:t>
            </a:fld>
            <a:endParaRPr lang="en-US" sz="1100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C88701C4-46BA-42EA-A5A5-9F2ED7628E95}"/>
              </a:ext>
            </a:extLst>
          </p:cNvPr>
          <p:cNvSpPr txBox="1">
            <a:spLocks/>
          </p:cNvSpPr>
          <p:nvPr/>
        </p:nvSpPr>
        <p:spPr>
          <a:xfrm>
            <a:off x="1699437" y="6490156"/>
            <a:ext cx="8793126" cy="25386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/>
              <a:t>USAID CLEAN CITIES, BLUE OCEAN</a:t>
            </a:r>
          </a:p>
        </p:txBody>
      </p:sp>
      <p:pic>
        <p:nvPicPr>
          <p:cNvPr id="2" name="Picture 1" descr="Ikon gedung pemerintah dengan tempat sampah daur ulang di depannya.">
            <a:extLst>
              <a:ext uri="{FF2B5EF4-FFF2-40B4-BE49-F238E27FC236}">
                <a16:creationId xmlns:a16="http://schemas.microsoft.com/office/drawing/2014/main" id="{AE0614E3-1EFF-4F6D-B392-CA3D421E2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198" y="1457745"/>
            <a:ext cx="4000802" cy="366660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F0DE38-A9F7-4EA2-97EF-1B3241BD9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996135" y="3642237"/>
            <a:ext cx="4432146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CD8C04D2-15C5-49C2-9AE4-C551D9F6A4D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96678" y="-151555"/>
            <a:ext cx="4461713" cy="352559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cap="small" dirty="0">
                <a:solidFill>
                  <a:srgbClr val="920000"/>
                </a:solidFill>
                <a:latin typeface="Gill Sans MT" panose="020B0502020104020203" pitchFamily="34" charset="0"/>
              </a:rPr>
              <a:t>Bagian 1</a:t>
            </a:r>
            <a:endParaRPr kumimoji="0" lang="en-US" sz="3200" b="1" i="0" u="none" strike="noStrike" kern="1200" cap="small" spc="0" normalizeH="0" baseline="0" noProof="0" dirty="0">
              <a:ln>
                <a:noFill/>
              </a:ln>
              <a:solidFill>
                <a:srgbClr val="920000"/>
              </a:solidFill>
              <a:effectLst/>
              <a:uLnTx/>
              <a:uFillTx/>
              <a:latin typeface="Gill Sans MT" panose="020B0502020104020203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0000"/>
              </a:solidFill>
              <a:effectLst/>
              <a:uLnTx/>
              <a:uFillTx/>
              <a:latin typeface="Gill Sans MT" panose="020B0502020104020203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srgbClr val="002060"/>
                </a:solidFill>
                <a:latin typeface="Gill Sans MT"/>
              </a:rPr>
              <a:t>D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MT"/>
                <a:ea typeface="+mj-ea"/>
                <a:cs typeface="+mj-cs"/>
              </a:rPr>
              <a:t>asar-dasar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MT"/>
                <a:ea typeface="+mj-ea"/>
                <a:cs typeface="+mj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MT"/>
                <a:ea typeface="+mj-ea"/>
                <a:cs typeface="+mj-cs"/>
              </a:rPr>
              <a:t>Penilaian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MT"/>
                <a:ea typeface="+mj-ea"/>
                <a:cs typeface="+mj-cs"/>
              </a:rPr>
              <a:t> SCIL</a:t>
            </a: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" panose="020B05020201040202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92802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8616233E-2035-4F11-AA2C-9E9631C179EC}"/>
              </a:ext>
            </a:extLst>
          </p:cNvPr>
          <p:cNvSpPr txBox="1">
            <a:spLocks/>
          </p:cNvSpPr>
          <p:nvPr/>
        </p:nvSpPr>
        <p:spPr>
          <a:xfrm>
            <a:off x="9810750" y="6465212"/>
            <a:ext cx="2133600" cy="26161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782948-4DBE-204D-AB9E-B65E067054AE}" type="slidenum">
              <a:rPr lang="en-US" sz="1100"/>
              <a:pPr algn="r"/>
              <a:t>5</a:t>
            </a:fld>
            <a:endParaRPr lang="en-US" sz="1100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C1A7B389-13D6-4620-9A0E-9DB463926D38}"/>
              </a:ext>
            </a:extLst>
          </p:cNvPr>
          <p:cNvSpPr txBox="1">
            <a:spLocks/>
          </p:cNvSpPr>
          <p:nvPr/>
        </p:nvSpPr>
        <p:spPr>
          <a:xfrm>
            <a:off x="-1121513" y="6502915"/>
            <a:ext cx="8793126" cy="25386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/>
              <a:t>USAID CLEAN CITIES, BLUE OCEAN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6528" y="1494573"/>
            <a:ext cx="5937044" cy="4713721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sz="3100" dirty="0">
                <a:ea typeface="+mn-lt"/>
                <a:cs typeface="+mn-lt"/>
              </a:rPr>
              <a:t>SCIL </a:t>
            </a:r>
            <a:r>
              <a:rPr lang="en-US" sz="3100" dirty="0" err="1">
                <a:ea typeface="+mn-lt"/>
                <a:cs typeface="+mn-lt"/>
              </a:rPr>
              <a:t>adalah</a:t>
            </a:r>
            <a:r>
              <a:rPr lang="en-US" sz="3100" dirty="0">
                <a:ea typeface="+mn-lt"/>
                <a:cs typeface="+mn-lt"/>
              </a:rPr>
              <a:t> </a:t>
            </a:r>
            <a:r>
              <a:rPr lang="en-US" sz="3100" i="1" u="sng" dirty="0">
                <a:ea typeface="+mn-lt"/>
                <a:cs typeface="+mn-lt"/>
              </a:rPr>
              <a:t>S</a:t>
            </a:r>
            <a:r>
              <a:rPr lang="en-US" sz="3100" i="1" dirty="0">
                <a:ea typeface="+mn-lt"/>
                <a:cs typeface="+mn-lt"/>
              </a:rPr>
              <a:t>olid waste </a:t>
            </a:r>
            <a:r>
              <a:rPr lang="en-US" sz="3100" i="1" u="sng" dirty="0">
                <a:ea typeface="+mn-lt"/>
                <a:cs typeface="+mn-lt"/>
              </a:rPr>
              <a:t>C</a:t>
            </a:r>
            <a:r>
              <a:rPr lang="en-US" sz="3100" i="1" dirty="0">
                <a:ea typeface="+mn-lt"/>
                <a:cs typeface="+mn-lt"/>
              </a:rPr>
              <a:t>apacity </a:t>
            </a:r>
            <a:r>
              <a:rPr lang="en-US" sz="3100" i="1" u="sng" dirty="0">
                <a:ea typeface="+mn-lt"/>
                <a:cs typeface="+mn-lt"/>
              </a:rPr>
              <a:t>I</a:t>
            </a:r>
            <a:r>
              <a:rPr lang="en-US" sz="3100" i="1" dirty="0">
                <a:ea typeface="+mn-lt"/>
                <a:cs typeface="+mn-lt"/>
              </a:rPr>
              <a:t>ndex for </a:t>
            </a:r>
            <a:r>
              <a:rPr lang="en-US" sz="3100" i="1" u="sng" dirty="0">
                <a:ea typeface="+mn-lt"/>
                <a:cs typeface="+mn-lt"/>
              </a:rPr>
              <a:t>L</a:t>
            </a:r>
            <a:r>
              <a:rPr lang="en-US" sz="3100" i="1" dirty="0">
                <a:ea typeface="+mn-lt"/>
                <a:cs typeface="+mn-lt"/>
              </a:rPr>
              <a:t>ocal Governments</a:t>
            </a:r>
            <a:r>
              <a:rPr lang="en-US" sz="3100" dirty="0">
                <a:ea typeface="+mn-lt"/>
                <a:cs typeface="+mn-lt"/>
              </a:rPr>
              <a:t> (</a:t>
            </a:r>
            <a:r>
              <a:rPr lang="en-US" sz="3100" dirty="0" err="1">
                <a:ea typeface="+mn-lt"/>
                <a:cs typeface="+mn-lt"/>
              </a:rPr>
              <a:t>Indeks</a:t>
            </a:r>
            <a:r>
              <a:rPr lang="en-US" sz="3100" dirty="0">
                <a:ea typeface="+mn-lt"/>
                <a:cs typeface="+mn-lt"/>
              </a:rPr>
              <a:t> </a:t>
            </a:r>
            <a:r>
              <a:rPr lang="en-US" sz="3100" dirty="0" err="1">
                <a:ea typeface="+mn-lt"/>
                <a:cs typeface="+mn-lt"/>
              </a:rPr>
              <a:t>Kapasitas</a:t>
            </a:r>
            <a:r>
              <a:rPr lang="en-US" sz="3100" dirty="0">
                <a:ea typeface="+mn-lt"/>
                <a:cs typeface="+mn-lt"/>
              </a:rPr>
              <a:t> </a:t>
            </a:r>
            <a:r>
              <a:rPr lang="en-US" sz="3100" dirty="0" err="1">
                <a:ea typeface="+mn-lt"/>
                <a:cs typeface="+mn-lt"/>
              </a:rPr>
              <a:t>Pengelolaan</a:t>
            </a:r>
            <a:r>
              <a:rPr lang="en-US" sz="3100" dirty="0">
                <a:ea typeface="+mn-lt"/>
                <a:cs typeface="+mn-lt"/>
              </a:rPr>
              <a:t> </a:t>
            </a:r>
            <a:r>
              <a:rPr lang="en-US" sz="3100" dirty="0" err="1">
                <a:ea typeface="+mn-lt"/>
                <a:cs typeface="+mn-lt"/>
              </a:rPr>
              <a:t>Sampah</a:t>
            </a:r>
            <a:r>
              <a:rPr lang="en-US" sz="3100" dirty="0">
                <a:ea typeface="+mn-lt"/>
                <a:cs typeface="+mn-lt"/>
              </a:rPr>
              <a:t> </a:t>
            </a:r>
            <a:r>
              <a:rPr lang="en-US" sz="3100" dirty="0" err="1">
                <a:ea typeface="+mn-lt"/>
                <a:cs typeface="+mn-lt"/>
              </a:rPr>
              <a:t>untuk</a:t>
            </a:r>
            <a:r>
              <a:rPr lang="en-US" sz="3100" dirty="0">
                <a:ea typeface="+mn-lt"/>
                <a:cs typeface="+mn-lt"/>
              </a:rPr>
              <a:t> </a:t>
            </a:r>
            <a:r>
              <a:rPr lang="en-US" sz="3100" dirty="0" err="1">
                <a:ea typeface="+mn-lt"/>
                <a:cs typeface="+mn-lt"/>
              </a:rPr>
              <a:t>Pemerintah</a:t>
            </a:r>
            <a:r>
              <a:rPr lang="en-US" sz="3100" dirty="0">
                <a:ea typeface="+mn-lt"/>
                <a:cs typeface="+mn-lt"/>
              </a:rPr>
              <a:t> Daerah)</a:t>
            </a:r>
          </a:p>
          <a:p>
            <a:r>
              <a:rPr lang="en-US" sz="3100" dirty="0">
                <a:ea typeface="+mn-lt"/>
                <a:cs typeface="+mn-lt"/>
              </a:rPr>
              <a:t>SCIL </a:t>
            </a:r>
            <a:r>
              <a:rPr lang="en-US" sz="3100" dirty="0" err="1">
                <a:ea typeface="+mn-lt"/>
                <a:cs typeface="+mn-lt"/>
              </a:rPr>
              <a:t>mengukur</a:t>
            </a:r>
            <a:r>
              <a:rPr lang="en-US" sz="3100" dirty="0">
                <a:ea typeface="+mn-lt"/>
                <a:cs typeface="+mn-lt"/>
              </a:rPr>
              <a:t> </a:t>
            </a:r>
            <a:r>
              <a:rPr lang="en-US" sz="3100" dirty="0" err="1">
                <a:ea typeface="+mn-lt"/>
                <a:cs typeface="+mn-lt"/>
              </a:rPr>
              <a:t>kemampuan</a:t>
            </a:r>
            <a:r>
              <a:rPr lang="en-US" sz="3100" dirty="0">
                <a:ea typeface="+mn-lt"/>
                <a:cs typeface="+mn-lt"/>
              </a:rPr>
              <a:t> </a:t>
            </a:r>
            <a:r>
              <a:rPr lang="en-US" sz="3100" dirty="0" err="1">
                <a:ea typeface="+mn-lt"/>
                <a:cs typeface="+mn-lt"/>
              </a:rPr>
              <a:t>pemerintah</a:t>
            </a:r>
            <a:r>
              <a:rPr lang="en-US" sz="3100" dirty="0">
                <a:ea typeface="+mn-lt"/>
                <a:cs typeface="+mn-lt"/>
              </a:rPr>
              <a:t> </a:t>
            </a:r>
            <a:r>
              <a:rPr lang="en-US" sz="3100" dirty="0" err="1">
                <a:ea typeface="+mn-lt"/>
                <a:cs typeface="+mn-lt"/>
              </a:rPr>
              <a:t>daerah</a:t>
            </a:r>
            <a:r>
              <a:rPr lang="en-US" sz="3100" dirty="0">
                <a:ea typeface="+mn-lt"/>
                <a:cs typeface="+mn-lt"/>
              </a:rPr>
              <a:t> </a:t>
            </a:r>
            <a:r>
              <a:rPr lang="en-US" sz="3100" dirty="0" err="1">
                <a:ea typeface="+mn-lt"/>
                <a:cs typeface="+mn-lt"/>
              </a:rPr>
              <a:t>untuk</a:t>
            </a:r>
            <a:r>
              <a:rPr lang="en-US" sz="3100" dirty="0">
                <a:ea typeface="+mn-lt"/>
                <a:cs typeface="+mn-lt"/>
              </a:rPr>
              <a:t> </a:t>
            </a:r>
            <a:r>
              <a:rPr lang="en-US" sz="3100" dirty="0" err="1">
                <a:ea typeface="+mn-lt"/>
                <a:cs typeface="+mn-lt"/>
              </a:rPr>
              <a:t>mengembangkan</a:t>
            </a:r>
            <a:r>
              <a:rPr lang="en-US" sz="3100" dirty="0">
                <a:ea typeface="+mn-lt"/>
                <a:cs typeface="+mn-lt"/>
              </a:rPr>
              <a:t> dan </a:t>
            </a:r>
            <a:r>
              <a:rPr lang="en-US" sz="3100" dirty="0" err="1">
                <a:ea typeface="+mn-lt"/>
                <a:cs typeface="+mn-lt"/>
              </a:rPr>
              <a:t>mempertahankan</a:t>
            </a:r>
            <a:r>
              <a:rPr lang="en-US" sz="3100" dirty="0">
                <a:ea typeface="+mn-lt"/>
                <a:cs typeface="+mn-lt"/>
              </a:rPr>
              <a:t> </a:t>
            </a:r>
            <a:r>
              <a:rPr lang="en-US" sz="3100" dirty="0" err="1">
                <a:ea typeface="+mn-lt"/>
                <a:cs typeface="+mn-lt"/>
              </a:rPr>
              <a:t>sistem</a:t>
            </a:r>
            <a:r>
              <a:rPr lang="en-US" sz="3100" dirty="0">
                <a:ea typeface="+mn-lt"/>
                <a:cs typeface="+mn-lt"/>
              </a:rPr>
              <a:t> </a:t>
            </a:r>
            <a:r>
              <a:rPr lang="en-US" sz="3100" dirty="0" err="1">
                <a:ea typeface="+mn-lt"/>
                <a:cs typeface="+mn-lt"/>
              </a:rPr>
              <a:t>pengelolaan</a:t>
            </a:r>
            <a:r>
              <a:rPr lang="en-US" sz="3100" dirty="0">
                <a:ea typeface="+mn-lt"/>
                <a:cs typeface="+mn-lt"/>
              </a:rPr>
              <a:t> </a:t>
            </a:r>
            <a:r>
              <a:rPr lang="en-US" sz="3100" dirty="0" err="1">
                <a:ea typeface="+mn-lt"/>
                <a:cs typeface="+mn-lt"/>
              </a:rPr>
              <a:t>sampah</a:t>
            </a:r>
            <a:r>
              <a:rPr lang="en-US" sz="3100" dirty="0">
                <a:ea typeface="+mn-lt"/>
                <a:cs typeface="+mn-lt"/>
              </a:rPr>
              <a:t> yang </a:t>
            </a:r>
            <a:r>
              <a:rPr lang="en-US" sz="3100" dirty="0" err="1">
                <a:ea typeface="+mn-lt"/>
                <a:cs typeface="+mn-lt"/>
              </a:rPr>
              <a:t>berkelanjutan</a:t>
            </a:r>
            <a:r>
              <a:rPr lang="en-US" sz="3100" dirty="0">
                <a:ea typeface="+mn-lt"/>
                <a:cs typeface="+mn-lt"/>
              </a:rPr>
              <a:t>. </a:t>
            </a:r>
          </a:p>
          <a:p>
            <a:r>
              <a:rPr lang="en-US" sz="3100" dirty="0" err="1">
                <a:ea typeface="+mn-lt"/>
                <a:cs typeface="+mn-lt"/>
              </a:rPr>
              <a:t>Penilaian</a:t>
            </a:r>
            <a:r>
              <a:rPr lang="en-US" sz="3100" dirty="0">
                <a:ea typeface="+mn-lt"/>
                <a:cs typeface="+mn-lt"/>
              </a:rPr>
              <a:t> </a:t>
            </a:r>
            <a:r>
              <a:rPr lang="en-US" sz="3100" dirty="0" err="1">
                <a:ea typeface="+mn-lt"/>
                <a:cs typeface="+mn-lt"/>
              </a:rPr>
              <a:t>mandiri</a:t>
            </a:r>
            <a:r>
              <a:rPr lang="en-US" sz="3100" dirty="0">
                <a:ea typeface="+mn-lt"/>
                <a:cs typeface="+mn-lt"/>
              </a:rPr>
              <a:t> </a:t>
            </a:r>
            <a:r>
              <a:rPr lang="en-US" sz="3100" dirty="0" err="1">
                <a:ea typeface="+mn-lt"/>
                <a:cs typeface="+mn-lt"/>
              </a:rPr>
              <a:t>bertujuan</a:t>
            </a:r>
            <a:r>
              <a:rPr lang="en-US" sz="3100" dirty="0">
                <a:ea typeface="+mn-lt"/>
                <a:cs typeface="+mn-lt"/>
              </a:rPr>
              <a:t> </a:t>
            </a:r>
            <a:r>
              <a:rPr lang="en-US" sz="3100" dirty="0" err="1">
                <a:ea typeface="+mn-lt"/>
                <a:cs typeface="+mn-lt"/>
              </a:rPr>
              <a:t>untuk</a:t>
            </a:r>
            <a:r>
              <a:rPr lang="en-US" sz="3100" dirty="0">
                <a:ea typeface="+mn-lt"/>
                <a:cs typeface="+mn-lt"/>
              </a:rPr>
              <a:t> </a:t>
            </a:r>
            <a:r>
              <a:rPr lang="en-US" sz="3100" dirty="0" err="1">
                <a:ea typeface="+mn-lt"/>
                <a:cs typeface="+mn-lt"/>
              </a:rPr>
              <a:t>memandu</a:t>
            </a:r>
            <a:r>
              <a:rPr lang="en-US" sz="3100" dirty="0">
                <a:ea typeface="+mn-lt"/>
                <a:cs typeface="+mn-lt"/>
              </a:rPr>
              <a:t> </a:t>
            </a:r>
            <a:r>
              <a:rPr lang="en-US" sz="3100" dirty="0" err="1">
                <a:ea typeface="+mn-lt"/>
                <a:cs typeface="+mn-lt"/>
              </a:rPr>
              <a:t>aparat</a:t>
            </a:r>
            <a:r>
              <a:rPr lang="en-US" sz="3100" dirty="0">
                <a:ea typeface="+mn-lt"/>
                <a:cs typeface="+mn-lt"/>
              </a:rPr>
              <a:t> </a:t>
            </a:r>
            <a:r>
              <a:rPr lang="en-US" sz="3100" dirty="0" err="1">
                <a:ea typeface="+mn-lt"/>
                <a:cs typeface="+mn-lt"/>
              </a:rPr>
              <a:t>pemerintah</a:t>
            </a:r>
            <a:r>
              <a:rPr lang="en-US" sz="3100" dirty="0">
                <a:ea typeface="+mn-lt"/>
                <a:cs typeface="+mn-lt"/>
              </a:rPr>
              <a:t> </a:t>
            </a:r>
            <a:r>
              <a:rPr lang="en-US" sz="3100" dirty="0" err="1">
                <a:ea typeface="+mn-lt"/>
                <a:cs typeface="+mn-lt"/>
              </a:rPr>
              <a:t>daerah</a:t>
            </a:r>
            <a:r>
              <a:rPr lang="en-US" sz="3100" dirty="0">
                <a:ea typeface="+mn-lt"/>
                <a:cs typeface="+mn-lt"/>
              </a:rPr>
              <a:t> </a:t>
            </a:r>
            <a:r>
              <a:rPr lang="en-US" sz="3100" dirty="0" err="1">
                <a:ea typeface="+mn-lt"/>
                <a:cs typeface="+mn-lt"/>
              </a:rPr>
              <a:t>dalam</a:t>
            </a:r>
            <a:r>
              <a:rPr lang="en-US" sz="3100" dirty="0">
                <a:ea typeface="+mn-lt"/>
                <a:cs typeface="+mn-lt"/>
              </a:rPr>
              <a:t> </a:t>
            </a:r>
            <a:r>
              <a:rPr lang="en-US" sz="3100" dirty="0" err="1">
                <a:ea typeface="+mn-lt"/>
                <a:cs typeface="+mn-lt"/>
              </a:rPr>
              <a:t>menyusun</a:t>
            </a:r>
            <a:r>
              <a:rPr lang="en-US" sz="3100" dirty="0">
                <a:ea typeface="+mn-lt"/>
                <a:cs typeface="+mn-lt"/>
              </a:rPr>
              <a:t> </a:t>
            </a:r>
            <a:r>
              <a:rPr lang="en-US" sz="3100" dirty="0" err="1">
                <a:ea typeface="+mn-lt"/>
                <a:cs typeface="+mn-lt"/>
              </a:rPr>
              <a:t>rekomendasi</a:t>
            </a:r>
            <a:r>
              <a:rPr lang="en-US" sz="3100" dirty="0">
                <a:ea typeface="+mn-lt"/>
                <a:cs typeface="+mn-lt"/>
              </a:rPr>
              <a:t>.</a:t>
            </a:r>
          </a:p>
          <a:p>
            <a:r>
              <a:rPr lang="en-US" sz="3100" dirty="0" err="1">
                <a:ea typeface="+mn-lt"/>
                <a:cs typeface="+mn-lt"/>
              </a:rPr>
              <a:t>Dimaksudkan</a:t>
            </a:r>
            <a:r>
              <a:rPr lang="en-US" sz="3100" dirty="0">
                <a:ea typeface="+mn-lt"/>
                <a:cs typeface="+mn-lt"/>
              </a:rPr>
              <a:t> </a:t>
            </a:r>
            <a:r>
              <a:rPr lang="en-US" sz="3100" dirty="0" err="1">
                <a:ea typeface="+mn-lt"/>
                <a:cs typeface="+mn-lt"/>
              </a:rPr>
              <a:t>untuk</a:t>
            </a:r>
            <a:r>
              <a:rPr lang="en-US" sz="3100" dirty="0">
                <a:ea typeface="+mn-lt"/>
                <a:cs typeface="+mn-lt"/>
              </a:rPr>
              <a:t> </a:t>
            </a:r>
            <a:r>
              <a:rPr lang="en-US" sz="3100" dirty="0" err="1">
                <a:ea typeface="+mn-lt"/>
                <a:cs typeface="+mn-lt"/>
              </a:rPr>
              <a:t>dilakukan</a:t>
            </a:r>
            <a:r>
              <a:rPr lang="en-US" sz="3100" dirty="0">
                <a:ea typeface="+mn-lt"/>
                <a:cs typeface="+mn-lt"/>
              </a:rPr>
              <a:t> </a:t>
            </a:r>
            <a:r>
              <a:rPr lang="en-US" sz="3100" dirty="0" err="1">
                <a:ea typeface="+mn-lt"/>
                <a:cs typeface="+mn-lt"/>
              </a:rPr>
              <a:t>secara</a:t>
            </a:r>
            <a:r>
              <a:rPr lang="en-US" sz="3100" dirty="0">
                <a:ea typeface="+mn-lt"/>
                <a:cs typeface="+mn-lt"/>
              </a:rPr>
              <a:t> rutin </a:t>
            </a:r>
            <a:r>
              <a:rPr lang="en-US" sz="3100" dirty="0" err="1">
                <a:ea typeface="+mn-lt"/>
                <a:cs typeface="+mn-lt"/>
              </a:rPr>
              <a:t>sehingga</a:t>
            </a:r>
            <a:r>
              <a:rPr lang="en-US" sz="3100" dirty="0">
                <a:ea typeface="+mn-lt"/>
                <a:cs typeface="+mn-lt"/>
              </a:rPr>
              <a:t> </a:t>
            </a:r>
            <a:r>
              <a:rPr lang="en-US" sz="3100" dirty="0" err="1">
                <a:ea typeface="+mn-lt"/>
                <a:cs typeface="+mn-lt"/>
              </a:rPr>
              <a:t>menghasilkan</a:t>
            </a:r>
            <a:r>
              <a:rPr lang="en-US" sz="3100" dirty="0">
                <a:ea typeface="+mn-lt"/>
                <a:cs typeface="+mn-lt"/>
              </a:rPr>
              <a:t> </a:t>
            </a:r>
            <a:r>
              <a:rPr lang="en-US" sz="3100" dirty="0" err="1">
                <a:ea typeface="+mn-lt"/>
                <a:cs typeface="+mn-lt"/>
              </a:rPr>
              <a:t>prioritas</a:t>
            </a:r>
            <a:r>
              <a:rPr lang="en-US" sz="3100" dirty="0">
                <a:ea typeface="+mn-lt"/>
                <a:cs typeface="+mn-lt"/>
              </a:rPr>
              <a:t> </a:t>
            </a:r>
            <a:r>
              <a:rPr lang="en-US" sz="3100" dirty="0" err="1">
                <a:ea typeface="+mn-lt"/>
                <a:cs typeface="+mn-lt"/>
              </a:rPr>
              <a:t>rekomendasi</a:t>
            </a:r>
            <a:r>
              <a:rPr lang="en-US" sz="3100" dirty="0">
                <a:ea typeface="+mn-lt"/>
                <a:cs typeface="+mn-lt"/>
              </a:rPr>
              <a:t> yang </a:t>
            </a:r>
            <a:r>
              <a:rPr lang="en-US" sz="3100" dirty="0" err="1">
                <a:ea typeface="+mn-lt"/>
                <a:cs typeface="+mn-lt"/>
              </a:rPr>
              <a:t>dapat</a:t>
            </a:r>
            <a:r>
              <a:rPr lang="en-US" sz="3100" dirty="0">
                <a:ea typeface="+mn-lt"/>
                <a:cs typeface="+mn-lt"/>
              </a:rPr>
              <a:t> </a:t>
            </a:r>
            <a:r>
              <a:rPr lang="en-US" sz="3100" dirty="0" err="1">
                <a:ea typeface="+mn-lt"/>
                <a:cs typeface="+mn-lt"/>
              </a:rPr>
              <a:t>ditindaklanjuti</a:t>
            </a:r>
            <a:r>
              <a:rPr lang="en-US" sz="3100" dirty="0">
                <a:ea typeface="+mn-lt"/>
                <a:cs typeface="+mn-lt"/>
              </a:rPr>
              <a:t>.</a:t>
            </a:r>
            <a:endParaRPr lang="en-US" sz="2700" dirty="0">
              <a:latin typeface="Gill Sans MT" panose="020B0502020104020203" pitchFamily="34" charset="0"/>
            </a:endParaRPr>
          </a:p>
          <a:p>
            <a:pPr fontAlgn="base">
              <a:buFont typeface="Gill Sans MT" panose="020B0502020104020203" pitchFamily="34" charset="0"/>
              <a:buChar char="ˉ"/>
            </a:pPr>
            <a:endParaRPr lang="en-US" sz="2700" dirty="0">
              <a:latin typeface="Gill Sans MT" panose="020B0502020104020203" pitchFamily="34" charset="0"/>
            </a:endParaRPr>
          </a:p>
          <a:p>
            <a:pPr lvl="1" fontAlgn="base">
              <a:buFont typeface="Gill Sans MT" panose="020B0502020104020203" pitchFamily="34" charset="0"/>
              <a:buChar char="ˉ"/>
            </a:pPr>
            <a:endParaRPr lang="en-US" sz="2300" dirty="0">
              <a:latin typeface="Gill Sans MT" panose="020B0502020104020203" pitchFamily="34" charset="0"/>
            </a:endParaRPr>
          </a:p>
          <a:p>
            <a:pPr lvl="2"/>
            <a:endParaRPr lang="en-US" sz="1500" dirty="0">
              <a:latin typeface="Gill Sans MT" panose="020B0502020104020203" pitchFamily="34" charset="0"/>
            </a:endParaRPr>
          </a:p>
          <a:p>
            <a:endParaRPr lang="en-US" sz="2300" dirty="0">
              <a:latin typeface="Gill Sans MT" panose="020B0502020104020203" pitchFamily="34" charset="0"/>
            </a:endParaRPr>
          </a:p>
          <a:p>
            <a:endParaRPr lang="en-US" sz="2300" dirty="0">
              <a:latin typeface="Gill Sans MT" panose="020B0502020104020203" pitchFamily="34" charset="0"/>
            </a:endParaRPr>
          </a:p>
        </p:txBody>
      </p:sp>
      <p:pic>
        <p:nvPicPr>
          <p:cNvPr id="8" name="Picture 7" descr="Sekelompok orang duduk di meja panjang mendengarkan seorang wanita berbicara di podium di latar belakang.">
            <a:extLst>
              <a:ext uri="{FF2B5EF4-FFF2-40B4-BE49-F238E27FC236}">
                <a16:creationId xmlns:a16="http://schemas.microsoft.com/office/drawing/2014/main" id="{E490FD6D-00D2-8B19-BEEF-2FDD657E42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45" r="13716"/>
          <a:stretch/>
        </p:blipFill>
        <p:spPr>
          <a:xfrm>
            <a:off x="6425845" y="0"/>
            <a:ext cx="5766156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1ED6F36-01AE-472B-AB4B-176530100E1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81576" y="188940"/>
            <a:ext cx="6044269" cy="9215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400" b="0" i="0" kern="1200">
                <a:solidFill>
                  <a:srgbClr val="194F8B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Alat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Indeks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Kapasitas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Pengelolaan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Sampah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untuk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Pemerintah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 Daerah (SCIL)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ill Sans MT"/>
              <a:ea typeface="+mj-ea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4152176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AF118AEA-7F65-435E-9A83-E45D1E997B0D}"/>
              </a:ext>
            </a:extLst>
          </p:cNvPr>
          <p:cNvSpPr txBox="1">
            <a:spLocks/>
          </p:cNvSpPr>
          <p:nvPr/>
        </p:nvSpPr>
        <p:spPr>
          <a:xfrm>
            <a:off x="3598322" y="6472953"/>
            <a:ext cx="8793126" cy="25386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/>
              <a:t>USAID CLEAN CITIES, BLUE OCEAN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4711786D-286E-4CB2-830E-CA31372E2E0E}"/>
              </a:ext>
            </a:extLst>
          </p:cNvPr>
          <p:cNvSpPr txBox="1">
            <a:spLocks/>
          </p:cNvSpPr>
          <p:nvPr/>
        </p:nvSpPr>
        <p:spPr>
          <a:xfrm>
            <a:off x="9810750" y="6465212"/>
            <a:ext cx="2133600" cy="26161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782948-4DBE-204D-AB9E-B65E067054AE}" type="slidenum">
              <a:rPr lang="en-US" sz="1100"/>
              <a:pPr algn="r"/>
              <a:t>6</a:t>
            </a:fld>
            <a:endParaRPr lang="en-US" sz="11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423517" y="1289096"/>
            <a:ext cx="6768482" cy="487499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400" dirty="0"/>
          </a:p>
          <a:p>
            <a:pPr marL="0" indent="0">
              <a:buNone/>
            </a:pPr>
            <a:r>
              <a:rPr lang="en-US" sz="2400" dirty="0" err="1"/>
              <a:t>Dirancang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menentukan</a:t>
            </a:r>
            <a:r>
              <a:rPr lang="en-US" sz="2400" dirty="0"/>
              <a:t> </a:t>
            </a:r>
            <a:r>
              <a:rPr lang="en-US" sz="2400" dirty="0" err="1"/>
              <a:t>kapasitas</a:t>
            </a:r>
            <a:r>
              <a:rPr lang="en-US" sz="2400" dirty="0"/>
              <a:t> </a:t>
            </a:r>
            <a:r>
              <a:rPr lang="en-US" sz="2400" dirty="0" err="1"/>
              <a:t>pemerintah</a:t>
            </a:r>
            <a:r>
              <a:rPr lang="en-US" sz="2400" dirty="0"/>
              <a:t> </a:t>
            </a:r>
            <a:r>
              <a:rPr lang="en-US" sz="2400" dirty="0" err="1"/>
              <a:t>daerah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enam</a:t>
            </a:r>
            <a:r>
              <a:rPr lang="en-US" sz="2400" dirty="0"/>
              <a:t> </a:t>
            </a:r>
            <a:r>
              <a:rPr lang="en-US" sz="2400" dirty="0" err="1"/>
              <a:t>bidang</a:t>
            </a:r>
            <a:r>
              <a:rPr lang="en-US" sz="2400" dirty="0"/>
              <a:t> </a:t>
            </a:r>
            <a:r>
              <a:rPr lang="en-US" sz="2400" dirty="0" err="1"/>
              <a:t>komponen</a:t>
            </a:r>
            <a:r>
              <a:rPr lang="en-US" sz="2400" dirty="0"/>
              <a:t> </a:t>
            </a:r>
            <a:r>
              <a:rPr lang="en-US" sz="2400" dirty="0" err="1"/>
              <a:t>utama</a:t>
            </a:r>
            <a:r>
              <a:rPr lang="en-US" sz="2400" dirty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/>
              <a:t>Perencanaan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 err="1"/>
              <a:t>Kebijakan</a:t>
            </a:r>
            <a:r>
              <a:rPr lang="en-US" sz="2400" dirty="0"/>
              <a:t> dan </a:t>
            </a:r>
            <a:r>
              <a:rPr lang="en-US" sz="2400" dirty="0" err="1"/>
              <a:t>Kerangka</a:t>
            </a:r>
            <a:r>
              <a:rPr lang="en-US" sz="2400" dirty="0"/>
              <a:t> Hukum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/>
              <a:t>Pengelolaan</a:t>
            </a:r>
            <a:r>
              <a:rPr lang="en-US" sz="2400" dirty="0"/>
              <a:t> </a:t>
            </a:r>
            <a:r>
              <a:rPr lang="en-US" sz="2400" dirty="0" err="1"/>
              <a:t>Keuangan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 err="1"/>
              <a:t>Penyediaan</a:t>
            </a:r>
            <a:r>
              <a:rPr lang="en-US" sz="2400" dirty="0"/>
              <a:t> </a:t>
            </a:r>
            <a:r>
              <a:rPr lang="en-US" sz="2400" dirty="0" err="1"/>
              <a:t>Layanan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 err="1"/>
              <a:t>Sumber</a:t>
            </a:r>
            <a:r>
              <a:rPr lang="en-US" sz="2400" dirty="0"/>
              <a:t> Daya </a:t>
            </a:r>
            <a:r>
              <a:rPr lang="en-US" sz="2400" dirty="0" err="1"/>
              <a:t>Manusia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 err="1"/>
              <a:t>Pelibatan</a:t>
            </a:r>
            <a:r>
              <a:rPr lang="en-US" sz="2400" dirty="0"/>
              <a:t> Masyarakat</a:t>
            </a:r>
            <a:endParaRPr lang="en-US" sz="1900" dirty="0">
              <a:latin typeface="Gill Sans MT" panose="020B0502020104020203" pitchFamily="34" charset="0"/>
            </a:endParaRPr>
          </a:p>
          <a:p>
            <a:pPr fontAlgn="base">
              <a:buFont typeface="Gill Sans MT" panose="020B0502020104020203" pitchFamily="34" charset="0"/>
              <a:buChar char="ˉ"/>
            </a:pPr>
            <a:endParaRPr lang="en-US" sz="2700" dirty="0">
              <a:latin typeface="Gill Sans MT" panose="020B0502020104020203" pitchFamily="34" charset="0"/>
            </a:endParaRPr>
          </a:p>
          <a:p>
            <a:pPr fontAlgn="base">
              <a:buFont typeface="Gill Sans MT" panose="020B0502020104020203" pitchFamily="34" charset="0"/>
              <a:buChar char="ˉ"/>
            </a:pPr>
            <a:endParaRPr lang="en-US" sz="2700" dirty="0">
              <a:latin typeface="Gill Sans MT" panose="020B0502020104020203" pitchFamily="34" charset="0"/>
            </a:endParaRPr>
          </a:p>
          <a:p>
            <a:pPr lvl="1" fontAlgn="base">
              <a:buFont typeface="Gill Sans MT" panose="020B0502020104020203" pitchFamily="34" charset="0"/>
              <a:buChar char="ˉ"/>
            </a:pPr>
            <a:endParaRPr lang="en-US" sz="2300" dirty="0">
              <a:latin typeface="Gill Sans MT" panose="020B0502020104020203" pitchFamily="34" charset="0"/>
            </a:endParaRPr>
          </a:p>
          <a:p>
            <a:endParaRPr lang="en-US" sz="2300" dirty="0">
              <a:latin typeface="Gill Sans MT" panose="020B0502020104020203" pitchFamily="34" charset="0"/>
            </a:endParaRPr>
          </a:p>
          <a:p>
            <a:endParaRPr lang="en-US" sz="2300" dirty="0">
              <a:latin typeface="Gill Sans MT" panose="020B0502020104020203" pitchFamily="34" charset="0"/>
            </a:endParaRPr>
          </a:p>
        </p:txBody>
      </p:sp>
      <p:pic>
        <p:nvPicPr>
          <p:cNvPr id="4" name="Picture 3" descr="Truk pengangkut sampah besar.">
            <a:extLst>
              <a:ext uri="{FF2B5EF4-FFF2-40B4-BE49-F238E27FC236}">
                <a16:creationId xmlns:a16="http://schemas.microsoft.com/office/drawing/2014/main" id="{6AF7CCDB-AB27-781C-AACD-D78E6F358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"/>
            <a:ext cx="5245768" cy="685799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1ED6F36-01AE-472B-AB4B-176530100E1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423517" y="367565"/>
            <a:ext cx="6376010" cy="9215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400" b="0" i="0" kern="1200">
                <a:solidFill>
                  <a:srgbClr val="194F8B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Alat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Indeks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Kapasitas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Pengelolaan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Sampah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untuk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Pemerintah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 Daerah (SCIL)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ill Sans MT"/>
              <a:ea typeface="+mj-ea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605982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746C9C-F274-5B66-C857-BA5921E4F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876" y="21225"/>
            <a:ext cx="10972799" cy="1039858"/>
          </a:xfrm>
        </p:spPr>
        <p:txBody>
          <a:bodyPr/>
          <a:lstStyle/>
          <a:p>
            <a:pPr algn="l">
              <a:lnSpc>
                <a:spcPct val="90000"/>
              </a:lnSpc>
            </a:pPr>
            <a:r>
              <a:rPr lang="en-US" sz="3000" dirty="0">
                <a:solidFill>
                  <a:srgbClr val="C00000"/>
                </a:solidFill>
              </a:rPr>
              <a:t>The SCIL Tool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04A3F3-41E8-A21F-A9B8-16825E7BB8C8}"/>
              </a:ext>
            </a:extLst>
          </p:cNvPr>
          <p:cNvSpPr txBox="1"/>
          <p:nvPr/>
        </p:nvSpPr>
        <p:spPr>
          <a:xfrm>
            <a:off x="444219" y="978695"/>
            <a:ext cx="108094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j-lt"/>
                <a:ea typeface="Gill Sans MT" panose="020B0502020104020203" pitchFamily="34" charset="0"/>
                <a:cs typeface="Gill Sans MT" panose="020B0502020104020203" pitchFamily="34" charset="0"/>
              </a:rPr>
              <a:t>Lembar </a:t>
            </a:r>
            <a:r>
              <a:rPr lang="en-US" sz="2400" dirty="0" err="1">
                <a:effectLst/>
                <a:latin typeface="+mj-lt"/>
                <a:ea typeface="Gill Sans MT" panose="020B0502020104020203" pitchFamily="34" charset="0"/>
                <a:cs typeface="Gill Sans MT" panose="020B0502020104020203" pitchFamily="34" charset="0"/>
              </a:rPr>
              <a:t>lajur</a:t>
            </a:r>
            <a:r>
              <a:rPr lang="en-US" sz="2400" dirty="0">
                <a:effectLst/>
                <a:latin typeface="+mj-lt"/>
                <a:ea typeface="Gill Sans MT" panose="020B0502020104020203" pitchFamily="34" charset="0"/>
                <a:cs typeface="Gill Sans MT" panose="020B0502020104020203" pitchFamily="34" charset="0"/>
              </a:rPr>
              <a:t> Microsoft</a:t>
            </a:r>
            <a:r>
              <a:rPr lang="en-US" sz="2400" baseline="30000" dirty="0">
                <a:effectLst/>
                <a:latin typeface="+mj-lt"/>
                <a:ea typeface="Gill Sans MT" panose="020B0502020104020203" pitchFamily="34" charset="0"/>
                <a:cs typeface="Gill Sans MT" panose="020B0502020104020203" pitchFamily="34" charset="0"/>
              </a:rPr>
              <a:t>®</a:t>
            </a:r>
            <a:r>
              <a:rPr lang="en-US" sz="2400" dirty="0">
                <a:effectLst/>
                <a:latin typeface="+mj-lt"/>
                <a:ea typeface="Gill Sans MT" panose="020B0502020104020203" pitchFamily="34" charset="0"/>
                <a:cs typeface="Gill Sans MT" panose="020B0502020104020203" pitchFamily="34" charset="0"/>
              </a:rPr>
              <a:t> Excel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+mj-lt"/>
              </a:rPr>
              <a:t>Menggunakan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serangkaian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pertanyaan</a:t>
            </a:r>
            <a:r>
              <a:rPr lang="en-US" sz="2400" dirty="0">
                <a:latin typeface="+mj-lt"/>
              </a:rPr>
              <a:t> "Ya/</a:t>
            </a:r>
            <a:r>
              <a:rPr lang="en-US" sz="2400" dirty="0" err="1">
                <a:latin typeface="+mj-lt"/>
              </a:rPr>
              <a:t>Tidak</a:t>
            </a:r>
            <a:r>
              <a:rPr lang="en-US" sz="2400" dirty="0">
                <a:latin typeface="+mj-lt"/>
              </a:rPr>
              <a:t>" (</a:t>
            </a:r>
            <a:r>
              <a:rPr lang="en-US" sz="2400" dirty="0" err="1">
                <a:latin typeface="+mj-lt"/>
              </a:rPr>
              <a:t>didukung</a:t>
            </a:r>
            <a:r>
              <a:rPr lang="en-US" sz="2400" dirty="0">
                <a:latin typeface="+mj-lt"/>
              </a:rPr>
              <a:t> oleh </a:t>
            </a:r>
            <a:r>
              <a:rPr lang="en-US" sz="2400" dirty="0" err="1">
                <a:latin typeface="+mj-lt"/>
              </a:rPr>
              <a:t>dokumentasi</a:t>
            </a:r>
            <a:r>
              <a:rPr lang="en-US" sz="2400" dirty="0">
                <a:latin typeface="+mj-lt"/>
              </a:rPr>
              <a:t>)</a:t>
            </a:r>
            <a:br>
              <a:rPr lang="en-US" sz="2400" dirty="0">
                <a:latin typeface="+mj-lt"/>
              </a:rPr>
            </a:br>
            <a:r>
              <a:rPr lang="en-US" sz="2400" dirty="0" err="1">
                <a:latin typeface="+mj-lt"/>
              </a:rPr>
              <a:t>Secara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otomatis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menghasilkan</a:t>
            </a:r>
            <a:r>
              <a:rPr lang="en-US" sz="2400" dirty="0">
                <a:latin typeface="+mj-lt"/>
              </a:rPr>
              <a:t> Skor SCIL dan </a:t>
            </a:r>
            <a:r>
              <a:rPr lang="en-US" sz="2400" dirty="0" err="1">
                <a:latin typeface="+mj-lt"/>
              </a:rPr>
              <a:t>analisis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dari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setiap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komponen</a:t>
            </a:r>
            <a:endParaRPr lang="en-US" sz="24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2652DD85-E715-46C2-B4E7-A0EBFFCC648B}"/>
              </a:ext>
            </a:extLst>
          </p:cNvPr>
          <p:cNvSpPr txBox="1">
            <a:spLocks/>
          </p:cNvSpPr>
          <p:nvPr/>
        </p:nvSpPr>
        <p:spPr>
          <a:xfrm>
            <a:off x="1699437" y="6490156"/>
            <a:ext cx="8793126" cy="25386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/>
              <a:t>USAID CLEAN CITIES, BLUE OCEAN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EE2D4B98-E55A-432B-B655-BC1CBEFA82DD}"/>
              </a:ext>
            </a:extLst>
          </p:cNvPr>
          <p:cNvSpPr txBox="1">
            <a:spLocks/>
          </p:cNvSpPr>
          <p:nvPr/>
        </p:nvSpPr>
        <p:spPr>
          <a:xfrm>
            <a:off x="9810750" y="6465212"/>
            <a:ext cx="2133600" cy="26161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782948-4DBE-204D-AB9E-B65E067054AE}" type="slidenum">
              <a:rPr lang="en-US" sz="1100"/>
              <a:pPr algn="r"/>
              <a:t>7</a:t>
            </a:fld>
            <a:endParaRPr lang="en-US" sz="1100" dirty="0"/>
          </a:p>
        </p:txBody>
      </p:sp>
      <p:pic>
        <p:nvPicPr>
          <p:cNvPr id="4" name="Content Placeholder 3" descr="Tampilan komponen 5, sumber daya manusia, dari lembar kerja Excel.">
            <a:extLst>
              <a:ext uri="{FF2B5EF4-FFF2-40B4-BE49-F238E27FC236}">
                <a16:creationId xmlns:a16="http://schemas.microsoft.com/office/drawing/2014/main" id="{16DCF9D6-AE9B-3D4D-9154-48F4309F37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634719" y="2300645"/>
            <a:ext cx="10922561" cy="442617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07143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ntoh tabel skor dasbor yang menampilkan komponen dan skor SCIL-nya, dengan skor keseluruhan 82%.">
            <a:extLst>
              <a:ext uri="{FF2B5EF4-FFF2-40B4-BE49-F238E27FC236}">
                <a16:creationId xmlns:a16="http://schemas.microsoft.com/office/drawing/2014/main" id="{7841C88B-4229-FD1F-44D8-767948EDC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3" y="1391021"/>
            <a:ext cx="6356423" cy="3082584"/>
          </a:xfrm>
          <a:prstGeom prst="rect">
            <a:avLst/>
          </a:prstGeom>
        </p:spPr>
      </p:pic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614885B6-0889-4A20-BFC7-22E13A1E0DAC}"/>
              </a:ext>
            </a:extLst>
          </p:cNvPr>
          <p:cNvSpPr txBox="1">
            <a:spLocks/>
          </p:cNvSpPr>
          <p:nvPr/>
        </p:nvSpPr>
        <p:spPr>
          <a:xfrm>
            <a:off x="1699437" y="6490156"/>
            <a:ext cx="8793126" cy="25386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/>
              <a:t>USAID CLEAN CITIES, BLUE OCEAN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5B1E2338-8FCD-4ABD-B0C4-A46CB126E1AC}"/>
              </a:ext>
            </a:extLst>
          </p:cNvPr>
          <p:cNvSpPr txBox="1">
            <a:spLocks/>
          </p:cNvSpPr>
          <p:nvPr/>
        </p:nvSpPr>
        <p:spPr>
          <a:xfrm>
            <a:off x="9810750" y="6465212"/>
            <a:ext cx="2133600" cy="26161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782948-4DBE-204D-AB9E-B65E067054AE}" type="slidenum">
              <a:rPr lang="en-US" sz="1100"/>
              <a:pPr algn="r"/>
              <a:t>8</a:t>
            </a:fld>
            <a:endParaRPr lang="en-US" sz="11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88005C-5261-4332-BB4B-7D32898F4FDE}"/>
              </a:ext>
            </a:extLst>
          </p:cNvPr>
          <p:cNvSpPr txBox="1"/>
          <p:nvPr/>
        </p:nvSpPr>
        <p:spPr>
          <a:xfrm>
            <a:off x="553225" y="4846765"/>
            <a:ext cx="10836670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cs typeface="Arial"/>
              </a:rPr>
              <a:t>Menunjukkan</a:t>
            </a:r>
            <a:r>
              <a:rPr lang="en-US" sz="2400" dirty="0">
                <a:cs typeface="Arial"/>
              </a:rPr>
              <a:t>: 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Skor </a:t>
            </a:r>
            <a:r>
              <a:rPr lang="en-US" sz="2400" dirty="0" err="1">
                <a:cs typeface="Arial"/>
              </a:rPr>
              <a:t>Keseluruhan</a:t>
            </a:r>
            <a:r>
              <a:rPr lang="en-US" sz="2400" dirty="0">
                <a:cs typeface="Arial"/>
              </a:rPr>
              <a:t>​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cs typeface="Arial"/>
              </a:rPr>
              <a:t>Komponen</a:t>
            </a:r>
            <a:r>
              <a:rPr lang="en-US" sz="2400" dirty="0">
                <a:cs typeface="Arial"/>
              </a:rPr>
              <a:t> di mana </a:t>
            </a:r>
            <a:r>
              <a:rPr lang="en-US" sz="2400" dirty="0" err="1">
                <a:cs typeface="Arial"/>
              </a:rPr>
              <a:t>terdapat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kapasitas</a:t>
            </a:r>
            <a:r>
              <a:rPr lang="en-US" sz="2400" dirty="0">
                <a:cs typeface="Arial"/>
              </a:rPr>
              <a:t> yang </a:t>
            </a:r>
            <a:r>
              <a:rPr lang="en-US" sz="2400" dirty="0" err="1">
                <a:cs typeface="Arial"/>
              </a:rPr>
              <a:t>tinggi</a:t>
            </a:r>
            <a:endParaRPr lang="en-US" sz="2400" dirty="0">
              <a:cs typeface="Arial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cs typeface="Arial"/>
              </a:rPr>
              <a:t>Komponen</a:t>
            </a:r>
            <a:r>
              <a:rPr lang="en-US" sz="2400" dirty="0">
                <a:cs typeface="Arial"/>
              </a:rPr>
              <a:t> yang </a:t>
            </a:r>
            <a:r>
              <a:rPr lang="en-US" sz="2400" dirty="0" err="1">
                <a:cs typeface="Arial"/>
              </a:rPr>
              <a:t>tidak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terlalu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tinggi</a:t>
            </a:r>
            <a:r>
              <a:rPr lang="en-US" sz="2400" dirty="0">
                <a:cs typeface="Arial"/>
              </a:rPr>
              <a:t> dan </a:t>
            </a:r>
            <a:r>
              <a:rPr lang="en-US" sz="2400" dirty="0" err="1">
                <a:cs typeface="Arial"/>
              </a:rPr>
              <a:t>membutuhkan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investasi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untuk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memperkuat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kapasitas</a:t>
            </a:r>
            <a:endParaRPr lang="en-US" sz="2400" dirty="0">
              <a:cs typeface="Arial"/>
            </a:endParaRPr>
          </a:p>
        </p:txBody>
      </p:sp>
      <p:pic>
        <p:nvPicPr>
          <p:cNvPr id="12" name="Picture 11" descr="Grafik radar indikator kapasitas komponen menampilkan skor untuk setiap komponen berwarna biru terhadap sasaran yang ditunjukkan dengan warna oranye.">
            <a:extLst>
              <a:ext uri="{FF2B5EF4-FFF2-40B4-BE49-F238E27FC236}">
                <a16:creationId xmlns:a16="http://schemas.microsoft.com/office/drawing/2014/main" id="{20DF1239-3B70-3F74-62F3-EBB81F4302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70075" y="1722778"/>
            <a:ext cx="5184948" cy="2750827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C3F18B4-2171-4C74-85A2-BF34E994CC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24836" y="816346"/>
            <a:ext cx="3552714" cy="574675"/>
          </a:xfrm>
        </p:spPr>
        <p:txBody>
          <a:bodyPr/>
          <a:lstStyle/>
          <a:p>
            <a:r>
              <a:rPr lang="en-US" dirty="0"/>
              <a:t>Nilai </a:t>
            </a:r>
            <a:r>
              <a:rPr lang="en-US" dirty="0" err="1"/>
              <a:t>Grafis</a:t>
            </a:r>
            <a:r>
              <a:rPr lang="en-US" dirty="0"/>
              <a:t> Radar</a:t>
            </a:r>
          </a:p>
        </p:txBody>
      </p:sp>
      <p:sp>
        <p:nvSpPr>
          <p:cNvPr id="2" name="Oval 1" descr="blue oval">
            <a:extLst>
              <a:ext uri="{FF2B5EF4-FFF2-40B4-BE49-F238E27FC236}">
                <a16:creationId xmlns:a16="http://schemas.microsoft.com/office/drawing/2014/main" id="{1691F341-E7A1-495C-ACC4-A76E179A3494}"/>
              </a:ext>
            </a:extLst>
          </p:cNvPr>
          <p:cNvSpPr/>
          <p:nvPr/>
        </p:nvSpPr>
        <p:spPr>
          <a:xfrm>
            <a:off x="4613285" y="4079451"/>
            <a:ext cx="1069383" cy="440215"/>
          </a:xfrm>
          <a:prstGeom prst="ellipse">
            <a:avLst/>
          </a:prstGeom>
          <a:noFill/>
          <a:ln w="317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ECE1E4-DF11-4F11-A384-796A67544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1372" y="806406"/>
            <a:ext cx="4040188" cy="574675"/>
          </a:xfrm>
        </p:spPr>
        <p:txBody>
          <a:bodyPr/>
          <a:lstStyle/>
          <a:p>
            <a:r>
              <a:rPr lang="en-US" dirty="0">
                <a:solidFill>
                  <a:srgbClr val="194F8B"/>
                </a:solidFill>
              </a:rPr>
              <a:t>Nilai </a:t>
            </a:r>
            <a:r>
              <a:rPr lang="en-US" dirty="0" err="1">
                <a:solidFill>
                  <a:srgbClr val="194F8B"/>
                </a:solidFill>
              </a:rPr>
              <a:t>Tabel</a:t>
            </a:r>
            <a:endParaRPr lang="en-US" dirty="0">
              <a:solidFill>
                <a:srgbClr val="194F8B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1ED6F36-01AE-472B-AB4B-176530100E1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05802" y="221631"/>
            <a:ext cx="7772400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400" b="0" i="0" kern="1200">
                <a:solidFill>
                  <a:srgbClr val="194F8B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Contoh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 Dashboard SCIL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ill Sans MT"/>
              <a:ea typeface="+mj-ea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768695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909051"/>
            <a:ext cx="3829786" cy="5039898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457200" lvl="1" indent="0" fontAlgn="base">
              <a:buNone/>
            </a:pPr>
            <a:endParaRPr lang="en-US" sz="1000" dirty="0">
              <a:latin typeface="Gill Sans MT"/>
            </a:endParaRPr>
          </a:p>
          <a:p>
            <a:pPr fontAlgn="base"/>
            <a:r>
              <a:rPr lang="en-US" sz="3600" dirty="0">
                <a:latin typeface="Gill Sans MT"/>
              </a:rPr>
              <a:t>100% </a:t>
            </a:r>
            <a:r>
              <a:rPr lang="en-US" sz="3600" dirty="0" err="1">
                <a:latin typeface="Gill Sans MT"/>
              </a:rPr>
              <a:t>adalah</a:t>
            </a:r>
            <a:r>
              <a:rPr lang="en-US" sz="3600" dirty="0">
                <a:latin typeface="Gill Sans MT"/>
              </a:rPr>
              <a:t> yang ideal</a:t>
            </a:r>
          </a:p>
          <a:p>
            <a:pPr lvl="1" fontAlgn="base"/>
            <a:r>
              <a:rPr lang="en-US" sz="3200" dirty="0" err="1">
                <a:latin typeface="Gill Sans MT"/>
              </a:rPr>
              <a:t>Mungkin</a:t>
            </a:r>
            <a:r>
              <a:rPr lang="en-US" sz="3200" dirty="0">
                <a:latin typeface="Gill Sans MT"/>
              </a:rPr>
              <a:t> </a:t>
            </a:r>
            <a:r>
              <a:rPr lang="en-US" sz="3200" dirty="0" err="1">
                <a:latin typeface="Gill Sans MT"/>
              </a:rPr>
              <a:t>bisa</a:t>
            </a:r>
            <a:r>
              <a:rPr lang="en-US" sz="3200" dirty="0">
                <a:latin typeface="Gill Sans MT"/>
              </a:rPr>
              <a:t> </a:t>
            </a:r>
            <a:r>
              <a:rPr lang="en-US" sz="3200" dirty="0" err="1">
                <a:latin typeface="Gill Sans MT"/>
              </a:rPr>
              <a:t>didapatkan</a:t>
            </a:r>
            <a:r>
              <a:rPr lang="en-US" sz="3200" dirty="0">
                <a:latin typeface="Gill Sans MT"/>
              </a:rPr>
              <a:t> </a:t>
            </a:r>
            <a:r>
              <a:rPr lang="en-US" sz="3200" dirty="0" err="1">
                <a:latin typeface="Gill Sans MT"/>
              </a:rPr>
              <a:t>skor</a:t>
            </a:r>
            <a:r>
              <a:rPr lang="en-US" sz="3200" dirty="0">
                <a:latin typeface="Gill Sans MT"/>
              </a:rPr>
              <a:t> SCIL </a:t>
            </a:r>
            <a:r>
              <a:rPr lang="en-US" sz="3200" dirty="0" err="1">
                <a:latin typeface="Gill Sans MT"/>
              </a:rPr>
              <a:t>tertinggi</a:t>
            </a:r>
            <a:r>
              <a:rPr lang="en-US" sz="3200" dirty="0">
                <a:latin typeface="Gill Sans MT"/>
              </a:rPr>
              <a:t> </a:t>
            </a:r>
          </a:p>
          <a:p>
            <a:pPr lvl="1" fontAlgn="base"/>
            <a:r>
              <a:rPr lang="en-US" sz="3600" dirty="0" err="1">
                <a:latin typeface="Gill Sans MT"/>
              </a:rPr>
              <a:t>Setiap</a:t>
            </a:r>
            <a:r>
              <a:rPr lang="en-US" sz="3600" dirty="0">
                <a:latin typeface="Gill Sans MT"/>
              </a:rPr>
              <a:t> </a:t>
            </a:r>
            <a:r>
              <a:rPr lang="en-US" sz="3600" dirty="0" err="1">
                <a:latin typeface="Gill Sans MT"/>
              </a:rPr>
              <a:t>aspek</a:t>
            </a:r>
            <a:r>
              <a:rPr lang="en-US" sz="3600" dirty="0">
                <a:latin typeface="Gill Sans MT"/>
              </a:rPr>
              <a:t> </a:t>
            </a:r>
            <a:r>
              <a:rPr lang="en-US" sz="3600" dirty="0" err="1">
                <a:latin typeface="Gill Sans MT"/>
              </a:rPr>
              <a:t>berada</a:t>
            </a:r>
            <a:r>
              <a:rPr lang="en-US" sz="3600" dirty="0">
                <a:latin typeface="Gill Sans MT"/>
              </a:rPr>
              <a:t> pada </a:t>
            </a:r>
            <a:r>
              <a:rPr lang="en-US" sz="3600" dirty="0" err="1">
                <a:latin typeface="Gill Sans MT"/>
              </a:rPr>
              <a:t>tingkat</a:t>
            </a:r>
            <a:r>
              <a:rPr lang="en-US" sz="3600" dirty="0">
                <a:latin typeface="Gill Sans MT"/>
              </a:rPr>
              <a:t> "</a:t>
            </a:r>
            <a:r>
              <a:rPr lang="en-US" sz="3600" dirty="0" err="1">
                <a:latin typeface="Gill Sans MT"/>
              </a:rPr>
              <a:t>praktik</a:t>
            </a:r>
            <a:r>
              <a:rPr lang="en-US" sz="3600" dirty="0">
                <a:latin typeface="Gill Sans MT"/>
              </a:rPr>
              <a:t> </a:t>
            </a:r>
            <a:r>
              <a:rPr lang="en-US" sz="3600" dirty="0" err="1">
                <a:latin typeface="Gill Sans MT"/>
              </a:rPr>
              <a:t>terbaik</a:t>
            </a:r>
            <a:r>
              <a:rPr lang="en-US" sz="3600" dirty="0">
                <a:latin typeface="Gill Sans MT"/>
              </a:rPr>
              <a:t>"</a:t>
            </a:r>
            <a:br>
              <a:rPr lang="en-US" sz="3600" dirty="0">
                <a:latin typeface="Gill Sans MT"/>
              </a:rPr>
            </a:br>
            <a:endParaRPr lang="en-US" sz="3600" dirty="0">
              <a:latin typeface="Gill Sans MT"/>
            </a:endParaRPr>
          </a:p>
          <a:p>
            <a:pPr fontAlgn="base"/>
            <a:r>
              <a:rPr lang="en-US" sz="4000" dirty="0" err="1">
                <a:latin typeface="Gill Sans MT"/>
              </a:rPr>
              <a:t>Tidak</a:t>
            </a:r>
            <a:r>
              <a:rPr lang="en-US" sz="4000" dirty="0">
                <a:latin typeface="Gill Sans MT"/>
              </a:rPr>
              <a:t> </a:t>
            </a:r>
            <a:r>
              <a:rPr lang="en-US" sz="4000" dirty="0" err="1">
                <a:latin typeface="Gill Sans MT"/>
              </a:rPr>
              <a:t>ada</a:t>
            </a:r>
            <a:r>
              <a:rPr lang="en-US" sz="4000" dirty="0">
                <a:latin typeface="Gill Sans MT"/>
              </a:rPr>
              <a:t> </a:t>
            </a:r>
            <a:r>
              <a:rPr lang="en-US" sz="4000" dirty="0" err="1">
                <a:latin typeface="Gill Sans MT"/>
              </a:rPr>
              <a:t>sistem</a:t>
            </a:r>
            <a:r>
              <a:rPr lang="en-US" sz="4000" dirty="0">
                <a:latin typeface="Gill Sans MT"/>
              </a:rPr>
              <a:t> yang </a:t>
            </a:r>
            <a:r>
              <a:rPr lang="en-US" sz="4000" dirty="0" err="1">
                <a:latin typeface="Gill Sans MT"/>
              </a:rPr>
              <a:t>sempurna</a:t>
            </a:r>
            <a:endParaRPr lang="en-US" sz="4000" dirty="0">
              <a:latin typeface="Gill Sans MT"/>
            </a:endParaRPr>
          </a:p>
          <a:p>
            <a:pPr fontAlgn="base"/>
            <a:r>
              <a:rPr lang="en-US" sz="4000" dirty="0" err="1">
                <a:latin typeface="Gill Sans MT"/>
              </a:rPr>
              <a:t>Perbaikan</a:t>
            </a:r>
            <a:r>
              <a:rPr lang="en-US" sz="4000" dirty="0">
                <a:latin typeface="Gill Sans MT"/>
              </a:rPr>
              <a:t> </a:t>
            </a:r>
            <a:r>
              <a:rPr lang="en-US" sz="4000" dirty="0" err="1">
                <a:latin typeface="Gill Sans MT"/>
              </a:rPr>
              <a:t>terus-menerus</a:t>
            </a:r>
            <a:r>
              <a:rPr lang="en-US" sz="4000" dirty="0">
                <a:latin typeface="Gill Sans MT"/>
              </a:rPr>
              <a:t> </a:t>
            </a:r>
            <a:r>
              <a:rPr lang="en-US" sz="4000" dirty="0" err="1">
                <a:latin typeface="Gill Sans MT"/>
              </a:rPr>
              <a:t>menuju</a:t>
            </a:r>
            <a:r>
              <a:rPr lang="en-US" sz="4000" dirty="0">
                <a:latin typeface="Gill Sans MT"/>
              </a:rPr>
              <a:t> yang ideal</a:t>
            </a:r>
            <a:endParaRPr lang="en-US" sz="2300" dirty="0">
              <a:latin typeface="Gill Sans MT" panose="020B0502020104020203" pitchFamily="34" charset="0"/>
            </a:endParaRPr>
          </a:p>
          <a:p>
            <a:pPr fontAlgn="base">
              <a:buFont typeface="Gill Sans MT" panose="020B0502020104020203" pitchFamily="34" charset="0"/>
              <a:buChar char="ˉ"/>
            </a:pPr>
            <a:endParaRPr lang="en-US" sz="2700" dirty="0">
              <a:latin typeface="Gill Sans MT" panose="020B0502020104020203" pitchFamily="34" charset="0"/>
            </a:endParaRPr>
          </a:p>
          <a:p>
            <a:pPr fontAlgn="base">
              <a:buFont typeface="Gill Sans MT" panose="020B0502020104020203" pitchFamily="34" charset="0"/>
              <a:buChar char="ˉ"/>
            </a:pPr>
            <a:endParaRPr lang="en-US" sz="2700" dirty="0">
              <a:latin typeface="Gill Sans MT" panose="020B0502020104020203" pitchFamily="34" charset="0"/>
            </a:endParaRPr>
          </a:p>
          <a:p>
            <a:pPr lvl="1" fontAlgn="base">
              <a:buFont typeface="Gill Sans MT" panose="020B0502020104020203" pitchFamily="34" charset="0"/>
              <a:buChar char="ˉ"/>
            </a:pPr>
            <a:endParaRPr lang="en-US" sz="2300" dirty="0">
              <a:latin typeface="Gill Sans MT" panose="020B0502020104020203" pitchFamily="34" charset="0"/>
            </a:endParaRPr>
          </a:p>
          <a:p>
            <a:pPr lvl="2"/>
            <a:endParaRPr lang="en-US" sz="1500" dirty="0">
              <a:latin typeface="Gill Sans MT" panose="020B0502020104020203" pitchFamily="34" charset="0"/>
            </a:endParaRPr>
          </a:p>
          <a:p>
            <a:endParaRPr lang="en-US" sz="2300" dirty="0">
              <a:latin typeface="Gill Sans MT" panose="020B0502020104020203" pitchFamily="34" charset="0"/>
            </a:endParaRPr>
          </a:p>
          <a:p>
            <a:endParaRPr lang="en-US" sz="2300" dirty="0">
              <a:latin typeface="Gill Sans MT" panose="020B0502020104020203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1ED6F36-01AE-472B-AB4B-176530100E1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6840" y="52827"/>
            <a:ext cx="8248305" cy="9215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400" b="0" i="0" kern="1200">
                <a:solidFill>
                  <a:srgbClr val="194F8B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Nilai SCIL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888284EC-BBC6-4C9F-B168-11E1EA895A6D}"/>
              </a:ext>
            </a:extLst>
          </p:cNvPr>
          <p:cNvSpPr txBox="1">
            <a:spLocks/>
          </p:cNvSpPr>
          <p:nvPr/>
        </p:nvSpPr>
        <p:spPr>
          <a:xfrm>
            <a:off x="1699437" y="6490156"/>
            <a:ext cx="8793126" cy="25386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/>
              <a:t>USAID CLEAN CITIES, BLUE OCEAN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D30FA359-926A-48C9-8830-8E6FB8B26934}"/>
              </a:ext>
            </a:extLst>
          </p:cNvPr>
          <p:cNvSpPr txBox="1">
            <a:spLocks/>
          </p:cNvSpPr>
          <p:nvPr/>
        </p:nvSpPr>
        <p:spPr>
          <a:xfrm>
            <a:off x="9810750" y="6465212"/>
            <a:ext cx="2133600" cy="26161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782948-4DBE-204D-AB9E-B65E067054AE}" type="slidenum">
              <a:rPr lang="en-US" sz="1100"/>
              <a:pPr algn="r"/>
              <a:t>9</a:t>
            </a:fld>
            <a:endParaRPr lang="en-US" sz="1100" dirty="0"/>
          </a:p>
        </p:txBody>
      </p:sp>
      <p:graphicFrame>
        <p:nvGraphicFramePr>
          <p:cNvPr id="7" name="Object 6" descr="Tabel yang merinci rubrik penilaian SCIL.">
            <a:extLst>
              <a:ext uri="{FF2B5EF4-FFF2-40B4-BE49-F238E27FC236}">
                <a16:creationId xmlns:a16="http://schemas.microsoft.com/office/drawing/2014/main" id="{60F2A1E1-2259-A6D5-04F1-5F545E0527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227120"/>
              </p:ext>
            </p:extLst>
          </p:nvPr>
        </p:nvGraphicFramePr>
        <p:xfrm>
          <a:off x="4470991" y="1255757"/>
          <a:ext cx="7743125" cy="32263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5943600" imgH="2476500" progId="Word.Document.12">
                  <p:embed/>
                </p:oleObj>
              </mc:Choice>
              <mc:Fallback>
                <p:oleObj name="Document" r:id="rId3" imgW="5943600" imgH="2476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70991" y="1255757"/>
                        <a:ext cx="7743125" cy="32263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763744"/>
      </p:ext>
    </p:extLst>
  </p:cSld>
  <p:clrMapOvr>
    <a:masterClrMapping/>
  </p:clrMapOvr>
</p:sld>
</file>

<file path=ppt/theme/theme1.xml><?xml version="1.0" encoding="utf-8"?>
<a:theme xmlns:a="http://schemas.openxmlformats.org/drawingml/2006/main" name="TtARD_PPT_Template">
  <a:themeElements>
    <a:clrScheme name="Custom 2">
      <a:dk1>
        <a:sysClr val="windowText" lastClr="000000"/>
      </a:dk1>
      <a:lt1>
        <a:srgbClr val="FFFFFF"/>
      </a:lt1>
      <a:dk2>
        <a:srgbClr val="002F6C"/>
      </a:dk2>
      <a:lt2>
        <a:srgbClr val="BA0C2F"/>
      </a:lt2>
      <a:accent1>
        <a:srgbClr val="002F6C"/>
      </a:accent1>
      <a:accent2>
        <a:srgbClr val="BA0C2F"/>
      </a:accent2>
      <a:accent3>
        <a:srgbClr val="6C6463"/>
      </a:accent3>
      <a:accent4>
        <a:srgbClr val="000000"/>
      </a:accent4>
      <a:accent5>
        <a:srgbClr val="CFCDC9"/>
      </a:accent5>
      <a:accent6>
        <a:srgbClr val="0067B9"/>
      </a:accent6>
      <a:hlink>
        <a:srgbClr val="6C6463"/>
      </a:hlink>
      <a:folHlink>
        <a:srgbClr val="CFCDC9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1993827-0e8d-4739-9d4f-b0bf679ed0b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D16A92D45B6F4AADFFB351E60237F4" ma:contentTypeVersion="8" ma:contentTypeDescription="Create a new document." ma:contentTypeScope="" ma:versionID="e25772415270c5cc6d38ffa49e6cc2e7">
  <xsd:schema xmlns:xsd="http://www.w3.org/2001/XMLSchema" xmlns:xs="http://www.w3.org/2001/XMLSchema" xmlns:p="http://schemas.microsoft.com/office/2006/metadata/properties" xmlns:ns3="c1993827-0e8d-4739-9d4f-b0bf679ed0b8" xmlns:ns4="0b6c0cfa-7ccd-473b-b97c-1ee53e2db07c" targetNamespace="http://schemas.microsoft.com/office/2006/metadata/properties" ma:root="true" ma:fieldsID="fd122c93bd2d48f9f204ecd62c5dac4e" ns3:_="" ns4:_="">
    <xsd:import namespace="c1993827-0e8d-4739-9d4f-b0bf679ed0b8"/>
    <xsd:import namespace="0b6c0cfa-7ccd-473b-b97c-1ee53e2db07c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993827-0e8d-4739-9d4f-b0bf679ed0b8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6c0cfa-7ccd-473b-b97c-1ee53e2db07c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458AFED-DC49-480F-9E41-3BC3342F333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B158E14-B2A9-4050-A356-7E6C5D1CA20E}">
  <ds:schemaRefs>
    <ds:schemaRef ds:uri="http://www.w3.org/XML/1998/namespace"/>
    <ds:schemaRef ds:uri="http://schemas.microsoft.com/office/2006/documentManagement/types"/>
    <ds:schemaRef ds:uri="c1993827-0e8d-4739-9d4f-b0bf679ed0b8"/>
    <ds:schemaRef ds:uri="http://purl.org/dc/elements/1.1/"/>
    <ds:schemaRef ds:uri="http://schemas.openxmlformats.org/package/2006/metadata/core-properties"/>
    <ds:schemaRef ds:uri="http://purl.org/dc/terms/"/>
    <ds:schemaRef ds:uri="0b6c0cfa-7ccd-473b-b97c-1ee53e2db07c"/>
    <ds:schemaRef ds:uri="http://schemas.microsoft.com/office/2006/metadata/properties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26C4D7D-1779-4BA0-8EAD-8DF6CD4128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993827-0e8d-4739-9d4f-b0bf679ed0b8"/>
    <ds:schemaRef ds:uri="0b6c0cfa-7ccd-473b-b97c-1ee53e2db07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30578</TotalTime>
  <Words>2901</Words>
  <Application>Microsoft Macintosh PowerPoint</Application>
  <PresentationFormat>Widescreen</PresentationFormat>
  <Paragraphs>442</Paragraphs>
  <Slides>33</Slides>
  <Notes>26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Gill Sans MT</vt:lpstr>
      <vt:lpstr>TtARD_PPT_Template</vt:lpstr>
      <vt:lpstr>Document</vt:lpstr>
      <vt:lpstr>Orientasi Penilaian Indeks Kapasitas Pengelolaan Sampah untuk Pemerintah Daerah (SCIL) [Masukkan tanggal]</vt:lpstr>
      <vt:lpstr>Agenda Hari Ini</vt:lpstr>
      <vt:lpstr>Perkenalan Ice Breaker </vt:lpstr>
      <vt:lpstr>Bagian 1  Dasar-dasar Penilaian SCIL</vt:lpstr>
      <vt:lpstr>Alat Indeks Kapasitas Pengelolaan Sampah untuk Pemerintah Daerah (SCIL)</vt:lpstr>
      <vt:lpstr>Alat Indeks Kapasitas Pengelolaan Sampah untuk Pemerintah Daerah (SCIL)</vt:lpstr>
      <vt:lpstr>The SCIL Tool</vt:lpstr>
      <vt:lpstr>Contoh Dashboard SCIL</vt:lpstr>
      <vt:lpstr>Nilai SCIL</vt:lpstr>
      <vt:lpstr>Proses Penilaian SCIL </vt:lpstr>
      <vt:lpstr>Bagian 2  Mengapa Melakukan Penilaian SCIL</vt:lpstr>
      <vt:lpstr>Apa Yang Dimaksud dengan “Kapasitas”?</vt:lpstr>
      <vt:lpstr>Mengapa CCBO Mengembangkan SCIL?</vt:lpstr>
      <vt:lpstr>Manfaat Penilaian SCIL</vt:lpstr>
      <vt:lpstr>Bagian 3  BAGAIMANA CARA MELAKSANAKAN PENILAIAN SCIL</vt:lpstr>
      <vt:lpstr>16</vt:lpstr>
      <vt:lpstr>Apa Saja Yang Ada Di Survey SCIL?</vt:lpstr>
      <vt:lpstr>18</vt:lpstr>
      <vt:lpstr>Menyimpan Dokumentasi</vt:lpstr>
      <vt:lpstr>Pengvalidasian Dokumentasi</vt:lpstr>
      <vt:lpstr>21</vt:lpstr>
      <vt:lpstr>Pembaruan Otomatis SCIL</vt:lpstr>
      <vt:lpstr>23</vt:lpstr>
      <vt:lpstr>Contoh Hasil Yang Didapatkan Setelah Analisis Data</vt:lpstr>
      <vt:lpstr>Rekomendasi Prioritas</vt:lpstr>
      <vt:lpstr>26</vt:lpstr>
      <vt:lpstr>Bagian 4  Peran dan Tanggung Jawab</vt:lpstr>
      <vt:lpstr>Apa Peranan Pemimpin SCIL di Tingkat Lokal?</vt:lpstr>
      <vt:lpstr>Apa Peranan dari Koordinator SCIL?</vt:lpstr>
      <vt:lpstr>Kelompok Pelaksanaan SCIL (SIG) </vt:lpstr>
      <vt:lpstr>Bagian 5  Langkah Selanjutnya</vt:lpstr>
      <vt:lpstr>Usulan Jadwal Implementasi SCIL</vt:lpstr>
      <vt:lpstr> [Presenter] [Presenter Title] [Presenter email] [Presenter telephone number]  </vt:lpstr>
    </vt:vector>
  </TitlesOfParts>
  <Company>Tetra Tech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Edwardsen, Matthew</dc:creator>
  <cp:keywords>power point; PowerPoint template; communications; ppt; presentation template; marketing; branding</cp:keywords>
  <cp:lastModifiedBy>Stephanie Foerster</cp:lastModifiedBy>
  <cp:revision>704</cp:revision>
  <dcterms:created xsi:type="dcterms:W3CDTF">2014-04-04T09:55:22Z</dcterms:created>
  <dcterms:modified xsi:type="dcterms:W3CDTF">2024-10-07T18:30:10Z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0x01010049D16A92D45B6F4AADFFB351E60237F4</vt:lpwstr>
  </property>
  <property fmtid="{D5CDD505-2E9C-101B-9397-08002B2CF9AE}" pid="3" name="TaxKeyword">
    <vt:lpwstr>725;#communications|44bf9f92-9943-4e20-8ec1-3ca74ac63611;#741;#power point|a6d6a39a-949d-4155-bfdd-9875a2a80fde;#724;#branding|ae84443a-2ba9-4986-9461-e1ff148bb04b;#4;#marketing|8eab9873-c4f0-4878-a3c1-a2f64c216a6f;#740;#ppt|543b4cd8-4b96-45e9-abbe-bc92e7</vt:lpwstr>
  </property>
  <property fmtid="{D5CDD505-2E9C-101B-9397-08002B2CF9AE}" pid="4" name="Document Type">
    <vt:lpwstr>149;#template|d9a3ba01-b7df-4a82-bebc-5e90af06eae5</vt:lpwstr>
  </property>
</Properties>
</file>