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40233600" cy="32918400"/>
  <p:notesSz cx="7010400" cy="9296400"/>
  <p:defaultTextStyle>
    <a:defPPr>
      <a:defRPr lang="en-US"/>
    </a:defPPr>
    <a:lvl1pPr marL="0" algn="l" defTabSz="3475481" rtl="0" eaLnBrk="1" latinLnBrk="0" hangingPunct="1">
      <a:defRPr sz="6841" kern="1200">
        <a:solidFill>
          <a:schemeClr val="tx1"/>
        </a:solidFill>
        <a:latin typeface="+mn-lt"/>
        <a:ea typeface="+mn-ea"/>
        <a:cs typeface="+mn-cs"/>
      </a:defRPr>
    </a:lvl1pPr>
    <a:lvl2pPr marL="1737741" algn="l" defTabSz="3475481" rtl="0" eaLnBrk="1" latinLnBrk="0" hangingPunct="1">
      <a:defRPr sz="6841" kern="1200">
        <a:solidFill>
          <a:schemeClr val="tx1"/>
        </a:solidFill>
        <a:latin typeface="+mn-lt"/>
        <a:ea typeface="+mn-ea"/>
        <a:cs typeface="+mn-cs"/>
      </a:defRPr>
    </a:lvl2pPr>
    <a:lvl3pPr marL="3475481" algn="l" defTabSz="3475481" rtl="0" eaLnBrk="1" latinLnBrk="0" hangingPunct="1">
      <a:defRPr sz="6841" kern="1200">
        <a:solidFill>
          <a:schemeClr val="tx1"/>
        </a:solidFill>
        <a:latin typeface="+mn-lt"/>
        <a:ea typeface="+mn-ea"/>
        <a:cs typeface="+mn-cs"/>
      </a:defRPr>
    </a:lvl3pPr>
    <a:lvl4pPr marL="5213221" algn="l" defTabSz="3475481" rtl="0" eaLnBrk="1" latinLnBrk="0" hangingPunct="1">
      <a:defRPr sz="6841" kern="1200">
        <a:solidFill>
          <a:schemeClr val="tx1"/>
        </a:solidFill>
        <a:latin typeface="+mn-lt"/>
        <a:ea typeface="+mn-ea"/>
        <a:cs typeface="+mn-cs"/>
      </a:defRPr>
    </a:lvl4pPr>
    <a:lvl5pPr marL="6950961" algn="l" defTabSz="3475481" rtl="0" eaLnBrk="1" latinLnBrk="0" hangingPunct="1">
      <a:defRPr sz="6841" kern="1200">
        <a:solidFill>
          <a:schemeClr val="tx1"/>
        </a:solidFill>
        <a:latin typeface="+mn-lt"/>
        <a:ea typeface="+mn-ea"/>
        <a:cs typeface="+mn-cs"/>
      </a:defRPr>
    </a:lvl5pPr>
    <a:lvl6pPr marL="8688702" algn="l" defTabSz="3475481" rtl="0" eaLnBrk="1" latinLnBrk="0" hangingPunct="1">
      <a:defRPr sz="6841" kern="1200">
        <a:solidFill>
          <a:schemeClr val="tx1"/>
        </a:solidFill>
        <a:latin typeface="+mn-lt"/>
        <a:ea typeface="+mn-ea"/>
        <a:cs typeface="+mn-cs"/>
      </a:defRPr>
    </a:lvl6pPr>
    <a:lvl7pPr marL="10426443" algn="l" defTabSz="3475481" rtl="0" eaLnBrk="1" latinLnBrk="0" hangingPunct="1">
      <a:defRPr sz="6841" kern="1200">
        <a:solidFill>
          <a:schemeClr val="tx1"/>
        </a:solidFill>
        <a:latin typeface="+mn-lt"/>
        <a:ea typeface="+mn-ea"/>
        <a:cs typeface="+mn-cs"/>
      </a:defRPr>
    </a:lvl7pPr>
    <a:lvl8pPr marL="12164183" algn="l" defTabSz="3475481" rtl="0" eaLnBrk="1" latinLnBrk="0" hangingPunct="1">
      <a:defRPr sz="6841" kern="1200">
        <a:solidFill>
          <a:schemeClr val="tx1"/>
        </a:solidFill>
        <a:latin typeface="+mn-lt"/>
        <a:ea typeface="+mn-ea"/>
        <a:cs typeface="+mn-cs"/>
      </a:defRPr>
    </a:lvl8pPr>
    <a:lvl9pPr marL="13901923" algn="l" defTabSz="3475481" rtl="0" eaLnBrk="1" latinLnBrk="0" hangingPunct="1">
      <a:defRPr sz="684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a:srgbClr val="00CC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4599"/>
  </p:normalViewPr>
  <p:slideViewPr>
    <p:cSldViewPr snapToGrid="0" snapToObjects="1">
      <p:cViewPr>
        <p:scale>
          <a:sx n="30" d="100"/>
          <a:sy n="30" d="100"/>
        </p:scale>
        <p:origin x="351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237008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298966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422850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13880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2089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333621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356007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96529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109720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374380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AB58B3C3-6EB1-D941-B1CE-A851118F811F}"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3BF87-A82F-DC43-BCD1-967612C7B941}" type="slidenum">
              <a:rPr lang="en-US" smtClean="0"/>
              <a:t>‹#›</a:t>
            </a:fld>
            <a:endParaRPr lang="en-US" dirty="0"/>
          </a:p>
        </p:txBody>
      </p:sp>
    </p:spTree>
    <p:extLst>
      <p:ext uri="{BB962C8B-B14F-4D97-AF65-F5344CB8AC3E}">
        <p14:creationId xmlns:p14="http://schemas.microsoft.com/office/powerpoint/2010/main" val="673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AB58B3C3-6EB1-D941-B1CE-A851118F811F}" type="datetimeFigureOut">
              <a:rPr lang="en-US" smtClean="0"/>
              <a:t>11/30/2022</a:t>
            </a:fld>
            <a:endParaRPr lang="en-US" dirty="0"/>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61D3BF87-A82F-DC43-BCD1-967612C7B941}" type="slidenum">
              <a:rPr lang="en-US" smtClean="0"/>
              <a:t>‹#›</a:t>
            </a:fld>
            <a:endParaRPr lang="en-US" dirty="0"/>
          </a:p>
        </p:txBody>
      </p:sp>
    </p:spTree>
    <p:extLst>
      <p:ext uri="{BB962C8B-B14F-4D97-AF65-F5344CB8AC3E}">
        <p14:creationId xmlns:p14="http://schemas.microsoft.com/office/powerpoint/2010/main" val="3971653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626C8C6-DBBF-471E-9B66-6DDC1A200A52}"/>
              </a:ext>
            </a:extLst>
          </p:cNvPr>
          <p:cNvPicPr>
            <a:picLocks noChangeAspect="1"/>
          </p:cNvPicPr>
          <p:nvPr/>
        </p:nvPicPr>
        <p:blipFill>
          <a:blip r:embed="rId2"/>
          <a:stretch>
            <a:fillRect/>
          </a:stretch>
        </p:blipFill>
        <p:spPr>
          <a:xfrm>
            <a:off x="14017397" y="24467470"/>
            <a:ext cx="6948432" cy="6359238"/>
          </a:xfrm>
          <a:prstGeom prst="rect">
            <a:avLst/>
          </a:prstGeom>
        </p:spPr>
      </p:pic>
      <p:sp>
        <p:nvSpPr>
          <p:cNvPr id="100" name="Text Box 321">
            <a:extLst>
              <a:ext uri="{FF2B5EF4-FFF2-40B4-BE49-F238E27FC236}">
                <a16:creationId xmlns:a16="http://schemas.microsoft.com/office/drawing/2014/main" id="{C847E2FC-AE0D-1649-BA7D-1685FFEC51A7}"/>
              </a:ext>
            </a:extLst>
          </p:cNvPr>
          <p:cNvSpPr txBox="1">
            <a:spLocks noChangeArrowheads="1"/>
          </p:cNvSpPr>
          <p:nvPr/>
        </p:nvSpPr>
        <p:spPr bwMode="auto">
          <a:xfrm>
            <a:off x="5576828" y="399315"/>
            <a:ext cx="30303087" cy="1936472"/>
          </a:xfrm>
          <a:prstGeom prst="rect">
            <a:avLst/>
          </a:prstGeom>
          <a:noFill/>
          <a:ln>
            <a:noFill/>
          </a:ln>
          <a:effectLst/>
        </p:spPr>
        <p:txBody>
          <a:bodyPr wrap="square" lIns="88945" tIns="44472" rIns="88945" bIns="44472">
            <a:spAutoFit/>
          </a:bodyPr>
          <a:lstStyle/>
          <a:p>
            <a:pPr algn="ctr"/>
            <a:r>
              <a:rPr lang="en-US" sz="6000" b="1" dirty="0">
                <a:solidFill>
                  <a:schemeClr val="accent5">
                    <a:lumMod val="50000"/>
                  </a:schemeClr>
                </a:solidFill>
              </a:rPr>
              <a:t>In-Situ Particulate Matter Monitoring in Ethiopia for the Multi-Angle Imager for Aerosols (MAIA) Investigation: Spatial and Temporal Trends of Ambient PM</a:t>
            </a:r>
            <a:r>
              <a:rPr lang="en-US" sz="6000" b="1" baseline="-25000" dirty="0">
                <a:solidFill>
                  <a:schemeClr val="accent5">
                    <a:lumMod val="50000"/>
                  </a:schemeClr>
                </a:solidFill>
              </a:rPr>
              <a:t>2.5</a:t>
            </a:r>
            <a:r>
              <a:rPr lang="en-US" sz="6000" b="1" dirty="0">
                <a:solidFill>
                  <a:schemeClr val="accent5">
                    <a:lumMod val="50000"/>
                  </a:schemeClr>
                </a:solidFill>
              </a:rPr>
              <a:t> and Black Carbon</a:t>
            </a:r>
            <a:endParaRPr lang="en-US" sz="6000" dirty="0">
              <a:solidFill>
                <a:schemeClr val="accent5">
                  <a:lumMod val="50000"/>
                </a:schemeClr>
              </a:solidFill>
            </a:endParaRPr>
          </a:p>
        </p:txBody>
      </p:sp>
      <p:sp>
        <p:nvSpPr>
          <p:cNvPr id="101" name="Rectangle 100">
            <a:extLst>
              <a:ext uri="{FF2B5EF4-FFF2-40B4-BE49-F238E27FC236}">
                <a16:creationId xmlns:a16="http://schemas.microsoft.com/office/drawing/2014/main" id="{AB9FE828-3077-F64D-A4D8-1A8B1C4DF1FF}"/>
              </a:ext>
            </a:extLst>
          </p:cNvPr>
          <p:cNvSpPr/>
          <p:nvPr/>
        </p:nvSpPr>
        <p:spPr>
          <a:xfrm>
            <a:off x="1041462" y="2571636"/>
            <a:ext cx="37500984" cy="4259159"/>
          </a:xfrm>
          <a:prstGeom prst="rect">
            <a:avLst/>
          </a:prstGeom>
        </p:spPr>
        <p:txBody>
          <a:bodyPr wrap="square" lIns="88945" tIns="44472" rIns="88945" bIns="44472">
            <a:spAutoFit/>
          </a:bodyPr>
          <a:lstStyle/>
          <a:p>
            <a:pPr algn="ctr"/>
            <a:r>
              <a:rPr lang="en-US" sz="4400" dirty="0">
                <a:latin typeface="Arial" panose="020B0604020202020204" pitchFamily="34" charset="0"/>
                <a:cs typeface="Arial" panose="020B0604020202020204" pitchFamily="34" charset="0"/>
              </a:rPr>
              <a:t>Sina Hasheminassab,</a:t>
            </a:r>
            <a:r>
              <a:rPr lang="en-US" sz="4400" baseline="30000" dirty="0">
                <a:latin typeface="Arial" panose="020B0604020202020204" pitchFamily="34" charset="0"/>
                <a:cs typeface="Arial" panose="020B0604020202020204" pitchFamily="34" charset="0"/>
              </a:rPr>
              <a:t>1</a:t>
            </a:r>
            <a:r>
              <a:rPr lang="en-US" sz="4400" dirty="0">
                <a:latin typeface="Arial" panose="020B0604020202020204" pitchFamily="34" charset="0"/>
                <a:cs typeface="Arial" panose="020B0604020202020204" pitchFamily="34" charset="0"/>
              </a:rPr>
              <a:t> David J. Diner,</a:t>
            </a:r>
            <a:r>
              <a:rPr lang="en-US" sz="4400" baseline="30000" dirty="0">
                <a:latin typeface="Arial" panose="020B0604020202020204" pitchFamily="34" charset="0"/>
                <a:cs typeface="Arial" panose="020B0604020202020204" pitchFamily="34" charset="0"/>
              </a:rPr>
              <a:t>1</a:t>
            </a:r>
            <a:r>
              <a:rPr lang="en-US" sz="4400" dirty="0">
                <a:latin typeface="Arial" panose="020B0604020202020204" pitchFamily="34" charset="0"/>
                <a:cs typeface="Arial" panose="020B0604020202020204" pitchFamily="34" charset="0"/>
              </a:rPr>
              <a:t> Araya Asfaw,</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Jeffrey Blair,</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Ann M. Dillner,</a:t>
            </a:r>
            <a:r>
              <a:rPr lang="en-US" sz="4400" baseline="30000" dirty="0">
                <a:latin typeface="Arial" panose="020B0604020202020204" pitchFamily="34" charset="0"/>
                <a:cs typeface="Arial" panose="020B0604020202020204" pitchFamily="34" charset="0"/>
              </a:rPr>
              <a:t>4</a:t>
            </a:r>
            <a:r>
              <a:rPr lang="en-US" sz="4400" dirty="0">
                <a:latin typeface="Arial" panose="020B0604020202020204" pitchFamily="34" charset="0"/>
                <a:cs typeface="Arial" panose="020B0604020202020204" pitchFamily="34" charset="0"/>
              </a:rPr>
              <a:t> Christina Isaxon,</a:t>
            </a:r>
            <a:r>
              <a:rPr lang="en-US" sz="4400" baseline="30000" dirty="0">
                <a:latin typeface="Arial" panose="020B0604020202020204" pitchFamily="34" charset="0"/>
                <a:cs typeface="Arial" panose="020B0604020202020204" pitchFamily="34" charset="0"/>
              </a:rPr>
              <a:t>5</a:t>
            </a:r>
            <a:r>
              <a:rPr lang="en-US" sz="4400" dirty="0">
                <a:latin typeface="Arial" panose="020B0604020202020204" pitchFamily="34" charset="0"/>
                <a:cs typeface="Arial" panose="020B0604020202020204" pitchFamily="34" charset="0"/>
              </a:rPr>
              <a:t> Yang Liu,</a:t>
            </a:r>
            <a:r>
              <a:rPr lang="en-US" sz="4400" baseline="30000" dirty="0">
                <a:latin typeface="Arial" panose="020B0604020202020204" pitchFamily="34" charset="0"/>
                <a:cs typeface="Arial" panose="020B0604020202020204" pitchFamily="34" charset="0"/>
              </a:rPr>
              <a:t>6</a:t>
            </a:r>
            <a:r>
              <a:rPr lang="en-US" sz="4400" dirty="0">
                <a:latin typeface="Arial" panose="020B0604020202020204" pitchFamily="34" charset="0"/>
                <a:cs typeface="Arial" panose="020B0604020202020204" pitchFamily="34" charset="0"/>
              </a:rPr>
              <a:t> Christian L’Orange,</a:t>
            </a:r>
            <a:r>
              <a:rPr lang="en-US" sz="4400" baseline="30000" dirty="0">
                <a:latin typeface="Arial" panose="020B0604020202020204" pitchFamily="34" charset="0"/>
                <a:cs typeface="Arial" panose="020B0604020202020204" pitchFamily="34" charset="0"/>
              </a:rPr>
              <a:t>7</a:t>
            </a:r>
            <a:r>
              <a:rPr lang="en-US" sz="4400" dirty="0">
                <a:latin typeface="Arial" panose="020B0604020202020204" pitchFamily="34" charset="0"/>
                <a:cs typeface="Arial" panose="020B0604020202020204" pitchFamily="34" charset="0"/>
              </a:rPr>
              <a:t> </a:t>
            </a:r>
          </a:p>
          <a:p>
            <a:pPr algn="ctr"/>
            <a:r>
              <a:rPr lang="en-US" sz="4400" dirty="0">
                <a:latin typeface="Arial" panose="020B0604020202020204" pitchFamily="34" charset="0"/>
                <a:cs typeface="Arial" panose="020B0604020202020204" pitchFamily="34" charset="0"/>
              </a:rPr>
              <a:t>Tesfaye Mamo,</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Randall V. Martin,</a:t>
            </a:r>
            <a:r>
              <a:rPr lang="en-US" sz="4400" baseline="30000" dirty="0">
                <a:latin typeface="Arial" panose="020B0604020202020204" pitchFamily="34" charset="0"/>
                <a:cs typeface="Arial" panose="020B0604020202020204" pitchFamily="34" charset="0"/>
              </a:rPr>
              <a:t>8</a:t>
            </a:r>
            <a:r>
              <a:rPr lang="en-US" sz="4400" dirty="0">
                <a:latin typeface="Arial" panose="020B0604020202020204" pitchFamily="34" charset="0"/>
                <a:cs typeface="Arial" panose="020B0604020202020204" pitchFamily="34" charset="0"/>
              </a:rPr>
              <a:t> Christopher Oxford,</a:t>
            </a:r>
            <a:r>
              <a:rPr lang="en-US" sz="4400" baseline="30000" dirty="0">
                <a:latin typeface="Arial" panose="020B0604020202020204" pitchFamily="34" charset="0"/>
                <a:cs typeface="Arial" panose="020B0604020202020204" pitchFamily="34" charset="0"/>
              </a:rPr>
              <a:t>8</a:t>
            </a:r>
            <a:r>
              <a:rPr lang="en-US" sz="4400" dirty="0">
                <a:latin typeface="Arial" panose="020B0604020202020204" pitchFamily="34" charset="0"/>
                <a:cs typeface="Arial" panose="020B0604020202020204" pitchFamily="34" charset="0"/>
              </a:rPr>
              <a:t> Jeremy A. Sarnat,</a:t>
            </a:r>
            <a:r>
              <a:rPr lang="en-US" sz="4400" baseline="30000" dirty="0">
                <a:latin typeface="Arial" panose="020B0604020202020204" pitchFamily="34" charset="0"/>
                <a:cs typeface="Arial" panose="020B0604020202020204" pitchFamily="34" charset="0"/>
              </a:rPr>
              <a:t>6</a:t>
            </a:r>
            <a:r>
              <a:rPr lang="en-US" sz="4400" dirty="0">
                <a:latin typeface="Arial" panose="020B0604020202020204" pitchFamily="34" charset="0"/>
                <a:cs typeface="Arial" panose="020B0604020202020204" pitchFamily="34" charset="0"/>
              </a:rPr>
              <a:t> Brenna Walsh</a:t>
            </a:r>
            <a:r>
              <a:rPr lang="en-US" sz="4400" baseline="30000" dirty="0">
                <a:latin typeface="Arial" panose="020B0604020202020204" pitchFamily="34" charset="0"/>
                <a:cs typeface="Arial" panose="020B0604020202020204" pitchFamily="34" charset="0"/>
              </a:rPr>
              <a:t>8</a:t>
            </a:r>
          </a:p>
          <a:p>
            <a:pPr algn="ctr"/>
            <a:endParaRPr lang="en-US" sz="4400" dirty="0">
              <a:latin typeface="Arial" panose="020B0604020202020204" pitchFamily="34" charset="0"/>
              <a:cs typeface="Arial" panose="020B0604020202020204" pitchFamily="34" charset="0"/>
            </a:endParaRPr>
          </a:p>
          <a:p>
            <a:pPr marL="0" marR="0" algn="ctr">
              <a:lnSpc>
                <a:spcPct val="107000"/>
              </a:lnSpc>
              <a:spcBef>
                <a:spcPts val="0"/>
              </a:spcBef>
              <a:spcAft>
                <a:spcPts val="800"/>
              </a:spcAft>
            </a:pPr>
            <a:r>
              <a:rPr lang="en-US" sz="4000" i="1" baseline="30000" dirty="0">
                <a:effectLst/>
                <a:ea typeface="Calibri" panose="020F0502020204030204" pitchFamily="34" charset="0"/>
                <a:cs typeface="Times New Roman" panose="02020603050405020304" pitchFamily="18" charset="0"/>
              </a:rPr>
              <a:t>1</a:t>
            </a:r>
            <a:r>
              <a:rPr lang="en-US" sz="4000" i="1" dirty="0">
                <a:effectLst/>
                <a:ea typeface="Calibri" panose="020F0502020204030204" pitchFamily="34" charset="0"/>
                <a:cs typeface="Times New Roman" panose="02020603050405020304" pitchFamily="18" charset="0"/>
              </a:rPr>
              <a:t>Jet Propulsion Laboratory, California Institute of Technology, Pasadena, CA,</a:t>
            </a:r>
            <a:r>
              <a:rPr lang="en-US" sz="4000" dirty="0">
                <a:ea typeface="Calibri" panose="020F0502020204030204" pitchFamily="34" charset="0"/>
                <a:cs typeface="Times New Roman" panose="02020603050405020304" pitchFamily="18" charset="0"/>
              </a:rPr>
              <a:t> </a:t>
            </a:r>
            <a:r>
              <a:rPr lang="en-US" sz="4000" i="1" baseline="30000" dirty="0">
                <a:effectLst/>
                <a:ea typeface="Calibri" panose="020F0502020204030204" pitchFamily="34" charset="0"/>
                <a:cs typeface="Times New Roman" panose="02020603050405020304" pitchFamily="18" charset="0"/>
              </a:rPr>
              <a:t>2</a:t>
            </a:r>
            <a:r>
              <a:rPr lang="en-US" sz="4000" i="1" dirty="0">
                <a:effectLst/>
                <a:ea typeface="Calibri" panose="020F0502020204030204" pitchFamily="34" charset="0"/>
                <a:cs typeface="Times New Roman" panose="02020603050405020304" pitchFamily="18" charset="0"/>
              </a:rPr>
              <a:t>Addis Ababa University, Addis Ababa, Ethiopia,</a:t>
            </a:r>
            <a:r>
              <a:rPr lang="en-US" sz="4000" dirty="0">
                <a:ea typeface="Calibri" panose="020F0502020204030204" pitchFamily="34" charset="0"/>
                <a:cs typeface="Times New Roman" panose="02020603050405020304" pitchFamily="18" charset="0"/>
              </a:rPr>
              <a:t> </a:t>
            </a:r>
            <a:r>
              <a:rPr lang="en-US" sz="4000" i="1" baseline="30000" dirty="0">
                <a:effectLst/>
                <a:ea typeface="Calibri" panose="020F0502020204030204" pitchFamily="34" charset="0"/>
                <a:cs typeface="Times New Roman" panose="02020603050405020304" pitchFamily="18" charset="0"/>
              </a:rPr>
              <a:t>3</a:t>
            </a:r>
            <a:r>
              <a:rPr lang="en-US" sz="4000" i="1" dirty="0">
                <a:effectLst/>
                <a:ea typeface="Calibri" panose="020F0502020204030204" pitchFamily="34" charset="0"/>
                <a:cs typeface="Times New Roman" panose="02020603050405020304" pitchFamily="18" charset="0"/>
              </a:rPr>
              <a:t>AethLabs, San Francisco, CA,</a:t>
            </a:r>
            <a:r>
              <a:rPr lang="en-US" sz="4000" dirty="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4000" i="1" baseline="30000" dirty="0">
                <a:effectLst/>
                <a:ea typeface="Calibri" panose="020F0502020204030204" pitchFamily="34" charset="0"/>
                <a:cs typeface="Times New Roman" panose="02020603050405020304" pitchFamily="18" charset="0"/>
              </a:rPr>
              <a:t>4</a:t>
            </a:r>
            <a:r>
              <a:rPr lang="en-US" sz="4000" i="1" dirty="0">
                <a:effectLst/>
                <a:ea typeface="Calibri" panose="020F0502020204030204" pitchFamily="34" charset="0"/>
                <a:cs typeface="Times New Roman" panose="02020603050405020304" pitchFamily="18" charset="0"/>
              </a:rPr>
              <a:t>University of California, Davis, CA,</a:t>
            </a:r>
            <a:r>
              <a:rPr lang="en-US" sz="4000" dirty="0">
                <a:ea typeface="Calibri" panose="020F0502020204030204" pitchFamily="34" charset="0"/>
                <a:cs typeface="Times New Roman" panose="02020603050405020304" pitchFamily="18" charset="0"/>
              </a:rPr>
              <a:t> </a:t>
            </a:r>
            <a:r>
              <a:rPr lang="en-US" sz="4000" i="1" baseline="30000" dirty="0">
                <a:effectLst/>
                <a:ea typeface="Calibri" panose="020F0502020204030204" pitchFamily="34" charset="0"/>
                <a:cs typeface="Times New Roman" panose="02020603050405020304" pitchFamily="18" charset="0"/>
              </a:rPr>
              <a:t>5</a:t>
            </a:r>
            <a:r>
              <a:rPr lang="en-US" sz="4000" i="1" dirty="0">
                <a:effectLst/>
                <a:ea typeface="Calibri" panose="020F0502020204030204" pitchFamily="34" charset="0"/>
                <a:cs typeface="Times New Roman" panose="02020603050405020304" pitchFamily="18" charset="0"/>
              </a:rPr>
              <a:t>Lund University, Lund, Sweden</a:t>
            </a:r>
            <a:r>
              <a:rPr lang="en-US" sz="4000" dirty="0">
                <a:ea typeface="Calibri" panose="020F0502020204030204" pitchFamily="34" charset="0"/>
                <a:cs typeface="Times New Roman" panose="02020603050405020304" pitchFamily="18" charset="0"/>
              </a:rPr>
              <a:t>, </a:t>
            </a:r>
            <a:r>
              <a:rPr lang="en-US" sz="4000" i="1" baseline="30000" dirty="0">
                <a:effectLst/>
                <a:ea typeface="Calibri" panose="020F0502020204030204" pitchFamily="34" charset="0"/>
                <a:cs typeface="Times New Roman" panose="02020603050405020304" pitchFamily="18" charset="0"/>
              </a:rPr>
              <a:t>6</a:t>
            </a:r>
            <a:r>
              <a:rPr lang="en-US" sz="4000" i="1" dirty="0">
                <a:effectLst/>
                <a:ea typeface="Calibri" panose="020F0502020204030204" pitchFamily="34" charset="0"/>
                <a:cs typeface="Times New Roman" panose="02020603050405020304" pitchFamily="18" charset="0"/>
              </a:rPr>
              <a:t>Emory University, Atlanta, GA</a:t>
            </a:r>
            <a:r>
              <a:rPr lang="en-US" sz="4000" dirty="0">
                <a:ea typeface="Calibri" panose="020F0502020204030204" pitchFamily="34" charset="0"/>
                <a:cs typeface="Times New Roman" panose="02020603050405020304" pitchFamily="18" charset="0"/>
              </a:rPr>
              <a:t>, </a:t>
            </a:r>
            <a:r>
              <a:rPr lang="en-US" sz="4000" i="1" baseline="30000" dirty="0">
                <a:effectLst/>
                <a:ea typeface="Calibri" panose="020F0502020204030204" pitchFamily="34" charset="0"/>
                <a:cs typeface="Times New Roman" panose="02020603050405020304" pitchFamily="18" charset="0"/>
              </a:rPr>
              <a:t>7</a:t>
            </a:r>
            <a:r>
              <a:rPr lang="en-US" sz="4000" i="1" dirty="0">
                <a:effectLst/>
                <a:ea typeface="Calibri" panose="020F0502020204030204" pitchFamily="34" charset="0"/>
                <a:cs typeface="Times New Roman" panose="02020603050405020304" pitchFamily="18" charset="0"/>
              </a:rPr>
              <a:t>Colorado State University, Fort Collins, CO</a:t>
            </a:r>
            <a:r>
              <a:rPr lang="en-US" sz="4000" dirty="0">
                <a:ea typeface="Calibri" panose="020F0502020204030204" pitchFamily="34" charset="0"/>
                <a:cs typeface="Times New Roman" panose="02020603050405020304" pitchFamily="18" charset="0"/>
              </a:rPr>
              <a:t>, </a:t>
            </a:r>
            <a:r>
              <a:rPr lang="en-US" sz="4000" i="1" baseline="30000" dirty="0">
                <a:effectLst/>
                <a:ea typeface="Calibri" panose="020F0502020204030204" pitchFamily="34" charset="0"/>
                <a:cs typeface="Times New Roman" panose="02020603050405020304" pitchFamily="18" charset="0"/>
              </a:rPr>
              <a:t>8</a:t>
            </a:r>
            <a:r>
              <a:rPr lang="en-US" sz="4000" i="1" dirty="0">
                <a:effectLst/>
                <a:ea typeface="Calibri" panose="020F0502020204030204" pitchFamily="34" charset="0"/>
                <a:cs typeface="Times New Roman" panose="02020603050405020304" pitchFamily="18" charset="0"/>
              </a:rPr>
              <a:t>Washington University, St. Louis, MO</a:t>
            </a:r>
            <a:endParaRPr lang="en-US" sz="4000" dirty="0">
              <a:effectLst/>
              <a:ea typeface="Calibri" panose="020F0502020204030204" pitchFamily="34" charset="0"/>
              <a:cs typeface="Times New Roman" panose="02020603050405020304" pitchFamily="18" charset="0"/>
            </a:endParaRPr>
          </a:p>
          <a:p>
            <a:pPr algn="ctr"/>
            <a:endParaRPr lang="en-US" sz="4000" dirty="0">
              <a:latin typeface="Arial" panose="020B0604020202020204" pitchFamily="34" charset="0"/>
              <a:cs typeface="Arial" panose="020B0604020202020204" pitchFamily="34" charset="0"/>
            </a:endParaRPr>
          </a:p>
        </p:txBody>
      </p:sp>
      <p:pic>
        <p:nvPicPr>
          <p:cNvPr id="102" name="Picture 101" descr="NASAlogo.png">
            <a:extLst>
              <a:ext uri="{FF2B5EF4-FFF2-40B4-BE49-F238E27FC236}">
                <a16:creationId xmlns:a16="http://schemas.microsoft.com/office/drawing/2014/main" id="{97DA949B-ED7F-A249-9A7C-413D88567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0302" y="317508"/>
            <a:ext cx="2307846" cy="1924929"/>
          </a:xfrm>
          <a:prstGeom prst="rect">
            <a:avLst/>
          </a:prstGeom>
        </p:spPr>
      </p:pic>
      <p:sp>
        <p:nvSpPr>
          <p:cNvPr id="103" name="TextBox 102">
            <a:extLst>
              <a:ext uri="{FF2B5EF4-FFF2-40B4-BE49-F238E27FC236}">
                <a16:creationId xmlns:a16="http://schemas.microsoft.com/office/drawing/2014/main" id="{43549CC2-7988-F941-8A57-ADCFB1181DB5}"/>
              </a:ext>
            </a:extLst>
          </p:cNvPr>
          <p:cNvSpPr txBox="1"/>
          <p:nvPr/>
        </p:nvSpPr>
        <p:spPr>
          <a:xfrm>
            <a:off x="715452" y="730764"/>
            <a:ext cx="3386312" cy="769441"/>
          </a:xfrm>
          <a:prstGeom prst="rect">
            <a:avLst/>
          </a:prstGeom>
          <a:noFill/>
        </p:spPr>
        <p:txBody>
          <a:bodyPr wrap="none" rtlCol="0">
            <a:spAutoFit/>
          </a:bodyPr>
          <a:lstStyle/>
          <a:p>
            <a:r>
              <a:rPr lang="en-US" sz="2200" dirty="0">
                <a:latin typeface="Arial"/>
                <a:cs typeface="Arial"/>
              </a:rPr>
              <a:t>National Aeronautics </a:t>
            </a:r>
          </a:p>
          <a:p>
            <a:r>
              <a:rPr lang="en-US" sz="2200" dirty="0">
                <a:latin typeface="Arial"/>
                <a:cs typeface="Arial"/>
              </a:rPr>
              <a:t>and Space Administration</a:t>
            </a:r>
          </a:p>
        </p:txBody>
      </p:sp>
      <p:sp>
        <p:nvSpPr>
          <p:cNvPr id="104" name="Rectangle 103">
            <a:extLst>
              <a:ext uri="{FF2B5EF4-FFF2-40B4-BE49-F238E27FC236}">
                <a16:creationId xmlns:a16="http://schemas.microsoft.com/office/drawing/2014/main" id="{839E60EA-A737-7347-8DC8-97D041E236AC}"/>
              </a:ext>
            </a:extLst>
          </p:cNvPr>
          <p:cNvSpPr/>
          <p:nvPr/>
        </p:nvSpPr>
        <p:spPr>
          <a:xfrm>
            <a:off x="1498441" y="30917526"/>
            <a:ext cx="7330712" cy="1785104"/>
          </a:xfrm>
          <a:prstGeom prst="rect">
            <a:avLst/>
          </a:prstGeom>
        </p:spPr>
        <p:txBody>
          <a:bodyPr wrap="square">
            <a:spAutoFit/>
          </a:bodyPr>
          <a:lstStyle/>
          <a:p>
            <a:pPr algn="just"/>
            <a:r>
              <a:rPr lang="en-US" sz="2200" dirty="0">
                <a:latin typeface="Arial"/>
                <a:cs typeface="Arial"/>
              </a:rPr>
              <a:t>National Aeronautics and Space Administration</a:t>
            </a:r>
          </a:p>
          <a:p>
            <a:pPr algn="just"/>
            <a:r>
              <a:rPr lang="en-US" sz="2200" dirty="0">
                <a:latin typeface="Arial"/>
                <a:cs typeface="Arial"/>
              </a:rPr>
              <a:t>Jet Propulsion Laboratory</a:t>
            </a:r>
          </a:p>
          <a:p>
            <a:pPr algn="just"/>
            <a:r>
              <a:rPr lang="en-US" sz="2200" dirty="0">
                <a:latin typeface="Arial"/>
                <a:cs typeface="Arial"/>
              </a:rPr>
              <a:t>California Institute of Technology</a:t>
            </a:r>
          </a:p>
          <a:p>
            <a:pPr algn="just"/>
            <a:r>
              <a:rPr lang="en-US" sz="2200" dirty="0">
                <a:latin typeface="Arial"/>
                <a:cs typeface="Arial"/>
              </a:rPr>
              <a:t>Pasadena, California </a:t>
            </a:r>
          </a:p>
          <a:p>
            <a:pPr algn="just"/>
            <a:r>
              <a:rPr lang="en-US" sz="2200" dirty="0">
                <a:latin typeface="Arial"/>
                <a:cs typeface="Arial"/>
              </a:rPr>
              <a:t>www.nasa.gov</a:t>
            </a:r>
          </a:p>
        </p:txBody>
      </p:sp>
      <p:sp>
        <p:nvSpPr>
          <p:cNvPr id="105" name="Rectangle 104">
            <a:extLst>
              <a:ext uri="{FF2B5EF4-FFF2-40B4-BE49-F238E27FC236}">
                <a16:creationId xmlns:a16="http://schemas.microsoft.com/office/drawing/2014/main" id="{9CC21129-4154-5745-832B-63BCF810419F}"/>
              </a:ext>
            </a:extLst>
          </p:cNvPr>
          <p:cNvSpPr/>
          <p:nvPr/>
        </p:nvSpPr>
        <p:spPr>
          <a:xfrm>
            <a:off x="28576668" y="30917526"/>
            <a:ext cx="9965778" cy="430887"/>
          </a:xfrm>
          <a:prstGeom prst="rect">
            <a:avLst/>
          </a:prstGeom>
        </p:spPr>
        <p:txBody>
          <a:bodyPr wrap="square">
            <a:spAutoFit/>
          </a:bodyPr>
          <a:lstStyle/>
          <a:p>
            <a:pPr algn="just">
              <a:spcAft>
                <a:spcPts val="471"/>
              </a:spcAft>
            </a:pPr>
            <a:r>
              <a:rPr lang="en-US" sz="2200" dirty="0">
                <a:latin typeface="Arial"/>
                <a:cs typeface="Arial"/>
              </a:rPr>
              <a:t>© 2022. Government sponsorship acknowledged.</a:t>
            </a:r>
          </a:p>
        </p:txBody>
      </p:sp>
      <p:sp>
        <p:nvSpPr>
          <p:cNvPr id="256" name="TextBox 255">
            <a:extLst>
              <a:ext uri="{FF2B5EF4-FFF2-40B4-BE49-F238E27FC236}">
                <a16:creationId xmlns:a16="http://schemas.microsoft.com/office/drawing/2014/main" id="{4AB44E27-4DC9-7542-8C04-F2D6E21D1E03}"/>
              </a:ext>
            </a:extLst>
          </p:cNvPr>
          <p:cNvSpPr txBox="1"/>
          <p:nvPr/>
        </p:nvSpPr>
        <p:spPr>
          <a:xfrm>
            <a:off x="715452" y="8949444"/>
            <a:ext cx="12344400" cy="677671"/>
          </a:xfrm>
          <a:prstGeom prst="rect">
            <a:avLst/>
          </a:prstGeom>
          <a:solidFill>
            <a:srgbClr val="0070C0"/>
          </a:solidFill>
          <a:ln>
            <a:solidFill>
              <a:schemeClr val="accent5">
                <a:lumMod val="50000"/>
              </a:schemeClr>
            </a:solidFill>
          </a:ln>
        </p:spPr>
        <p:txBody>
          <a:bodyPr wrap="square" rtlCol="0">
            <a:spAutoFit/>
          </a:bodyPr>
          <a:lstStyle/>
          <a:p>
            <a:pPr algn="ctr"/>
            <a:r>
              <a:rPr lang="en-US" sz="3771" b="1" dirty="0">
                <a:solidFill>
                  <a:srgbClr val="FFFF00"/>
                </a:solidFill>
                <a:latin typeface="Arial" panose="020B0604020202020204" pitchFamily="34" charset="0"/>
                <a:cs typeface="Arial" panose="020B0604020202020204" pitchFamily="34" charset="0"/>
              </a:rPr>
              <a:t>In-Situ Air Quality Monitors &amp; Sampling Sites</a:t>
            </a:r>
          </a:p>
        </p:txBody>
      </p:sp>
      <p:sp>
        <p:nvSpPr>
          <p:cNvPr id="9" name="Rectangle 8"/>
          <p:cNvSpPr/>
          <p:nvPr/>
        </p:nvSpPr>
        <p:spPr>
          <a:xfrm>
            <a:off x="706964" y="6367370"/>
            <a:ext cx="17713012" cy="2169825"/>
          </a:xfrm>
          <a:prstGeom prst="rect">
            <a:avLst/>
          </a:prstGeom>
        </p:spPr>
        <p:txBody>
          <a:bodyPr wrap="square">
            <a:spAutoFit/>
          </a:bodyPr>
          <a:lstStyle/>
          <a:p>
            <a:pPr marL="359222" indent="-359222">
              <a:spcAft>
                <a:spcPts val="943"/>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In 2016, NASA selected the Multi-Angle Imager for Aerosols (MAIA) satellite investigation to study the health impacts of exposure to ambient particulate matter (PM) and its chemical constituents.</a:t>
            </a:r>
          </a:p>
          <a:p>
            <a:pPr marL="359222" indent="-359222">
              <a:spcAft>
                <a:spcPts val="943"/>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A set of 11 Primary Target Areas (PTAs) around the world has been selected for conducting the MAIA investigation.</a:t>
            </a:r>
          </a:p>
          <a:p>
            <a:pPr marL="359222" indent="-359222">
              <a:spcAft>
                <a:spcPts val="943"/>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Fabrication of the MAIA instrument was completed in October 2022 and its launch is anticipated to occur in 2024 with a nominal 3-year mission duration.</a:t>
            </a:r>
          </a:p>
        </p:txBody>
      </p:sp>
      <p:sp>
        <p:nvSpPr>
          <p:cNvPr id="10" name="Rectangle 9"/>
          <p:cNvSpPr/>
          <p:nvPr/>
        </p:nvSpPr>
        <p:spPr>
          <a:xfrm>
            <a:off x="19500112" y="6368570"/>
            <a:ext cx="20006440" cy="2169825"/>
          </a:xfrm>
          <a:prstGeom prst="rect">
            <a:avLst/>
          </a:prstGeom>
        </p:spPr>
        <p:txBody>
          <a:bodyPr wrap="square">
            <a:spAutoFit/>
          </a:bodyPr>
          <a:lstStyle/>
          <a:p>
            <a:pPr marL="359222" indent="-359222">
              <a:spcAft>
                <a:spcPts val="943"/>
              </a:spcAft>
              <a:buFont typeface="Wingdings" panose="05000000000000000000" pitchFamily="2" charset="2"/>
              <a:buChar char="Ø"/>
            </a:pPr>
            <a:r>
              <a:rPr lang="en-US" sz="2400" dirty="0">
                <a:latin typeface="Arial" panose="020B0604020202020204" pitchFamily="34" charset="0"/>
                <a:ea typeface="Times New Roman" panose="02020603050405020304" pitchFamily="18" charset="0"/>
                <a:cs typeface="Arial" panose="020B0604020202020204" pitchFamily="34" charset="0"/>
              </a:rPr>
              <a:t>The MAIA satellite instrument will collect targeted measurements of aerosol microphysical properties.</a:t>
            </a:r>
          </a:p>
          <a:p>
            <a:pPr marL="359222" indent="-359222">
              <a:spcAft>
                <a:spcPts val="943"/>
              </a:spcAft>
              <a:buFont typeface="Wingdings" panose="05000000000000000000" pitchFamily="2" charset="2"/>
              <a:buChar char="Ø"/>
            </a:pPr>
            <a:r>
              <a:rPr lang="en-US" sz="2400" dirty="0">
                <a:latin typeface="Arial" panose="020B0604020202020204" pitchFamily="34" charset="0"/>
                <a:ea typeface="Times New Roman" panose="02020603050405020304" pitchFamily="18" charset="0"/>
                <a:cs typeface="Arial" panose="020B0604020202020204" pitchFamily="34" charset="0"/>
              </a:rPr>
              <a:t>Satellite retrievals will be integrated with measurements from a network of ground-based PM monitors and outputs of a chemical transport model to generate daily maps of near-surface total PM</a:t>
            </a:r>
            <a:r>
              <a:rPr lang="en-US" sz="2400" baseline="-25000" dirty="0">
                <a:latin typeface="Arial" panose="020B0604020202020204" pitchFamily="34" charset="0"/>
                <a:ea typeface="Times New Roman" panose="02020603050405020304" pitchFamily="18" charset="0"/>
                <a:cs typeface="Arial" panose="020B0604020202020204" pitchFamily="34" charset="0"/>
              </a:rPr>
              <a:t>10</a:t>
            </a:r>
            <a:r>
              <a:rPr lang="en-US" sz="2400" dirty="0">
                <a:latin typeface="Arial" panose="020B0604020202020204" pitchFamily="34" charset="0"/>
                <a:ea typeface="Times New Roman" panose="02020603050405020304" pitchFamily="18" charset="0"/>
                <a:cs typeface="Arial" panose="020B0604020202020204" pitchFamily="34" charset="0"/>
              </a:rPr>
              <a:t>, total PM</a:t>
            </a:r>
            <a:r>
              <a:rPr lang="en-US" sz="2400" baseline="-25000" dirty="0">
                <a:latin typeface="Arial" panose="020B0604020202020204" pitchFamily="34" charset="0"/>
                <a:ea typeface="Times New Roman" panose="02020603050405020304" pitchFamily="18" charset="0"/>
                <a:cs typeface="Arial" panose="020B0604020202020204" pitchFamily="34" charset="0"/>
              </a:rPr>
              <a:t>2.5</a:t>
            </a:r>
            <a:r>
              <a:rPr lang="en-US" sz="2400" dirty="0">
                <a:latin typeface="Arial" panose="020B0604020202020204" pitchFamily="34" charset="0"/>
                <a:ea typeface="Times New Roman" panose="02020603050405020304" pitchFamily="18" charset="0"/>
                <a:cs typeface="Arial" panose="020B0604020202020204" pitchFamily="34" charset="0"/>
              </a:rPr>
              <a:t>, and speciated PM</a:t>
            </a:r>
            <a:r>
              <a:rPr lang="en-US" sz="2400" baseline="-25000" dirty="0">
                <a:latin typeface="Arial" panose="020B0604020202020204" pitchFamily="34" charset="0"/>
                <a:ea typeface="Times New Roman" panose="02020603050405020304" pitchFamily="18" charset="0"/>
                <a:cs typeface="Arial" panose="020B0604020202020204" pitchFamily="34" charset="0"/>
              </a:rPr>
              <a:t>2.5</a:t>
            </a:r>
            <a:r>
              <a:rPr lang="en-US" sz="2400" dirty="0">
                <a:latin typeface="Arial" panose="020B0604020202020204" pitchFamily="34" charset="0"/>
                <a:ea typeface="Times New Roman" panose="02020603050405020304" pitchFamily="18" charset="0"/>
                <a:cs typeface="Arial" panose="020B0604020202020204" pitchFamily="34" charset="0"/>
              </a:rPr>
              <a:t> (sulfate, nitrate, organic carbon, elemental carbon, and dust) mass concentrations at 1-km spatial resolution.</a:t>
            </a:r>
          </a:p>
          <a:p>
            <a:pPr marL="359222" indent="-359222">
              <a:spcAft>
                <a:spcPts val="943"/>
              </a:spcAft>
              <a:buFont typeface="Wingdings" panose="05000000000000000000" pitchFamily="2" charset="2"/>
              <a:buChar char="Ø"/>
            </a:pPr>
            <a:r>
              <a:rPr lang="en-US" sz="2400" dirty="0">
                <a:latin typeface="Arial" panose="020B0604020202020204" pitchFamily="34" charset="0"/>
                <a:ea typeface="Times New Roman" panose="02020603050405020304" pitchFamily="18" charset="0"/>
                <a:cs typeface="Arial" panose="020B0604020202020204" pitchFamily="34" charset="0"/>
              </a:rPr>
              <a:t>One of the MAIA PTAs is in Ethiopia, covering Addis Ababa and vicinity (a region that is approximately 360 by 480 km).</a:t>
            </a:r>
          </a:p>
        </p:txBody>
      </p:sp>
      <p:cxnSp>
        <p:nvCxnSpPr>
          <p:cNvPr id="52" name="Straight Connector 51"/>
          <p:cNvCxnSpPr>
            <a:cxnSpLocks/>
          </p:cNvCxnSpPr>
          <p:nvPr/>
        </p:nvCxnSpPr>
        <p:spPr>
          <a:xfrm flipV="1">
            <a:off x="706963" y="8669091"/>
            <a:ext cx="38799589" cy="29735"/>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9A93D6F-AD1C-3D41-8A32-9FA94C82A152}"/>
              </a:ext>
            </a:extLst>
          </p:cNvPr>
          <p:cNvSpPr txBox="1"/>
          <p:nvPr/>
        </p:nvSpPr>
        <p:spPr>
          <a:xfrm>
            <a:off x="7963787" y="30917526"/>
            <a:ext cx="16289078" cy="110799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Reference herein to any specific commercial product, process, or service by trade name, trademark, manufacturer, or otherwise, does not constitute or imply its endorsement by the United States Government or the Jet Propulsion Laboratory, California Institute of Technology.</a:t>
            </a:r>
          </a:p>
        </p:txBody>
      </p:sp>
      <p:sp>
        <p:nvSpPr>
          <p:cNvPr id="108" name="TextBox 107">
            <a:extLst>
              <a:ext uri="{FF2B5EF4-FFF2-40B4-BE49-F238E27FC236}">
                <a16:creationId xmlns:a16="http://schemas.microsoft.com/office/drawing/2014/main" id="{221B640F-E0C8-47AF-8814-6EA42203EB60}"/>
              </a:ext>
            </a:extLst>
          </p:cNvPr>
          <p:cNvSpPr txBox="1"/>
          <p:nvPr/>
        </p:nvSpPr>
        <p:spPr>
          <a:xfrm>
            <a:off x="13922592" y="8945232"/>
            <a:ext cx="12344400" cy="677671"/>
          </a:xfrm>
          <a:prstGeom prst="rect">
            <a:avLst/>
          </a:prstGeom>
          <a:solidFill>
            <a:srgbClr val="0070C0"/>
          </a:solidFill>
          <a:ln>
            <a:solidFill>
              <a:schemeClr val="accent5">
                <a:lumMod val="50000"/>
              </a:schemeClr>
            </a:solidFill>
          </a:ln>
        </p:spPr>
        <p:txBody>
          <a:bodyPr wrap="square" rtlCol="0">
            <a:spAutoFit/>
          </a:bodyPr>
          <a:lstStyle/>
          <a:p>
            <a:pPr algn="ctr"/>
            <a:r>
              <a:rPr lang="en-US" sz="3771" b="1" dirty="0">
                <a:solidFill>
                  <a:srgbClr val="FFFF00"/>
                </a:solidFill>
                <a:latin typeface="Arial" panose="020B0604020202020204" pitchFamily="34" charset="0"/>
                <a:cs typeface="Arial" panose="020B0604020202020204" pitchFamily="34" charset="0"/>
              </a:rPr>
              <a:t>Air Monitoring Results</a:t>
            </a:r>
          </a:p>
        </p:txBody>
      </p:sp>
      <p:sp>
        <p:nvSpPr>
          <p:cNvPr id="109" name="TextBox 108">
            <a:extLst>
              <a:ext uri="{FF2B5EF4-FFF2-40B4-BE49-F238E27FC236}">
                <a16:creationId xmlns:a16="http://schemas.microsoft.com/office/drawing/2014/main" id="{185ECC86-12CC-4118-92A1-9504A8C0100C}"/>
              </a:ext>
            </a:extLst>
          </p:cNvPr>
          <p:cNvSpPr txBox="1"/>
          <p:nvPr/>
        </p:nvSpPr>
        <p:spPr>
          <a:xfrm>
            <a:off x="27173748" y="8947547"/>
            <a:ext cx="12344400" cy="677671"/>
          </a:xfrm>
          <a:prstGeom prst="rect">
            <a:avLst/>
          </a:prstGeom>
          <a:solidFill>
            <a:srgbClr val="0070C0"/>
          </a:solidFill>
          <a:ln>
            <a:solidFill>
              <a:schemeClr val="accent5">
                <a:lumMod val="50000"/>
              </a:schemeClr>
            </a:solidFill>
          </a:ln>
        </p:spPr>
        <p:txBody>
          <a:bodyPr wrap="square" rtlCol="0">
            <a:spAutoFit/>
          </a:bodyPr>
          <a:lstStyle/>
          <a:p>
            <a:pPr algn="ctr"/>
            <a:r>
              <a:rPr lang="en-US" sz="3771" b="1" dirty="0">
                <a:solidFill>
                  <a:srgbClr val="FFFF00"/>
                </a:solidFill>
                <a:latin typeface="Arial" panose="020B0604020202020204" pitchFamily="34" charset="0"/>
                <a:cs typeface="Arial" panose="020B0604020202020204" pitchFamily="34" charset="0"/>
              </a:rPr>
              <a:t>Air Monitoring Results</a:t>
            </a:r>
          </a:p>
        </p:txBody>
      </p:sp>
      <p:cxnSp>
        <p:nvCxnSpPr>
          <p:cNvPr id="28" name="Straight Connector 27">
            <a:extLst>
              <a:ext uri="{FF2B5EF4-FFF2-40B4-BE49-F238E27FC236}">
                <a16:creationId xmlns:a16="http://schemas.microsoft.com/office/drawing/2014/main" id="{151441AF-3CB1-76C0-3E4D-E1C8C0F2F222}"/>
              </a:ext>
            </a:extLst>
          </p:cNvPr>
          <p:cNvCxnSpPr>
            <a:cxnSpLocks/>
          </p:cNvCxnSpPr>
          <p:nvPr/>
        </p:nvCxnSpPr>
        <p:spPr>
          <a:xfrm flipV="1">
            <a:off x="706963" y="6232724"/>
            <a:ext cx="38799589" cy="29735"/>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6F2EC2-2BCD-0BBB-E70C-05B5FD1C5985}"/>
              </a:ext>
            </a:extLst>
          </p:cNvPr>
          <p:cNvCxnSpPr>
            <a:cxnSpLocks/>
          </p:cNvCxnSpPr>
          <p:nvPr/>
        </p:nvCxnSpPr>
        <p:spPr>
          <a:xfrm flipV="1">
            <a:off x="732244" y="30835972"/>
            <a:ext cx="38799589" cy="29735"/>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FF3C96-D645-9BE3-5A5E-A7DDF860CDDF}"/>
              </a:ext>
            </a:extLst>
          </p:cNvPr>
          <p:cNvSpPr txBox="1"/>
          <p:nvPr/>
        </p:nvSpPr>
        <p:spPr>
          <a:xfrm>
            <a:off x="13926908" y="9795771"/>
            <a:ext cx="9128073" cy="523220"/>
          </a:xfrm>
          <a:prstGeom prst="rect">
            <a:avLst/>
          </a:prstGeom>
          <a:noFill/>
        </p:spPr>
        <p:txBody>
          <a:bodyPr wrap="square" rtlCol="0">
            <a:spAutoFit/>
          </a:bodyPr>
          <a:lstStyle/>
          <a:p>
            <a:r>
              <a:rPr lang="en-US" sz="2800" b="1" u="sng" dirty="0"/>
              <a:t>Calibration of </a:t>
            </a:r>
            <a:r>
              <a:rPr lang="en-US" sz="2800" b="1" u="sng" dirty="0" err="1"/>
              <a:t>PurpleAir</a:t>
            </a:r>
            <a:r>
              <a:rPr lang="en-US" sz="2800" b="1" u="sng" dirty="0"/>
              <a:t> Sensors</a:t>
            </a:r>
          </a:p>
        </p:txBody>
      </p:sp>
      <p:sp>
        <p:nvSpPr>
          <p:cNvPr id="24" name="TextBox 23">
            <a:extLst>
              <a:ext uri="{FF2B5EF4-FFF2-40B4-BE49-F238E27FC236}">
                <a16:creationId xmlns:a16="http://schemas.microsoft.com/office/drawing/2014/main" id="{559F3FF3-B583-9171-EE6C-83E76BA432B2}"/>
              </a:ext>
            </a:extLst>
          </p:cNvPr>
          <p:cNvSpPr txBox="1"/>
          <p:nvPr/>
        </p:nvSpPr>
        <p:spPr>
          <a:xfrm>
            <a:off x="13914497" y="10308154"/>
            <a:ext cx="12344400" cy="1633781"/>
          </a:xfrm>
          <a:prstGeom prst="rect">
            <a:avLst/>
          </a:prstGeom>
          <a:noFill/>
        </p:spPr>
        <p:txBody>
          <a:bodyPr wrap="square">
            <a:spAutoFit/>
          </a:bodyPr>
          <a:lstStyle/>
          <a:p>
            <a:pPr marL="342900" indent="-342900">
              <a:spcAft>
                <a:spcPts val="45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The performance of </a:t>
            </a:r>
            <a:r>
              <a:rPr lang="en-US" sz="2400" dirty="0" err="1">
                <a:latin typeface="Arial" panose="020B0604020202020204" pitchFamily="34" charset="0"/>
                <a:cs typeface="Arial" panose="020B0604020202020204" pitchFamily="34" charset="0"/>
              </a:rPr>
              <a:t>PurpleAir</a:t>
            </a:r>
            <a:r>
              <a:rPr lang="en-US" sz="2400" dirty="0">
                <a:latin typeface="Arial" panose="020B0604020202020204" pitchFamily="34" charset="0"/>
                <a:cs typeface="Arial" panose="020B0604020202020204" pitchFamily="34" charset="0"/>
              </a:rPr>
              <a:t> sensors varies by aerosol composition and environmental conditions. </a:t>
            </a:r>
          </a:p>
          <a:p>
            <a:pPr marL="342900" indent="-342900">
              <a:spcAft>
                <a:spcPts val="45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Using the co-located hourly PurpleAir and BAM data at the US Embassy sites, a multiple linear regression model was developed to correct PurpleAir measurements. </a:t>
            </a:r>
          </a:p>
        </p:txBody>
      </p:sp>
      <p:pic>
        <p:nvPicPr>
          <p:cNvPr id="27" name="Picture 26">
            <a:extLst>
              <a:ext uri="{FF2B5EF4-FFF2-40B4-BE49-F238E27FC236}">
                <a16:creationId xmlns:a16="http://schemas.microsoft.com/office/drawing/2014/main" id="{330AE976-7409-8E07-FECA-4B077F873A1E}"/>
              </a:ext>
            </a:extLst>
          </p:cNvPr>
          <p:cNvPicPr>
            <a:picLocks noChangeAspect="1"/>
          </p:cNvPicPr>
          <p:nvPr/>
        </p:nvPicPr>
        <p:blipFill>
          <a:blip r:embed="rId4"/>
          <a:stretch>
            <a:fillRect/>
          </a:stretch>
        </p:blipFill>
        <p:spPr>
          <a:xfrm>
            <a:off x="16843007" y="12051714"/>
            <a:ext cx="7000299" cy="725032"/>
          </a:xfrm>
          <a:prstGeom prst="rect">
            <a:avLst/>
          </a:prstGeom>
          <a:solidFill>
            <a:schemeClr val="accent5">
              <a:lumMod val="20000"/>
              <a:lumOff val="80000"/>
            </a:schemeClr>
          </a:solidFill>
          <a:ln>
            <a:solidFill>
              <a:schemeClr val="tx1"/>
            </a:solidFill>
          </a:ln>
        </p:spPr>
      </p:pic>
      <p:sp>
        <p:nvSpPr>
          <p:cNvPr id="30" name="TextBox 29">
            <a:extLst>
              <a:ext uri="{FF2B5EF4-FFF2-40B4-BE49-F238E27FC236}">
                <a16:creationId xmlns:a16="http://schemas.microsoft.com/office/drawing/2014/main" id="{48D0E4B6-A22D-95A5-4267-E6232F341DFD}"/>
              </a:ext>
            </a:extLst>
          </p:cNvPr>
          <p:cNvSpPr txBox="1"/>
          <p:nvPr/>
        </p:nvSpPr>
        <p:spPr>
          <a:xfrm>
            <a:off x="13922592" y="17001046"/>
            <a:ext cx="9128073" cy="523220"/>
          </a:xfrm>
          <a:prstGeom prst="rect">
            <a:avLst/>
          </a:prstGeom>
          <a:noFill/>
        </p:spPr>
        <p:txBody>
          <a:bodyPr wrap="square" rtlCol="0">
            <a:spAutoFit/>
          </a:bodyPr>
          <a:lstStyle/>
          <a:p>
            <a:r>
              <a:rPr lang="en-US" sz="2800" b="1" u="sng" dirty="0"/>
              <a:t>Spatial and Temporal Trends of Ambient PM</a:t>
            </a:r>
            <a:r>
              <a:rPr lang="en-US" sz="2800" b="1" u="sng" baseline="-25000" dirty="0"/>
              <a:t>2.5</a:t>
            </a:r>
          </a:p>
        </p:txBody>
      </p:sp>
      <p:pic>
        <p:nvPicPr>
          <p:cNvPr id="34" name="Picture 33">
            <a:extLst>
              <a:ext uri="{FF2B5EF4-FFF2-40B4-BE49-F238E27FC236}">
                <a16:creationId xmlns:a16="http://schemas.microsoft.com/office/drawing/2014/main" id="{99A496D4-70F2-3868-E4AB-9ADFD47B3CEE}"/>
              </a:ext>
            </a:extLst>
          </p:cNvPr>
          <p:cNvPicPr>
            <a:picLocks noChangeAspect="1"/>
          </p:cNvPicPr>
          <p:nvPr/>
        </p:nvPicPr>
        <p:blipFill>
          <a:blip r:embed="rId5"/>
          <a:stretch>
            <a:fillRect/>
          </a:stretch>
        </p:blipFill>
        <p:spPr>
          <a:xfrm>
            <a:off x="13836201" y="17630275"/>
            <a:ext cx="7706276" cy="4119599"/>
          </a:xfrm>
          <a:prstGeom prst="rect">
            <a:avLst/>
          </a:prstGeom>
        </p:spPr>
      </p:pic>
      <p:pic>
        <p:nvPicPr>
          <p:cNvPr id="35" name="Picture 34">
            <a:extLst>
              <a:ext uri="{FF2B5EF4-FFF2-40B4-BE49-F238E27FC236}">
                <a16:creationId xmlns:a16="http://schemas.microsoft.com/office/drawing/2014/main" id="{B909D954-A117-FC87-0FE1-38C17789C1C2}"/>
              </a:ext>
            </a:extLst>
          </p:cNvPr>
          <p:cNvPicPr>
            <a:picLocks noChangeAspect="1"/>
          </p:cNvPicPr>
          <p:nvPr/>
        </p:nvPicPr>
        <p:blipFill>
          <a:blip r:embed="rId6"/>
          <a:stretch>
            <a:fillRect/>
          </a:stretch>
        </p:blipFill>
        <p:spPr>
          <a:xfrm>
            <a:off x="20895961" y="20977765"/>
            <a:ext cx="5549678" cy="3696417"/>
          </a:xfrm>
          <a:prstGeom prst="rect">
            <a:avLst/>
          </a:prstGeom>
        </p:spPr>
      </p:pic>
      <p:sp>
        <p:nvSpPr>
          <p:cNvPr id="39" name="TextBox 38">
            <a:extLst>
              <a:ext uri="{FF2B5EF4-FFF2-40B4-BE49-F238E27FC236}">
                <a16:creationId xmlns:a16="http://schemas.microsoft.com/office/drawing/2014/main" id="{800AAE08-311C-DC3E-9005-706B43DE24FE}"/>
              </a:ext>
            </a:extLst>
          </p:cNvPr>
          <p:cNvSpPr txBox="1"/>
          <p:nvPr/>
        </p:nvSpPr>
        <p:spPr>
          <a:xfrm>
            <a:off x="27173976" y="9779713"/>
            <a:ext cx="12319393" cy="523220"/>
          </a:xfrm>
          <a:prstGeom prst="rect">
            <a:avLst/>
          </a:prstGeom>
          <a:noFill/>
        </p:spPr>
        <p:txBody>
          <a:bodyPr wrap="square" rtlCol="0">
            <a:spAutoFit/>
          </a:bodyPr>
          <a:lstStyle/>
          <a:p>
            <a:r>
              <a:rPr lang="en-US" sz="2800" b="1" u="sng" dirty="0"/>
              <a:t>Comparison of BC Levels in Ethiopia Against Other MAIA Target Areas</a:t>
            </a:r>
          </a:p>
        </p:txBody>
      </p:sp>
      <p:pic>
        <p:nvPicPr>
          <p:cNvPr id="41" name="Picture 40">
            <a:extLst>
              <a:ext uri="{FF2B5EF4-FFF2-40B4-BE49-F238E27FC236}">
                <a16:creationId xmlns:a16="http://schemas.microsoft.com/office/drawing/2014/main" id="{CD65DFA0-6CE0-B782-6EB2-5F145782EC57}"/>
              </a:ext>
            </a:extLst>
          </p:cNvPr>
          <p:cNvPicPr>
            <a:picLocks noChangeAspect="1"/>
          </p:cNvPicPr>
          <p:nvPr/>
        </p:nvPicPr>
        <p:blipFill>
          <a:blip r:embed="rId7"/>
          <a:stretch>
            <a:fillRect/>
          </a:stretch>
        </p:blipFill>
        <p:spPr>
          <a:xfrm>
            <a:off x="27856632" y="11984842"/>
            <a:ext cx="9596847" cy="6430575"/>
          </a:xfrm>
          <a:prstGeom prst="rect">
            <a:avLst/>
          </a:prstGeom>
        </p:spPr>
      </p:pic>
      <p:pic>
        <p:nvPicPr>
          <p:cNvPr id="42" name="Picture 41">
            <a:extLst>
              <a:ext uri="{FF2B5EF4-FFF2-40B4-BE49-F238E27FC236}">
                <a16:creationId xmlns:a16="http://schemas.microsoft.com/office/drawing/2014/main" id="{8F5528F4-8045-0A1C-16DD-11A8DC63451B}"/>
              </a:ext>
            </a:extLst>
          </p:cNvPr>
          <p:cNvPicPr>
            <a:picLocks noChangeAspect="1"/>
          </p:cNvPicPr>
          <p:nvPr/>
        </p:nvPicPr>
        <p:blipFill>
          <a:blip r:embed="rId8"/>
          <a:stretch>
            <a:fillRect/>
          </a:stretch>
        </p:blipFill>
        <p:spPr>
          <a:xfrm>
            <a:off x="37409489" y="14059377"/>
            <a:ext cx="2051219" cy="1596923"/>
          </a:xfrm>
          <a:prstGeom prst="rect">
            <a:avLst/>
          </a:prstGeom>
        </p:spPr>
      </p:pic>
      <p:sp>
        <p:nvSpPr>
          <p:cNvPr id="48" name="TextBox 47">
            <a:extLst>
              <a:ext uri="{FF2B5EF4-FFF2-40B4-BE49-F238E27FC236}">
                <a16:creationId xmlns:a16="http://schemas.microsoft.com/office/drawing/2014/main" id="{2020342F-F8CA-937F-15B5-F7EC4DBBC62C}"/>
              </a:ext>
            </a:extLst>
          </p:cNvPr>
          <p:cNvSpPr txBox="1"/>
          <p:nvPr/>
        </p:nvSpPr>
        <p:spPr>
          <a:xfrm>
            <a:off x="27204279" y="23314273"/>
            <a:ext cx="9128073" cy="523220"/>
          </a:xfrm>
          <a:prstGeom prst="rect">
            <a:avLst/>
          </a:prstGeom>
          <a:noFill/>
        </p:spPr>
        <p:txBody>
          <a:bodyPr wrap="square" rtlCol="0">
            <a:spAutoFit/>
          </a:bodyPr>
          <a:lstStyle/>
          <a:p>
            <a:r>
              <a:rPr lang="en-US" sz="2800" b="1" u="sng" dirty="0">
                <a:cs typeface="Arial" panose="020B0604020202020204" pitchFamily="34" charset="0"/>
              </a:rPr>
              <a:t>Directionality of BC</a:t>
            </a:r>
          </a:p>
        </p:txBody>
      </p:sp>
      <p:graphicFrame>
        <p:nvGraphicFramePr>
          <p:cNvPr id="49" name="Table 48">
            <a:extLst>
              <a:ext uri="{FF2B5EF4-FFF2-40B4-BE49-F238E27FC236}">
                <a16:creationId xmlns:a16="http://schemas.microsoft.com/office/drawing/2014/main" id="{AA1C9AE5-D2C5-F273-5CA1-213600EA1ABE}"/>
              </a:ext>
            </a:extLst>
          </p:cNvPr>
          <p:cNvGraphicFramePr>
            <a:graphicFrameLocks noGrp="1"/>
          </p:cNvGraphicFramePr>
          <p:nvPr>
            <p:extLst>
              <p:ext uri="{D42A27DB-BD31-4B8C-83A1-F6EECF244321}">
                <p14:modId xmlns:p14="http://schemas.microsoft.com/office/powerpoint/2010/main" val="930750234"/>
              </p:ext>
            </p:extLst>
          </p:nvPr>
        </p:nvGraphicFramePr>
        <p:xfrm>
          <a:off x="702725" y="12558074"/>
          <a:ext cx="12359897" cy="3475026"/>
        </p:xfrm>
        <a:graphic>
          <a:graphicData uri="http://schemas.openxmlformats.org/drawingml/2006/table">
            <a:tbl>
              <a:tblPr>
                <a:tableStyleId>{793D81CF-94F2-401A-BA57-92F5A7B2D0C5}</a:tableStyleId>
              </a:tblPr>
              <a:tblGrid>
                <a:gridCol w="411721">
                  <a:extLst>
                    <a:ext uri="{9D8B030D-6E8A-4147-A177-3AD203B41FA5}">
                      <a16:colId xmlns:a16="http://schemas.microsoft.com/office/drawing/2014/main" val="1315487376"/>
                    </a:ext>
                  </a:extLst>
                </a:gridCol>
                <a:gridCol w="3246539">
                  <a:extLst>
                    <a:ext uri="{9D8B030D-6E8A-4147-A177-3AD203B41FA5}">
                      <a16:colId xmlns:a16="http://schemas.microsoft.com/office/drawing/2014/main" val="4287197006"/>
                    </a:ext>
                  </a:extLst>
                </a:gridCol>
                <a:gridCol w="937846">
                  <a:extLst>
                    <a:ext uri="{9D8B030D-6E8A-4147-A177-3AD203B41FA5}">
                      <a16:colId xmlns:a16="http://schemas.microsoft.com/office/drawing/2014/main" val="1826420575"/>
                    </a:ext>
                  </a:extLst>
                </a:gridCol>
                <a:gridCol w="1547446">
                  <a:extLst>
                    <a:ext uri="{9D8B030D-6E8A-4147-A177-3AD203B41FA5}">
                      <a16:colId xmlns:a16="http://schemas.microsoft.com/office/drawing/2014/main" val="2282262062"/>
                    </a:ext>
                  </a:extLst>
                </a:gridCol>
                <a:gridCol w="1430215">
                  <a:extLst>
                    <a:ext uri="{9D8B030D-6E8A-4147-A177-3AD203B41FA5}">
                      <a16:colId xmlns:a16="http://schemas.microsoft.com/office/drawing/2014/main" val="961919438"/>
                    </a:ext>
                  </a:extLst>
                </a:gridCol>
                <a:gridCol w="1078523">
                  <a:extLst>
                    <a:ext uri="{9D8B030D-6E8A-4147-A177-3AD203B41FA5}">
                      <a16:colId xmlns:a16="http://schemas.microsoft.com/office/drawing/2014/main" val="813027091"/>
                    </a:ext>
                  </a:extLst>
                </a:gridCol>
                <a:gridCol w="1031631">
                  <a:extLst>
                    <a:ext uri="{9D8B030D-6E8A-4147-A177-3AD203B41FA5}">
                      <a16:colId xmlns:a16="http://schemas.microsoft.com/office/drawing/2014/main" val="2129631203"/>
                    </a:ext>
                  </a:extLst>
                </a:gridCol>
                <a:gridCol w="1184031">
                  <a:extLst>
                    <a:ext uri="{9D8B030D-6E8A-4147-A177-3AD203B41FA5}">
                      <a16:colId xmlns:a16="http://schemas.microsoft.com/office/drawing/2014/main" val="893741801"/>
                    </a:ext>
                  </a:extLst>
                </a:gridCol>
                <a:gridCol w="1491945">
                  <a:extLst>
                    <a:ext uri="{9D8B030D-6E8A-4147-A177-3AD203B41FA5}">
                      <a16:colId xmlns:a16="http://schemas.microsoft.com/office/drawing/2014/main" val="1432352525"/>
                    </a:ext>
                  </a:extLst>
                </a:gridCol>
              </a:tblGrid>
              <a:tr h="356362">
                <a:tc>
                  <a:txBody>
                    <a:bodyPr/>
                    <a:lstStyle/>
                    <a:p>
                      <a:pPr algn="l" rtl="0" fontAlgn="b"/>
                      <a:endParaRPr lang="en-US" sz="1800" b="1" i="0" u="none" strike="noStrike" dirty="0">
                        <a:solidFill>
                          <a:srgbClr val="000000"/>
                        </a:solidFill>
                        <a:effectLst/>
                        <a:latin typeface="Calibri" panose="020F0502020204030204" pitchFamily="34" charset="0"/>
                      </a:endParaRPr>
                    </a:p>
                  </a:txBody>
                  <a:tcPr marL="7621" marR="7621" marT="7621" marB="0">
                    <a:lnL w="1270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u="none" strike="noStrike" dirty="0">
                          <a:effectLst/>
                        </a:rPr>
                        <a:t>Instrument</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i="0" u="none" strike="noStrike" dirty="0">
                          <a:solidFill>
                            <a:srgbClr val="000000"/>
                          </a:solidFill>
                          <a:effectLst/>
                          <a:latin typeface="Calibri" panose="020F0502020204030204" pitchFamily="34" charset="0"/>
                        </a:rPr>
                        <a:t>Quantity</a:t>
                      </a: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u="none" strike="noStrike" dirty="0">
                          <a:effectLst/>
                        </a:rPr>
                        <a:t>Measured Parameter(s)</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u="none" strike="noStrike" dirty="0">
                          <a:effectLst/>
                        </a:rPr>
                        <a:t>Measurement Type</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u="none" strike="noStrike" dirty="0">
                          <a:effectLst/>
                        </a:rPr>
                        <a:t>Sampling Interval</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u="none" strike="noStrike" dirty="0">
                          <a:effectLst/>
                        </a:rPr>
                        <a:t>Data Latency</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u="none" strike="noStrike" dirty="0">
                          <a:effectLst/>
                        </a:rPr>
                        <a:t>Status</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b"/>
                      <a:r>
                        <a:rPr lang="en-US" sz="1800" b="1" i="0" u="none" strike="noStrike" dirty="0">
                          <a:solidFill>
                            <a:srgbClr val="000000"/>
                          </a:solidFill>
                          <a:effectLst/>
                          <a:latin typeface="Calibri" panose="020F0502020204030204" pitchFamily="34" charset="0"/>
                        </a:rPr>
                        <a:t>Measurement Start Date</a:t>
                      </a:r>
                    </a:p>
                  </a:txBody>
                  <a:tcPr marL="7621" marR="7621" marT="7621" marB="0">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627142"/>
                  </a:ext>
                </a:extLst>
              </a:tr>
              <a:tr h="413846">
                <a:tc>
                  <a:txBody>
                    <a:bodyPr/>
                    <a:lstStyle/>
                    <a:p>
                      <a:pPr algn="l" rtl="0" fontAlgn="b"/>
                      <a:endParaRPr lang="en-US" sz="1800" b="1" i="0" u="none" strike="noStrike" dirty="0">
                        <a:solidFill>
                          <a:srgbClr val="000000"/>
                        </a:solidFill>
                        <a:effectLst/>
                        <a:latin typeface="Calibri" panose="020F0502020204030204" pitchFamily="34" charset="0"/>
                      </a:endParaRPr>
                    </a:p>
                  </a:txBody>
                  <a:tcPr marL="7621" marR="7621" marT="7621" marB="0">
                    <a:lnL w="1270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rtl="0" fontAlgn="b"/>
                      <a:r>
                        <a:rPr lang="en-US" sz="1800" b="1" u="none" strike="noStrike" dirty="0" err="1">
                          <a:effectLst/>
                        </a:rPr>
                        <a:t>AethLabs</a:t>
                      </a:r>
                      <a:r>
                        <a:rPr lang="en-US" sz="1800" b="1" u="none" strike="noStrike" dirty="0">
                          <a:effectLst/>
                        </a:rPr>
                        <a:t> </a:t>
                      </a:r>
                      <a:r>
                        <a:rPr lang="en-US" sz="1800" b="1" u="none" strike="noStrike" dirty="0" err="1">
                          <a:effectLst/>
                        </a:rPr>
                        <a:t>microAeth</a:t>
                      </a:r>
                      <a:r>
                        <a:rPr lang="en-US" sz="1800" b="1" u="none" strike="noStrike" dirty="0">
                          <a:effectLst/>
                        </a:rPr>
                        <a:t> MA350</a:t>
                      </a:r>
                      <a:endParaRPr lang="en-US" sz="1800" b="1" i="0" u="none" strike="noStrike" dirty="0">
                        <a:solidFill>
                          <a:srgbClr val="000000"/>
                        </a:solidFill>
                        <a:effectLst/>
                        <a:latin typeface="Calibri" panose="020F0502020204030204" pitchFamily="34" charset="0"/>
                      </a:endParaRPr>
                    </a:p>
                  </a:txBody>
                  <a:tcPr marL="7621" marR="7621" marT="7621" marB="0">
                    <a:lnT w="28575" cap="flat" cmpd="sng" algn="ctr">
                      <a:solidFill>
                        <a:schemeClr val="tx1"/>
                      </a:solidFill>
                      <a:prstDash val="solid"/>
                      <a:round/>
                      <a:headEnd type="none" w="med" len="med"/>
                      <a:tailEnd type="none" w="med" len="med"/>
                    </a:lnT>
                  </a:tcPr>
                </a:tc>
                <a:tc>
                  <a:txBody>
                    <a:bodyPr/>
                    <a:lstStyle/>
                    <a:p>
                      <a:pPr algn="ctr" rtl="0" fontAlgn="b"/>
                      <a:r>
                        <a:rPr lang="en-US" sz="1800" b="0" i="0" u="none" strike="noStrike" dirty="0">
                          <a:solidFill>
                            <a:srgbClr val="000000"/>
                          </a:solidFill>
                          <a:effectLst/>
                          <a:latin typeface="+mn-lt"/>
                        </a:rPr>
                        <a:t>2</a:t>
                      </a:r>
                    </a:p>
                  </a:txBody>
                  <a:tcPr marL="7621" marR="7621" marT="7621" marB="0" anchor="ctr">
                    <a:lnT w="28575" cap="flat" cmpd="sng" algn="ctr">
                      <a:solidFill>
                        <a:schemeClr val="tx1"/>
                      </a:solidFill>
                      <a:prstDash val="solid"/>
                      <a:round/>
                      <a:headEnd type="none" w="med" len="med"/>
                      <a:tailEnd type="none" w="med" len="med"/>
                    </a:lnT>
                  </a:tcPr>
                </a:tc>
                <a:tc>
                  <a:txBody>
                    <a:bodyPr/>
                    <a:lstStyle/>
                    <a:p>
                      <a:pPr algn="l" rtl="0" fontAlgn="b"/>
                      <a:r>
                        <a:rPr lang="en-US" sz="1800" u="none" strike="noStrike" dirty="0">
                          <a:effectLst/>
                          <a:latin typeface="+mn-lt"/>
                        </a:rPr>
                        <a:t>Black Carbon</a:t>
                      </a:r>
                      <a:endParaRPr lang="en-US" sz="1800" b="0" i="0" u="none" strike="noStrike" dirty="0">
                        <a:solidFill>
                          <a:srgbClr val="000000"/>
                        </a:solidFill>
                        <a:effectLst/>
                        <a:latin typeface="+mn-lt"/>
                      </a:endParaRPr>
                    </a:p>
                  </a:txBody>
                  <a:tcPr marL="7621" marR="7621" marT="7621" marB="0" anchor="ctr">
                    <a:lnT w="28575" cap="flat" cmpd="sng" algn="ctr">
                      <a:solidFill>
                        <a:schemeClr val="tx1"/>
                      </a:solidFill>
                      <a:prstDash val="solid"/>
                      <a:round/>
                      <a:headEnd type="none" w="med" len="med"/>
                      <a:tailEnd type="none" w="med" len="med"/>
                    </a:lnT>
                  </a:tcPr>
                </a:tc>
                <a:tc>
                  <a:txBody>
                    <a:bodyPr/>
                    <a:lstStyle/>
                    <a:p>
                      <a:pPr algn="l" rtl="0" fontAlgn="b"/>
                      <a:r>
                        <a:rPr lang="en-US" sz="1800" u="none" strike="noStrike" dirty="0">
                          <a:effectLst/>
                          <a:latin typeface="+mn-lt"/>
                        </a:rPr>
                        <a:t>Continuous</a:t>
                      </a:r>
                      <a:endParaRPr lang="en-US" sz="1800" b="0" i="0" u="none" strike="noStrike" dirty="0">
                        <a:solidFill>
                          <a:srgbClr val="000000"/>
                        </a:solidFill>
                        <a:effectLst/>
                        <a:latin typeface="+mn-lt"/>
                      </a:endParaRPr>
                    </a:p>
                  </a:txBody>
                  <a:tcPr marL="7621" marR="7621" marT="7621" marB="0" anchor="ctr">
                    <a:lnT w="28575" cap="flat" cmpd="sng" algn="ctr">
                      <a:solidFill>
                        <a:schemeClr val="tx1"/>
                      </a:solidFill>
                      <a:prstDash val="solid"/>
                      <a:round/>
                      <a:headEnd type="none" w="med" len="med"/>
                      <a:tailEnd type="none" w="med" len="med"/>
                    </a:lnT>
                  </a:tcPr>
                </a:tc>
                <a:tc>
                  <a:txBody>
                    <a:bodyPr/>
                    <a:lstStyle/>
                    <a:p>
                      <a:pPr algn="l" rtl="0" fontAlgn="b"/>
                      <a:r>
                        <a:rPr lang="en-US" sz="1800" u="none" strike="noStrike" dirty="0">
                          <a:effectLst/>
                          <a:latin typeface="+mn-lt"/>
                        </a:rPr>
                        <a:t>1 minute</a:t>
                      </a:r>
                      <a:endParaRPr lang="en-US" sz="1800" b="0" i="0" u="none" strike="noStrike" dirty="0">
                        <a:solidFill>
                          <a:srgbClr val="000000"/>
                        </a:solidFill>
                        <a:effectLst/>
                        <a:latin typeface="+mn-lt"/>
                      </a:endParaRPr>
                    </a:p>
                  </a:txBody>
                  <a:tcPr marL="7621" marR="7621" marT="7621" marB="0" anchor="ctr">
                    <a:lnT w="28575" cap="flat" cmpd="sng" algn="ctr">
                      <a:solidFill>
                        <a:schemeClr val="tx1"/>
                      </a:solidFill>
                      <a:prstDash val="solid"/>
                      <a:round/>
                      <a:headEnd type="none" w="med" len="med"/>
                      <a:tailEnd type="none" w="med" len="med"/>
                    </a:lnT>
                  </a:tcPr>
                </a:tc>
                <a:tc>
                  <a:txBody>
                    <a:bodyPr/>
                    <a:lstStyle/>
                    <a:p>
                      <a:pPr algn="l" rtl="0" fontAlgn="b"/>
                      <a:r>
                        <a:rPr lang="en-US" sz="1800" u="none" strike="noStrike" dirty="0">
                          <a:effectLst/>
                          <a:latin typeface="+mn-lt"/>
                        </a:rPr>
                        <a:t>Real-time</a:t>
                      </a:r>
                      <a:endParaRPr lang="en-US" sz="1800" b="0" i="0" u="none" strike="noStrike" dirty="0">
                        <a:solidFill>
                          <a:srgbClr val="000000"/>
                        </a:solidFill>
                        <a:effectLst/>
                        <a:latin typeface="+mn-lt"/>
                      </a:endParaRPr>
                    </a:p>
                  </a:txBody>
                  <a:tcPr marL="7621" marR="7621" marT="7621" marB="0" anchor="ctr">
                    <a:lnT w="28575" cap="flat" cmpd="sng" algn="ctr">
                      <a:solidFill>
                        <a:schemeClr val="tx1"/>
                      </a:solidFill>
                      <a:prstDash val="solid"/>
                      <a:round/>
                      <a:headEnd type="none" w="med" len="med"/>
                      <a:tailEnd type="none" w="med" len="med"/>
                    </a:lnT>
                  </a:tcPr>
                </a:tc>
                <a:tc>
                  <a:txBody>
                    <a:bodyPr/>
                    <a:lstStyle/>
                    <a:p>
                      <a:pPr algn="l" rtl="0" fontAlgn="b"/>
                      <a:r>
                        <a:rPr lang="en-US" sz="1800" u="none" strike="noStrike" dirty="0">
                          <a:effectLst/>
                          <a:latin typeface="+mn-lt"/>
                        </a:rPr>
                        <a:t>Operating</a:t>
                      </a:r>
                      <a:endParaRPr lang="en-US" sz="1800" b="0" i="0" u="none" strike="noStrike" dirty="0">
                        <a:solidFill>
                          <a:srgbClr val="000000"/>
                        </a:solidFill>
                        <a:effectLst/>
                        <a:latin typeface="+mn-lt"/>
                      </a:endParaRPr>
                    </a:p>
                  </a:txBody>
                  <a:tcPr marL="7621" marR="7621" marT="7621" marB="0" anchor="ctr">
                    <a:lnT w="28575" cap="flat" cmpd="sng" algn="ctr">
                      <a:solidFill>
                        <a:schemeClr val="tx1"/>
                      </a:solidFill>
                      <a:prstDash val="solid"/>
                      <a:round/>
                      <a:headEnd type="none" w="med" len="med"/>
                      <a:tailEnd type="none" w="med" len="med"/>
                    </a:lnT>
                  </a:tcPr>
                </a:tc>
                <a:tc>
                  <a:txBody>
                    <a:bodyPr/>
                    <a:lstStyle/>
                    <a:p>
                      <a:pPr algn="l" rtl="0" fontAlgn="b"/>
                      <a:r>
                        <a:rPr lang="en-US" sz="1800" b="0" i="0" u="none" strike="noStrike" dirty="0">
                          <a:solidFill>
                            <a:schemeClr val="tx1"/>
                          </a:solidFill>
                          <a:effectLst/>
                          <a:latin typeface="+mn-lt"/>
                        </a:rPr>
                        <a:t>Mar 2022</a:t>
                      </a:r>
                    </a:p>
                  </a:txBody>
                  <a:tcPr marL="7621" marR="7621" marT="7621" marB="0" anchor="ctr">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67931330"/>
                  </a:ext>
                </a:extLst>
              </a:tr>
              <a:tr h="399011">
                <a:tc>
                  <a:txBody>
                    <a:bodyPr/>
                    <a:lstStyle/>
                    <a:p>
                      <a:pPr algn="l" rtl="0" fontAlgn="b"/>
                      <a:endParaRPr lang="en-US" sz="1800" b="1" i="0" u="none" strike="noStrike" dirty="0">
                        <a:solidFill>
                          <a:srgbClr val="000000"/>
                        </a:solidFill>
                        <a:effectLst/>
                        <a:latin typeface="Calibri" panose="020F0502020204030204" pitchFamily="34" charset="0"/>
                      </a:endParaRPr>
                    </a:p>
                  </a:txBody>
                  <a:tcPr marL="7621" marR="7621" marT="7621" marB="0">
                    <a:lnL w="12700" cap="flat" cmpd="sng" algn="ctr">
                      <a:solidFill>
                        <a:schemeClr val="bg1"/>
                      </a:solidFill>
                      <a:prstDash val="solid"/>
                      <a:round/>
                      <a:headEnd type="none" w="med" len="med"/>
                      <a:tailEnd type="none" w="med" len="med"/>
                    </a:lnL>
                  </a:tcPr>
                </a:tc>
                <a:tc>
                  <a:txBody>
                    <a:bodyPr/>
                    <a:lstStyle/>
                    <a:p>
                      <a:pPr algn="l" rtl="0" fontAlgn="b"/>
                      <a:r>
                        <a:rPr lang="en-US" sz="1800" b="1" u="none" strike="noStrike" dirty="0" err="1">
                          <a:effectLst/>
                        </a:rPr>
                        <a:t>PurpleAir</a:t>
                      </a:r>
                      <a:r>
                        <a:rPr lang="en-US" sz="1800" b="1" u="none" strike="noStrike" dirty="0">
                          <a:effectLst/>
                        </a:rPr>
                        <a:t> PA-II-SD</a:t>
                      </a:r>
                      <a:endParaRPr lang="en-US" sz="1800" b="1" i="0" u="none" strike="noStrike" dirty="0">
                        <a:solidFill>
                          <a:srgbClr val="000000"/>
                        </a:solidFill>
                        <a:effectLst/>
                        <a:latin typeface="Calibri" panose="020F0502020204030204" pitchFamily="34" charset="0"/>
                      </a:endParaRPr>
                    </a:p>
                  </a:txBody>
                  <a:tcPr marL="7621" marR="7621" marT="7621" marB="0"/>
                </a:tc>
                <a:tc>
                  <a:txBody>
                    <a:bodyPr/>
                    <a:lstStyle/>
                    <a:p>
                      <a:pPr algn="ctr" rtl="0" fontAlgn="b"/>
                      <a:r>
                        <a:rPr lang="en-US" sz="1800" b="0" i="0" u="none" strike="noStrike" dirty="0">
                          <a:solidFill>
                            <a:srgbClr val="000000"/>
                          </a:solidFill>
                          <a:effectLst/>
                          <a:latin typeface="+mn-lt"/>
                        </a:rPr>
                        <a:t>10</a:t>
                      </a:r>
                    </a:p>
                  </a:txBody>
                  <a:tcPr marL="7621" marR="7621" marT="7621" marB="0" anchor="ctr"/>
                </a:tc>
                <a:tc>
                  <a:txBody>
                    <a:bodyPr/>
                    <a:lstStyle/>
                    <a:p>
                      <a:pPr algn="l" rtl="0" fontAlgn="b"/>
                      <a:r>
                        <a:rPr lang="en-US" sz="1800" u="none" strike="noStrike">
                          <a:effectLst/>
                          <a:latin typeface="+mn-lt"/>
                        </a:rPr>
                        <a:t>Total PM</a:t>
                      </a:r>
                      <a:r>
                        <a:rPr lang="en-US" sz="1800" u="none" strike="noStrike" baseline="-25000">
                          <a:effectLst/>
                          <a:latin typeface="+mn-lt"/>
                        </a:rPr>
                        <a:t>2.5</a:t>
                      </a:r>
                      <a:endParaRPr lang="en-US" sz="1800" b="0" i="0" u="none" strike="noStrike" baseline="-25000"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Continuous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2 minutes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Real-time</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Operating</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b="0" i="0" u="none" strike="noStrike" dirty="0">
                          <a:solidFill>
                            <a:schemeClr val="tx1"/>
                          </a:solidFill>
                          <a:effectLst/>
                          <a:latin typeface="+mn-lt"/>
                        </a:rPr>
                        <a:t>Apr 2021</a:t>
                      </a:r>
                    </a:p>
                  </a:txBody>
                  <a:tcPr marL="7621" marR="7621" marT="7621"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056947378"/>
                  </a:ext>
                </a:extLst>
              </a:tr>
              <a:tr h="570523">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Calibri" panose="020F0502020204030204" pitchFamily="34" charset="0"/>
                      </a:endParaRPr>
                    </a:p>
                  </a:txBody>
                  <a:tcPr marL="7621" marR="7621" marT="7621" marB="0">
                    <a:lnL w="12700" cap="flat" cmpd="sng" algn="ctr">
                      <a:solidFill>
                        <a:schemeClr val="bg1"/>
                      </a:solidFill>
                      <a:prstDash val="solid"/>
                      <a:round/>
                      <a:headEnd type="none" w="med" len="med"/>
                      <a:tailEnd type="none" w="med" len="med"/>
                    </a:lnL>
                  </a:tcP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b="1" u="none" strike="noStrike" dirty="0">
                          <a:effectLst/>
                        </a:rPr>
                        <a:t>Colorado State University Aerosol Mass and Optical Depth (AMOD) Filter Sampler</a:t>
                      </a:r>
                      <a:endParaRPr lang="en-US" sz="1800" b="1" i="0" u="none" strike="noStrike" dirty="0">
                        <a:solidFill>
                          <a:srgbClr val="000000"/>
                        </a:solidFill>
                        <a:effectLst/>
                        <a:latin typeface="Calibri" panose="020F0502020204030204" pitchFamily="34" charset="0"/>
                      </a:endParaRPr>
                    </a:p>
                  </a:txBody>
                  <a:tcPr marL="7621" marR="7621" marT="7621" marB="0"/>
                </a:tc>
                <a:tc>
                  <a:txBody>
                    <a:bodyPr/>
                    <a:lstStyle/>
                    <a:p>
                      <a:pPr marL="0" marR="0" lvl="0" indent="0" algn="ctr" defTabSz="402336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2</a:t>
                      </a: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u="none" strike="noStrike" dirty="0">
                          <a:effectLst/>
                          <a:latin typeface="+mn-lt"/>
                        </a:rPr>
                        <a:t>PM</a:t>
                      </a:r>
                      <a:r>
                        <a:rPr lang="en-US" sz="1800" u="none" strike="noStrike" baseline="-25000" dirty="0">
                          <a:effectLst/>
                          <a:latin typeface="+mn-lt"/>
                        </a:rPr>
                        <a:t>2.5</a:t>
                      </a:r>
                      <a:r>
                        <a:rPr lang="en-US" sz="1800" u="none" strike="noStrike" dirty="0">
                          <a:effectLst/>
                          <a:latin typeface="+mn-lt"/>
                        </a:rPr>
                        <a:t> Chemical Composition</a:t>
                      </a:r>
                      <a:endParaRPr lang="en-US" sz="1800" b="0" i="0" u="none" strike="noStrike" dirty="0">
                        <a:solidFill>
                          <a:srgbClr val="000000"/>
                        </a:solidFill>
                        <a:effectLst/>
                        <a:latin typeface="+mn-lt"/>
                      </a:endParaRP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u="none" strike="noStrike" dirty="0">
                          <a:effectLst/>
                          <a:latin typeface="+mn-lt"/>
                        </a:rPr>
                        <a:t>24-hr Integrated</a:t>
                      </a:r>
                      <a:endParaRPr lang="en-US" sz="1800" b="0" i="0" u="none" strike="noStrike" dirty="0">
                        <a:solidFill>
                          <a:srgbClr val="000000"/>
                        </a:solidFill>
                        <a:effectLst/>
                        <a:latin typeface="+mn-lt"/>
                      </a:endParaRP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u="none" strike="noStrike" dirty="0">
                          <a:effectLst/>
                          <a:latin typeface="+mn-lt"/>
                        </a:rPr>
                        <a:t>Every 3rd Day</a:t>
                      </a:r>
                      <a:endParaRPr lang="en-US" sz="1800" b="0" i="0" u="none" strike="noStrike" dirty="0">
                        <a:solidFill>
                          <a:srgbClr val="000000"/>
                        </a:solidFill>
                        <a:effectLst/>
                        <a:latin typeface="+mn-lt"/>
                      </a:endParaRP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u="none" strike="noStrike" dirty="0">
                          <a:effectLst/>
                          <a:latin typeface="+mn-lt"/>
                        </a:rPr>
                        <a:t>3-6 Months</a:t>
                      </a:r>
                      <a:endParaRPr lang="en-US" sz="1800" b="0" i="0" u="none" strike="noStrike" dirty="0">
                        <a:solidFill>
                          <a:srgbClr val="000000"/>
                        </a:solidFill>
                        <a:effectLst/>
                        <a:latin typeface="+mn-lt"/>
                      </a:endParaRP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u="none" strike="noStrike" dirty="0">
                          <a:effectLst/>
                          <a:latin typeface="+mn-lt"/>
                        </a:rPr>
                        <a:t>Installation in process</a:t>
                      </a:r>
                      <a:endParaRPr lang="en-US" sz="1800" b="0" i="0" u="none" strike="noStrike" dirty="0">
                        <a:solidFill>
                          <a:srgbClr val="000000"/>
                        </a:solidFill>
                        <a:effectLst/>
                        <a:latin typeface="+mn-lt"/>
                      </a:endParaRP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a:t>
                      </a:r>
                    </a:p>
                  </a:txBody>
                  <a:tcPr marL="7621" marR="7621" marT="7621"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78110970"/>
                  </a:ext>
                </a:extLst>
              </a:tr>
              <a:tr h="570523">
                <a:tc>
                  <a:txBody>
                    <a:bodyPr/>
                    <a:lstStyle/>
                    <a:p>
                      <a:pPr algn="l" rtl="0" fontAlgn="b"/>
                      <a:endParaRPr lang="en-US" sz="1800" b="1" i="0" u="none" strike="noStrike" dirty="0">
                        <a:solidFill>
                          <a:srgbClr val="000000"/>
                        </a:solidFill>
                        <a:effectLst/>
                        <a:latin typeface="Calibri" panose="020F0502020204030204" pitchFamily="34" charset="0"/>
                      </a:endParaRPr>
                    </a:p>
                  </a:txBody>
                  <a:tcPr marL="7621" marR="7621" marT="7621" marB="0">
                    <a:lnL w="12700" cap="flat" cmpd="sng" algn="ctr">
                      <a:solidFill>
                        <a:schemeClr val="bg1"/>
                      </a:solidFill>
                      <a:prstDash val="solid"/>
                      <a:round/>
                      <a:headEnd type="none" w="med" len="med"/>
                      <a:tailEnd type="none" w="med" len="med"/>
                    </a:lnL>
                  </a:tcPr>
                </a:tc>
                <a:tc>
                  <a:txBody>
                    <a:bodyPr/>
                    <a:lstStyle/>
                    <a:p>
                      <a:pPr algn="l" rtl="0" fontAlgn="b"/>
                      <a:r>
                        <a:rPr lang="en-US" sz="1800" b="1" u="none" strike="noStrike" dirty="0" err="1">
                          <a:effectLst/>
                        </a:rPr>
                        <a:t>AirPhoton</a:t>
                      </a:r>
                      <a:r>
                        <a:rPr lang="en-US" sz="1800" b="1" u="none" strike="noStrike" dirty="0">
                          <a:effectLst/>
                        </a:rPr>
                        <a:t> SS5 Filter Sampler</a:t>
                      </a:r>
                    </a:p>
                    <a:p>
                      <a:pPr algn="l" rtl="0" fontAlgn="b"/>
                      <a:r>
                        <a:rPr lang="en-US" sz="1800" b="1" u="none" strike="noStrike" dirty="0">
                          <a:effectLst/>
                        </a:rPr>
                        <a:t>(as part of SPARTAN network)</a:t>
                      </a:r>
                      <a:endParaRPr lang="en-US" sz="1800" b="1" i="0" u="none" strike="noStrike" dirty="0">
                        <a:solidFill>
                          <a:srgbClr val="000000"/>
                        </a:solidFill>
                        <a:effectLst/>
                        <a:latin typeface="Calibri" panose="020F0502020204030204" pitchFamily="34" charset="0"/>
                      </a:endParaRPr>
                    </a:p>
                  </a:txBody>
                  <a:tcPr marL="7621" marR="7621" marT="7621" marB="0"/>
                </a:tc>
                <a:tc>
                  <a:txBody>
                    <a:bodyPr/>
                    <a:lstStyle/>
                    <a:p>
                      <a:pPr algn="ctr" rtl="0" fontAlgn="b"/>
                      <a:r>
                        <a:rPr lang="en-US" sz="1800" b="0" i="0" u="none" strike="noStrike" dirty="0">
                          <a:solidFill>
                            <a:srgbClr val="000000"/>
                          </a:solidFill>
                          <a:effectLst/>
                          <a:latin typeface="+mn-lt"/>
                        </a:rPr>
                        <a:t>1</a:t>
                      </a:r>
                    </a:p>
                  </a:txBody>
                  <a:tcPr marL="7621" marR="7621" marT="7621" marB="0" anchor="ctr"/>
                </a:tc>
                <a:tc>
                  <a:txBody>
                    <a:bodyPr/>
                    <a:lstStyle/>
                    <a:p>
                      <a:pPr marL="0" marR="0" lvl="0" indent="0" algn="l" defTabSz="4023360" rtl="0" eaLnBrk="1" fontAlgn="b" latinLnBrk="0" hangingPunct="1">
                        <a:lnSpc>
                          <a:spcPct val="100000"/>
                        </a:lnSpc>
                        <a:spcBef>
                          <a:spcPts val="0"/>
                        </a:spcBef>
                        <a:spcAft>
                          <a:spcPts val="0"/>
                        </a:spcAft>
                        <a:buClrTx/>
                        <a:buSzTx/>
                        <a:buFontTx/>
                        <a:buNone/>
                        <a:tabLst/>
                        <a:defRPr/>
                      </a:pPr>
                      <a:r>
                        <a:rPr lang="en-US" sz="1800" u="none" strike="noStrike" dirty="0">
                          <a:effectLst/>
                          <a:latin typeface="+mn-lt"/>
                        </a:rPr>
                        <a:t>PM</a:t>
                      </a:r>
                      <a:r>
                        <a:rPr lang="en-US" sz="1800" u="none" strike="noStrike" baseline="-25000" dirty="0">
                          <a:effectLst/>
                          <a:latin typeface="+mn-lt"/>
                        </a:rPr>
                        <a:t>2.5</a:t>
                      </a:r>
                      <a:r>
                        <a:rPr lang="en-US" sz="1800" u="none" strike="noStrike" dirty="0">
                          <a:effectLst/>
                          <a:latin typeface="+mn-lt"/>
                        </a:rPr>
                        <a:t> Chemical Composition</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24-hr Integrated</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Every 3rd Day</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3-6 Months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Installation in process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b="0" i="0" u="none" strike="noStrike" dirty="0">
                          <a:solidFill>
                            <a:schemeClr val="tx1"/>
                          </a:solidFill>
                          <a:effectLst/>
                          <a:latin typeface="+mn-lt"/>
                        </a:rPr>
                        <a:t>-----</a:t>
                      </a:r>
                    </a:p>
                  </a:txBody>
                  <a:tcPr marL="7621" marR="7621" marT="7621"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057097354"/>
                  </a:ext>
                </a:extLst>
              </a:tr>
              <a:tr h="704804">
                <a:tc>
                  <a:txBody>
                    <a:bodyPr/>
                    <a:lstStyle/>
                    <a:p>
                      <a:pPr algn="l" rtl="0" fontAlgn="b"/>
                      <a:endParaRPr lang="en-US" sz="1800" b="1" i="0" u="none" strike="noStrike" dirty="0">
                        <a:solidFill>
                          <a:srgbClr val="000000"/>
                        </a:solidFill>
                        <a:effectLst/>
                        <a:latin typeface="Calibri" panose="020F0502020204030204" pitchFamily="34" charset="0"/>
                      </a:endParaRPr>
                    </a:p>
                  </a:txBody>
                  <a:tcPr marL="7621" marR="7621" marT="7621" marB="0">
                    <a:lnL w="12700" cap="flat" cmpd="sng" algn="ctr">
                      <a:solidFill>
                        <a:schemeClr val="bg1"/>
                      </a:solidFill>
                      <a:prstDash val="solid"/>
                      <a:round/>
                      <a:headEnd type="none" w="med" len="med"/>
                      <a:tailEnd type="none" w="med" len="med"/>
                    </a:lnL>
                  </a:tcPr>
                </a:tc>
                <a:tc>
                  <a:txBody>
                    <a:bodyPr/>
                    <a:lstStyle/>
                    <a:p>
                      <a:pPr algn="l" rtl="0" fontAlgn="b"/>
                      <a:r>
                        <a:rPr lang="en-US" sz="1800" b="1" u="none" strike="noStrike" dirty="0">
                          <a:solidFill>
                            <a:srgbClr val="000000"/>
                          </a:solidFill>
                          <a:effectLst/>
                        </a:rPr>
                        <a:t>CIMEL Sun Photometer </a:t>
                      </a:r>
                    </a:p>
                    <a:p>
                      <a:pPr algn="l" rtl="0" fontAlgn="b"/>
                      <a:r>
                        <a:rPr lang="en-US" sz="1800" b="1" u="none" strike="noStrike" dirty="0">
                          <a:solidFill>
                            <a:srgbClr val="000000"/>
                          </a:solidFill>
                          <a:effectLst/>
                        </a:rPr>
                        <a:t>(as part of AERONET network)</a:t>
                      </a:r>
                      <a:endParaRPr lang="en-US" sz="1800" b="1" i="0" u="none" strike="noStrike" dirty="0">
                        <a:solidFill>
                          <a:srgbClr val="000000"/>
                        </a:solidFill>
                        <a:effectLst/>
                        <a:latin typeface="Calibri" panose="020F0502020204030204" pitchFamily="34" charset="0"/>
                      </a:endParaRPr>
                    </a:p>
                  </a:txBody>
                  <a:tcPr marL="7621" marR="7621" marT="7621" marB="0"/>
                </a:tc>
                <a:tc>
                  <a:txBody>
                    <a:bodyPr/>
                    <a:lstStyle/>
                    <a:p>
                      <a:pPr algn="ctr" rtl="0" fontAlgn="b"/>
                      <a:r>
                        <a:rPr lang="en-US" sz="1800" b="0" i="0" u="none" strike="noStrike" dirty="0">
                          <a:solidFill>
                            <a:srgbClr val="000000"/>
                          </a:solidFill>
                          <a:effectLst/>
                          <a:latin typeface="+mn-lt"/>
                        </a:rPr>
                        <a:t>1</a:t>
                      </a:r>
                    </a:p>
                  </a:txBody>
                  <a:tcPr marL="7621" marR="7621" marT="7621" marB="0" anchor="ctr"/>
                </a:tc>
                <a:tc>
                  <a:txBody>
                    <a:bodyPr/>
                    <a:lstStyle/>
                    <a:p>
                      <a:pPr algn="l" rtl="0" fontAlgn="b"/>
                      <a:r>
                        <a:rPr lang="en-US" sz="1800" b="0" u="none" strike="noStrike" dirty="0">
                          <a:solidFill>
                            <a:srgbClr val="000000"/>
                          </a:solidFill>
                          <a:effectLst/>
                          <a:latin typeface="+mn-lt"/>
                        </a:rPr>
                        <a:t>Aerosol Optical Properties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Continuous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2 minutes</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Real-time</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u="none" strike="noStrike" dirty="0">
                          <a:effectLst/>
                          <a:latin typeface="+mn-lt"/>
                        </a:rPr>
                        <a:t>Operating</a:t>
                      </a:r>
                      <a:endParaRPr lang="en-US" sz="1800" b="0" i="0" u="none" strike="noStrike" dirty="0">
                        <a:solidFill>
                          <a:srgbClr val="000000"/>
                        </a:solidFill>
                        <a:effectLst/>
                        <a:latin typeface="+mn-lt"/>
                      </a:endParaRPr>
                    </a:p>
                  </a:txBody>
                  <a:tcPr marL="7621" marR="7621" marT="7621" marB="0" anchor="ctr"/>
                </a:tc>
                <a:tc>
                  <a:txBody>
                    <a:bodyPr/>
                    <a:lstStyle/>
                    <a:p>
                      <a:pPr algn="l" rtl="0" fontAlgn="b"/>
                      <a:r>
                        <a:rPr lang="en-US" sz="1800" b="0" i="0" u="none" strike="noStrike" dirty="0">
                          <a:solidFill>
                            <a:schemeClr val="tx1"/>
                          </a:solidFill>
                          <a:effectLst/>
                          <a:latin typeface="+mn-lt"/>
                        </a:rPr>
                        <a:t>Oct 2022</a:t>
                      </a:r>
                    </a:p>
                  </a:txBody>
                  <a:tcPr marL="7621" marR="7621" marT="7621"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69134473"/>
                  </a:ext>
                </a:extLst>
              </a:tr>
            </a:tbl>
          </a:graphicData>
        </a:graphic>
      </p:graphicFrame>
      <p:pic>
        <p:nvPicPr>
          <p:cNvPr id="50" name="Picture 49">
            <a:extLst>
              <a:ext uri="{FF2B5EF4-FFF2-40B4-BE49-F238E27FC236}">
                <a16:creationId xmlns:a16="http://schemas.microsoft.com/office/drawing/2014/main" id="{765394D4-D0EA-F238-47F4-124BE63F85CA}"/>
              </a:ext>
            </a:extLst>
          </p:cNvPr>
          <p:cNvPicPr>
            <a:picLocks noChangeAspect="1"/>
          </p:cNvPicPr>
          <p:nvPr/>
        </p:nvPicPr>
        <p:blipFill>
          <a:blip r:embed="rId9"/>
          <a:stretch>
            <a:fillRect/>
          </a:stretch>
        </p:blipFill>
        <p:spPr>
          <a:xfrm>
            <a:off x="1160272" y="26672007"/>
            <a:ext cx="11460300" cy="4068366"/>
          </a:xfrm>
          <a:prstGeom prst="rect">
            <a:avLst/>
          </a:prstGeom>
        </p:spPr>
      </p:pic>
      <p:pic>
        <p:nvPicPr>
          <p:cNvPr id="3" name="Picture 2">
            <a:extLst>
              <a:ext uri="{FF2B5EF4-FFF2-40B4-BE49-F238E27FC236}">
                <a16:creationId xmlns:a16="http://schemas.microsoft.com/office/drawing/2014/main" id="{76F1659A-6C21-4499-B8F5-50A457D5C45F}"/>
              </a:ext>
            </a:extLst>
          </p:cNvPr>
          <p:cNvPicPr>
            <a:picLocks noChangeAspect="1"/>
          </p:cNvPicPr>
          <p:nvPr/>
        </p:nvPicPr>
        <p:blipFill>
          <a:blip r:embed="rId10"/>
          <a:stretch>
            <a:fillRect/>
          </a:stretch>
        </p:blipFill>
        <p:spPr>
          <a:xfrm>
            <a:off x="27402632" y="18960097"/>
            <a:ext cx="11862079" cy="4319373"/>
          </a:xfrm>
          <a:prstGeom prst="rect">
            <a:avLst/>
          </a:prstGeom>
        </p:spPr>
      </p:pic>
      <p:pic>
        <p:nvPicPr>
          <p:cNvPr id="4" name="Picture 3">
            <a:extLst>
              <a:ext uri="{FF2B5EF4-FFF2-40B4-BE49-F238E27FC236}">
                <a16:creationId xmlns:a16="http://schemas.microsoft.com/office/drawing/2014/main" id="{957D6C04-3859-4A58-9929-FA620EAD88C1}"/>
              </a:ext>
            </a:extLst>
          </p:cNvPr>
          <p:cNvPicPr>
            <a:picLocks noChangeAspect="1"/>
          </p:cNvPicPr>
          <p:nvPr/>
        </p:nvPicPr>
        <p:blipFill>
          <a:blip r:embed="rId11"/>
          <a:stretch>
            <a:fillRect/>
          </a:stretch>
        </p:blipFill>
        <p:spPr>
          <a:xfrm>
            <a:off x="14987223" y="12849162"/>
            <a:ext cx="10300098" cy="4144661"/>
          </a:xfrm>
          <a:prstGeom prst="rect">
            <a:avLst/>
          </a:prstGeom>
        </p:spPr>
      </p:pic>
      <p:sp>
        <p:nvSpPr>
          <p:cNvPr id="5" name="Rectangle 4">
            <a:extLst>
              <a:ext uri="{FF2B5EF4-FFF2-40B4-BE49-F238E27FC236}">
                <a16:creationId xmlns:a16="http://schemas.microsoft.com/office/drawing/2014/main" id="{C3EF4A29-47B1-42A5-81E6-52F4B5117B31}"/>
              </a:ext>
            </a:extLst>
          </p:cNvPr>
          <p:cNvSpPr/>
          <p:nvPr/>
        </p:nvSpPr>
        <p:spPr>
          <a:xfrm>
            <a:off x="27172568" y="23924254"/>
            <a:ext cx="6303638" cy="3416320"/>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The US Embassy </a:t>
            </a:r>
            <a:r>
              <a:rPr lang="en-US" sz="2400" dirty="0" err="1">
                <a:latin typeface="Arial" panose="020B0604020202020204" pitchFamily="34" charset="0"/>
                <a:cs typeface="Arial" panose="020B0604020202020204" pitchFamily="34" charset="0"/>
              </a:rPr>
              <a:t>Jacros</a:t>
            </a:r>
            <a:r>
              <a:rPr lang="en-US" sz="2400" dirty="0">
                <a:latin typeface="Arial" panose="020B0604020202020204" pitchFamily="34" charset="0"/>
                <a:cs typeface="Arial" panose="020B0604020202020204" pitchFamily="34" charset="0"/>
              </a:rPr>
              <a:t> site is 4km from the Addis Ababa Bole International Airport, where wind measurements are available.</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Assuming that the BC levels at </a:t>
            </a:r>
            <a:r>
              <a:rPr lang="en-US" sz="2400" dirty="0" err="1">
                <a:latin typeface="Arial" panose="020B0604020202020204" pitchFamily="34" charset="0"/>
                <a:cs typeface="Arial" panose="020B0604020202020204" pitchFamily="34" charset="0"/>
              </a:rPr>
              <a:t>Jacros</a:t>
            </a:r>
            <a:r>
              <a:rPr lang="en-US" sz="2400" dirty="0">
                <a:latin typeface="Arial" panose="020B0604020202020204" pitchFamily="34" charset="0"/>
                <a:cs typeface="Arial" panose="020B0604020202020204" pitchFamily="34" charset="0"/>
              </a:rPr>
              <a:t> and the airport are comparable, a bivariate polar plot analysis was performed.</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The polar plot illustrates that the highest BC levels are associated with NW winds, pointing toward the city center.</a:t>
            </a:r>
          </a:p>
        </p:txBody>
      </p:sp>
      <p:sp>
        <p:nvSpPr>
          <p:cNvPr id="13" name="Rectangle 12">
            <a:extLst>
              <a:ext uri="{FF2B5EF4-FFF2-40B4-BE49-F238E27FC236}">
                <a16:creationId xmlns:a16="http://schemas.microsoft.com/office/drawing/2014/main" id="{E609353D-1D72-4558-B112-3889809C0F8D}"/>
              </a:ext>
            </a:extLst>
          </p:cNvPr>
          <p:cNvSpPr/>
          <p:nvPr/>
        </p:nvSpPr>
        <p:spPr>
          <a:xfrm>
            <a:off x="27178414" y="10300383"/>
            <a:ext cx="12348224" cy="1569660"/>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Average PM</a:t>
            </a:r>
            <a:r>
              <a:rPr lang="en-US" sz="2400" baseline="-25000" dirty="0">
                <a:latin typeface="Arial" panose="020B0604020202020204" pitchFamily="34" charset="0"/>
                <a:cs typeface="Arial" panose="020B0604020202020204" pitchFamily="34" charset="0"/>
              </a:rPr>
              <a:t>2.5</a:t>
            </a:r>
            <a:r>
              <a:rPr lang="en-US" sz="2400" dirty="0">
                <a:latin typeface="Arial" panose="020B0604020202020204" pitchFamily="34" charset="0"/>
                <a:cs typeface="Arial" panose="020B0604020202020204" pitchFamily="34" charset="0"/>
              </a:rPr>
              <a:t> levels in New Delhi, Beijing, and Addis Ababa are substantially higher (&gt;2x) than in Pasadena.</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Average BC concentrations vary from less than 1 µg/m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in Pasadena to over 8 µg/m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in Addis Ababa (US Embassy, </a:t>
            </a:r>
            <a:r>
              <a:rPr lang="en-US" sz="2400" dirty="0" err="1">
                <a:latin typeface="Arial" panose="020B0604020202020204" pitchFamily="34" charset="0"/>
                <a:cs typeface="Arial" panose="020B0604020202020204" pitchFamily="34" charset="0"/>
              </a:rPr>
              <a:t>Jacros</a:t>
            </a:r>
            <a:r>
              <a:rPr lang="en-US" sz="2400" dirty="0">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BC87B45B-F82B-4994-977B-D82DD96067B4}"/>
              </a:ext>
            </a:extLst>
          </p:cNvPr>
          <p:cNvSpPr/>
          <p:nvPr/>
        </p:nvSpPr>
        <p:spPr>
          <a:xfrm>
            <a:off x="27187835" y="18448231"/>
            <a:ext cx="12187670" cy="461665"/>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Source strength/activity and meteorology drive the diurnal patterns of PM</a:t>
            </a:r>
            <a:r>
              <a:rPr lang="en-US" sz="2400" baseline="-25000" dirty="0">
                <a:latin typeface="Arial" panose="020B0604020202020204" pitchFamily="34" charset="0"/>
                <a:cs typeface="Arial" panose="020B0604020202020204" pitchFamily="34" charset="0"/>
              </a:rPr>
              <a:t>2.5</a:t>
            </a:r>
            <a:r>
              <a:rPr lang="en-US" sz="2400" dirty="0">
                <a:latin typeface="Arial" panose="020B0604020202020204" pitchFamily="34" charset="0"/>
                <a:cs typeface="Arial" panose="020B0604020202020204" pitchFamily="34" charset="0"/>
              </a:rPr>
              <a:t> and BC</a:t>
            </a:r>
          </a:p>
        </p:txBody>
      </p:sp>
      <p:sp>
        <p:nvSpPr>
          <p:cNvPr id="44" name="TextBox 43">
            <a:extLst>
              <a:ext uri="{FF2B5EF4-FFF2-40B4-BE49-F238E27FC236}">
                <a16:creationId xmlns:a16="http://schemas.microsoft.com/office/drawing/2014/main" id="{E5CA81FF-6080-4831-9BDB-610504DB597E}"/>
              </a:ext>
            </a:extLst>
          </p:cNvPr>
          <p:cNvSpPr txBox="1"/>
          <p:nvPr/>
        </p:nvSpPr>
        <p:spPr>
          <a:xfrm>
            <a:off x="19677963" y="25905722"/>
            <a:ext cx="6303638" cy="341632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Diurnal PM</a:t>
            </a:r>
            <a:r>
              <a:rPr lang="en-US" sz="2400" baseline="-25000" dirty="0">
                <a:latin typeface="Arial" panose="020B0604020202020204" pitchFamily="34" charset="0"/>
                <a:cs typeface="Arial" panose="020B0604020202020204" pitchFamily="34" charset="0"/>
              </a:rPr>
              <a:t>2.5</a:t>
            </a:r>
            <a:r>
              <a:rPr lang="en-US" sz="2400" dirty="0">
                <a:latin typeface="Arial" panose="020B0604020202020204" pitchFamily="34" charset="0"/>
                <a:cs typeface="Arial" panose="020B0604020202020204" pitchFamily="34" charset="0"/>
              </a:rPr>
              <a:t> trends are characterized by a distinct monitoring rush hour peak in all months, suggesting emissions from vehicular sources.</a:t>
            </a:r>
          </a:p>
          <a:p>
            <a:pPr marL="285750" indent="-28575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A second, larger peak appears at night, between June and September, likely due to increased emissions from biomass burning for cooking and/or heating purposes.</a:t>
            </a:r>
          </a:p>
        </p:txBody>
      </p:sp>
      <p:sp>
        <p:nvSpPr>
          <p:cNvPr id="51" name="TextBox 50">
            <a:extLst>
              <a:ext uri="{FF2B5EF4-FFF2-40B4-BE49-F238E27FC236}">
                <a16:creationId xmlns:a16="http://schemas.microsoft.com/office/drawing/2014/main" id="{03FC0016-2CA5-43BE-BC26-2F7551E886E0}"/>
              </a:ext>
            </a:extLst>
          </p:cNvPr>
          <p:cNvSpPr txBox="1"/>
          <p:nvPr/>
        </p:nvSpPr>
        <p:spPr>
          <a:xfrm>
            <a:off x="13930757" y="21841652"/>
            <a:ext cx="6797615" cy="230832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Highest PM</a:t>
            </a:r>
            <a:r>
              <a:rPr lang="en-US" sz="2400" baseline="-25000" dirty="0">
                <a:latin typeface="Arial" panose="020B0604020202020204" pitchFamily="34" charset="0"/>
                <a:cs typeface="Arial" panose="020B0604020202020204" pitchFamily="34" charset="0"/>
              </a:rPr>
              <a:t>2.5</a:t>
            </a:r>
            <a:r>
              <a:rPr lang="en-US" sz="2400" dirty="0">
                <a:latin typeface="Arial" panose="020B0604020202020204" pitchFamily="34" charset="0"/>
                <a:cs typeface="Arial" panose="020B0604020202020204" pitchFamily="34" charset="0"/>
              </a:rPr>
              <a:t> levels were measured between June and September.</a:t>
            </a:r>
          </a:p>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Previous source apportionment studies reported enhanced contributions from biomass burning and vehicular sources during this period.</a:t>
            </a:r>
          </a:p>
        </p:txBody>
      </p:sp>
      <p:sp>
        <p:nvSpPr>
          <p:cNvPr id="53" name="TextBox 52">
            <a:extLst>
              <a:ext uri="{FF2B5EF4-FFF2-40B4-BE49-F238E27FC236}">
                <a16:creationId xmlns:a16="http://schemas.microsoft.com/office/drawing/2014/main" id="{D7D8825B-6717-498C-AD57-9D43807B98B7}"/>
              </a:ext>
            </a:extLst>
          </p:cNvPr>
          <p:cNvSpPr txBox="1"/>
          <p:nvPr/>
        </p:nvSpPr>
        <p:spPr>
          <a:xfrm>
            <a:off x="19989580" y="18265897"/>
            <a:ext cx="6252526" cy="230832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Ambient PM</a:t>
            </a:r>
            <a:r>
              <a:rPr lang="en-US" sz="2400" baseline="-25000" dirty="0">
                <a:latin typeface="Arial" panose="020B0604020202020204" pitchFamily="34" charset="0"/>
                <a:cs typeface="Arial" panose="020B0604020202020204" pitchFamily="34" charset="0"/>
              </a:rPr>
              <a:t>2.5</a:t>
            </a:r>
            <a:r>
              <a:rPr lang="en-US" sz="2400" dirty="0">
                <a:latin typeface="Arial" panose="020B0604020202020204" pitchFamily="34" charset="0"/>
                <a:cs typeface="Arial" panose="020B0604020202020204" pitchFamily="34" charset="0"/>
              </a:rPr>
              <a:t> shows a strong spatial gradient across Addis Ababa.</a:t>
            </a:r>
          </a:p>
          <a:p>
            <a:pPr marL="285750" indent="-28575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The central and western parts of Addis Ababa have the highest PM</a:t>
            </a:r>
            <a:r>
              <a:rPr lang="en-US" sz="2400" baseline="-25000" dirty="0">
                <a:latin typeface="Arial" panose="020B0604020202020204" pitchFamily="34" charset="0"/>
                <a:cs typeface="Arial" panose="020B0604020202020204" pitchFamily="34" charset="0"/>
              </a:rPr>
              <a:t>2.5  </a:t>
            </a:r>
            <a:r>
              <a:rPr lang="en-US" sz="2400" dirty="0">
                <a:latin typeface="Arial" panose="020B0604020202020204" pitchFamily="34" charset="0"/>
                <a:cs typeface="Arial" panose="020B0604020202020204" pitchFamily="34" charset="0"/>
              </a:rPr>
              <a:t>levels, while the northern area has the lowest.</a:t>
            </a:r>
          </a:p>
        </p:txBody>
      </p:sp>
      <p:sp>
        <p:nvSpPr>
          <p:cNvPr id="47" name="TextBox 46">
            <a:extLst>
              <a:ext uri="{FF2B5EF4-FFF2-40B4-BE49-F238E27FC236}">
                <a16:creationId xmlns:a16="http://schemas.microsoft.com/office/drawing/2014/main" id="{C20A9518-02D7-4A4B-8C7D-23D85A3946D4}"/>
              </a:ext>
            </a:extLst>
          </p:cNvPr>
          <p:cNvSpPr txBox="1"/>
          <p:nvPr/>
        </p:nvSpPr>
        <p:spPr>
          <a:xfrm>
            <a:off x="708911" y="9784934"/>
            <a:ext cx="9128073" cy="523220"/>
          </a:xfrm>
          <a:prstGeom prst="rect">
            <a:avLst/>
          </a:prstGeom>
          <a:noFill/>
        </p:spPr>
        <p:txBody>
          <a:bodyPr wrap="square" rtlCol="0">
            <a:spAutoFit/>
          </a:bodyPr>
          <a:lstStyle/>
          <a:p>
            <a:r>
              <a:rPr lang="en-US" sz="2800" b="1" u="sng" dirty="0"/>
              <a:t>In-Situ PM Monitors in Ethiopia</a:t>
            </a:r>
          </a:p>
        </p:txBody>
      </p:sp>
      <p:sp>
        <p:nvSpPr>
          <p:cNvPr id="55" name="TextBox 54">
            <a:extLst>
              <a:ext uri="{FF2B5EF4-FFF2-40B4-BE49-F238E27FC236}">
                <a16:creationId xmlns:a16="http://schemas.microsoft.com/office/drawing/2014/main" id="{E012E3F3-6EE9-4DBB-A94F-7A7DBB5034F5}"/>
              </a:ext>
            </a:extLst>
          </p:cNvPr>
          <p:cNvSpPr txBox="1"/>
          <p:nvPr/>
        </p:nvSpPr>
        <p:spPr>
          <a:xfrm>
            <a:off x="718222" y="10323527"/>
            <a:ext cx="12344400" cy="2003112"/>
          </a:xfrm>
          <a:prstGeom prst="rect">
            <a:avLst/>
          </a:prstGeom>
          <a:noFill/>
        </p:spPr>
        <p:txBody>
          <a:bodyPr wrap="square">
            <a:spAutoFit/>
          </a:bodyPr>
          <a:lstStyle/>
          <a:p>
            <a:pPr marL="342900" indent="-342900">
              <a:spcAft>
                <a:spcPts val="45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The US embassy operates reference beta attenuation monitors (BAM) at two locations in Addis Ababa.</a:t>
            </a:r>
          </a:p>
          <a:p>
            <a:pPr marL="342900" indent="-342900">
              <a:spcAft>
                <a:spcPts val="450"/>
              </a:spcAft>
              <a:buFont typeface="Wingdings" panose="05000000000000000000" pitchFamily="2" charset="2"/>
              <a:buChar char="Ø"/>
            </a:pPr>
            <a:r>
              <a:rPr lang="en-US" sz="2400" b="0" i="0" dirty="0">
                <a:effectLst/>
                <a:latin typeface="Arial" panose="020B0604020202020204" pitchFamily="34" charset="0"/>
                <a:cs typeface="Arial" panose="020B0604020202020204" pitchFamily="34" charset="0"/>
              </a:rPr>
              <a:t>The MAIA project deployed additional in-situ monitors in Addis Ababa and </a:t>
            </a:r>
            <a:r>
              <a:rPr lang="en-US" sz="2400" b="0" i="0" dirty="0" err="1">
                <a:effectLst/>
                <a:latin typeface="Arial" panose="020B0604020202020204" pitchFamily="34" charset="0"/>
                <a:cs typeface="Arial" panose="020B0604020202020204" pitchFamily="34" charset="0"/>
              </a:rPr>
              <a:t>Adama</a:t>
            </a:r>
            <a:r>
              <a:rPr lang="en-US" sz="2400" b="0" i="0" dirty="0">
                <a:effectLst/>
                <a:latin typeface="Arial" panose="020B0604020202020204" pitchFamily="34" charset="0"/>
                <a:cs typeface="Arial" panose="020B0604020202020204" pitchFamily="34" charset="0"/>
              </a:rPr>
              <a:t> to enhance measurements of PM</a:t>
            </a:r>
            <a:r>
              <a:rPr lang="en-US" sz="2400" b="0" i="0" baseline="-25000" dirty="0">
                <a:effectLst/>
                <a:latin typeface="Arial" panose="020B0604020202020204" pitchFamily="34" charset="0"/>
                <a:cs typeface="Arial" panose="020B0604020202020204" pitchFamily="34" charset="0"/>
              </a:rPr>
              <a:t>2.5</a:t>
            </a:r>
            <a:r>
              <a:rPr lang="en-US" sz="2400" b="0" i="0" dirty="0">
                <a:effectLst/>
                <a:latin typeface="Arial" panose="020B0604020202020204" pitchFamily="34" charset="0"/>
                <a:cs typeface="Arial" panose="020B0604020202020204" pitchFamily="34" charset="0"/>
              </a:rPr>
              <a:t> mass and chemical composition. NASA GSFC also deployed a CIMEL sun photometer, extending AERONET into Ethiopia.</a:t>
            </a:r>
            <a:endParaRPr lang="en-US" sz="24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49D40DF-7CE8-4C7C-BDF6-C47A6472CBB9}"/>
              </a:ext>
            </a:extLst>
          </p:cNvPr>
          <p:cNvSpPr txBox="1"/>
          <p:nvPr/>
        </p:nvSpPr>
        <p:spPr>
          <a:xfrm>
            <a:off x="725355" y="18903256"/>
            <a:ext cx="9128073" cy="523220"/>
          </a:xfrm>
          <a:prstGeom prst="rect">
            <a:avLst/>
          </a:prstGeom>
          <a:noFill/>
        </p:spPr>
        <p:txBody>
          <a:bodyPr wrap="square" rtlCol="0">
            <a:spAutoFit/>
          </a:bodyPr>
          <a:lstStyle/>
          <a:p>
            <a:r>
              <a:rPr lang="en-US" sz="2800" b="1" u="sng" dirty="0"/>
              <a:t>Monitoring Sites</a:t>
            </a:r>
          </a:p>
        </p:txBody>
      </p:sp>
      <p:sp>
        <p:nvSpPr>
          <p:cNvPr id="58" name="TextBox 57">
            <a:extLst>
              <a:ext uri="{FF2B5EF4-FFF2-40B4-BE49-F238E27FC236}">
                <a16:creationId xmlns:a16="http://schemas.microsoft.com/office/drawing/2014/main" id="{36565727-541D-44B7-A413-2270449C2041}"/>
              </a:ext>
            </a:extLst>
          </p:cNvPr>
          <p:cNvSpPr txBox="1"/>
          <p:nvPr/>
        </p:nvSpPr>
        <p:spPr>
          <a:xfrm>
            <a:off x="712477" y="26270053"/>
            <a:ext cx="12141390"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Examples of PurpleAir monitoring sites</a:t>
            </a:r>
          </a:p>
        </p:txBody>
      </p:sp>
      <p:sp>
        <p:nvSpPr>
          <p:cNvPr id="59" name="TextBox 58">
            <a:extLst>
              <a:ext uri="{FF2B5EF4-FFF2-40B4-BE49-F238E27FC236}">
                <a16:creationId xmlns:a16="http://schemas.microsoft.com/office/drawing/2014/main" id="{AB540FF1-90BF-4469-8D55-E53168E0A5FE}"/>
              </a:ext>
            </a:extLst>
          </p:cNvPr>
          <p:cNvSpPr txBox="1"/>
          <p:nvPr/>
        </p:nvSpPr>
        <p:spPr>
          <a:xfrm>
            <a:off x="27175242" y="27638843"/>
            <a:ext cx="12344400" cy="677671"/>
          </a:xfrm>
          <a:prstGeom prst="rect">
            <a:avLst/>
          </a:prstGeom>
          <a:solidFill>
            <a:srgbClr val="0070C0"/>
          </a:solidFill>
          <a:ln>
            <a:solidFill>
              <a:schemeClr val="accent5">
                <a:lumMod val="50000"/>
              </a:schemeClr>
            </a:solidFill>
          </a:ln>
        </p:spPr>
        <p:txBody>
          <a:bodyPr wrap="square" rtlCol="0">
            <a:spAutoFit/>
          </a:bodyPr>
          <a:lstStyle/>
          <a:p>
            <a:pPr algn="ctr"/>
            <a:r>
              <a:rPr lang="en-US" sz="3771" b="1" dirty="0">
                <a:solidFill>
                  <a:srgbClr val="FFFF00"/>
                </a:solidFill>
                <a:latin typeface="Arial" panose="020B0604020202020204" pitchFamily="34" charset="0"/>
                <a:cs typeface="Arial" panose="020B0604020202020204" pitchFamily="34" charset="0"/>
              </a:rPr>
              <a:t>Acknowledgments</a:t>
            </a:r>
          </a:p>
        </p:txBody>
      </p:sp>
      <p:sp>
        <p:nvSpPr>
          <p:cNvPr id="8" name="Rectangle 7">
            <a:extLst>
              <a:ext uri="{FF2B5EF4-FFF2-40B4-BE49-F238E27FC236}">
                <a16:creationId xmlns:a16="http://schemas.microsoft.com/office/drawing/2014/main" id="{156F636A-62B4-4D73-A7AC-149183F825EA}"/>
              </a:ext>
            </a:extLst>
          </p:cNvPr>
          <p:cNvSpPr/>
          <p:nvPr/>
        </p:nvSpPr>
        <p:spPr>
          <a:xfrm>
            <a:off x="27145409" y="28325556"/>
            <a:ext cx="12617412" cy="2308324"/>
          </a:xfrm>
          <a:prstGeom prst="rect">
            <a:avLst/>
          </a:prstGeom>
        </p:spPr>
        <p:txBody>
          <a:bodyPr wrap="square">
            <a:spAutoFit/>
          </a:bodyPr>
          <a:lstStyle/>
          <a:p>
            <a:pPr marL="342900" indent="-342900">
              <a:buFont typeface="Wingdings" panose="05000000000000000000" pitchFamily="2" charset="2"/>
              <a:buChar char="Ø"/>
            </a:pPr>
            <a:r>
              <a:rPr lang="en-US" sz="2400" b="0" i="0" dirty="0">
                <a:solidFill>
                  <a:srgbClr val="242424"/>
                </a:solidFill>
                <a:effectLst/>
                <a:latin typeface="Arial" panose="020B0604020202020204" pitchFamily="34" charset="0"/>
                <a:cs typeface="Arial" panose="020B0604020202020204" pitchFamily="34" charset="0"/>
              </a:rPr>
              <a:t>This research was carried out, in part, at the Jet Propulsion Laboratory, California Institute of Technology, under contract with NASA.</a:t>
            </a:r>
            <a:endParaRPr lang="en-US" sz="2400" dirty="0">
              <a:solidFill>
                <a:srgbClr val="000000"/>
              </a:solidFill>
              <a:latin typeface="Arial" panose="020B0604020202020204" pitchFamily="34" charset="0"/>
              <a:ea typeface="Arial Unicode MS"/>
              <a:cs typeface="Arial" panose="020B0604020202020204" pitchFamily="34" charset="0"/>
            </a:endParaRPr>
          </a:p>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Arial Unicode MS"/>
                <a:cs typeface="Arial" panose="020B0604020202020204" pitchFamily="34" charset="0"/>
              </a:rPr>
              <a:t>The US Agency for International Development (USAID) has provided funding to supplement MAIA's activities in Africa.</a:t>
            </a: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Arial Unicode MS"/>
                <a:cs typeface="Arial" panose="020B0604020202020204" pitchFamily="34" charset="0"/>
              </a:rPr>
              <a:t>The US Department of State (DOS) facilitates shipments of equipment and consumables. DOS also hosts some of the air monitoring equipment at the embassy sites.</a:t>
            </a:r>
            <a:endParaRPr lang="en-US" sz="24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58EA369D-4787-4A57-9FA4-878CFC439BD0}"/>
              </a:ext>
            </a:extLst>
          </p:cNvPr>
          <p:cNvGrpSpPr/>
          <p:nvPr/>
        </p:nvGrpSpPr>
        <p:grpSpPr>
          <a:xfrm>
            <a:off x="715452" y="19616669"/>
            <a:ext cx="12372219" cy="6359238"/>
            <a:chOff x="715452" y="18511562"/>
            <a:chExt cx="12372219" cy="6359238"/>
          </a:xfrm>
        </p:grpSpPr>
        <p:pic>
          <p:nvPicPr>
            <p:cNvPr id="2" name="Picture 1">
              <a:extLst>
                <a:ext uri="{FF2B5EF4-FFF2-40B4-BE49-F238E27FC236}">
                  <a16:creationId xmlns:a16="http://schemas.microsoft.com/office/drawing/2014/main" id="{C1A280C4-932B-A87A-A35D-49D76BA1707A}"/>
                </a:ext>
              </a:extLst>
            </p:cNvPr>
            <p:cNvPicPr>
              <a:picLocks noChangeAspect="1"/>
            </p:cNvPicPr>
            <p:nvPr/>
          </p:nvPicPr>
          <p:blipFill>
            <a:blip r:embed="rId12"/>
            <a:stretch>
              <a:fillRect/>
            </a:stretch>
          </p:blipFill>
          <p:spPr>
            <a:xfrm>
              <a:off x="715452" y="18511562"/>
              <a:ext cx="6625170" cy="6359238"/>
            </a:xfrm>
            <a:prstGeom prst="rect">
              <a:avLst/>
            </a:prstGeom>
          </p:spPr>
        </p:pic>
        <p:pic>
          <p:nvPicPr>
            <p:cNvPr id="6" name="Picture 5">
              <a:extLst>
                <a:ext uri="{FF2B5EF4-FFF2-40B4-BE49-F238E27FC236}">
                  <a16:creationId xmlns:a16="http://schemas.microsoft.com/office/drawing/2014/main" id="{99D4C814-12BC-A2C3-7A98-E9BA4206FDB3}"/>
                </a:ext>
              </a:extLst>
            </p:cNvPr>
            <p:cNvPicPr>
              <a:picLocks noChangeAspect="1"/>
            </p:cNvPicPr>
            <p:nvPr/>
          </p:nvPicPr>
          <p:blipFill>
            <a:blip r:embed="rId13"/>
            <a:stretch>
              <a:fillRect/>
            </a:stretch>
          </p:blipFill>
          <p:spPr>
            <a:xfrm>
              <a:off x="7514659" y="18911845"/>
              <a:ext cx="5573012" cy="5361255"/>
            </a:xfrm>
            <a:prstGeom prst="rect">
              <a:avLst/>
            </a:prstGeom>
          </p:spPr>
        </p:pic>
        <p:pic>
          <p:nvPicPr>
            <p:cNvPr id="7" name="Picture 6">
              <a:extLst>
                <a:ext uri="{FF2B5EF4-FFF2-40B4-BE49-F238E27FC236}">
                  <a16:creationId xmlns:a16="http://schemas.microsoft.com/office/drawing/2014/main" id="{57F5A3BB-F471-E13D-C364-3178A7B39A4F}"/>
                </a:ext>
              </a:extLst>
            </p:cNvPr>
            <p:cNvPicPr>
              <a:picLocks noChangeAspect="1"/>
            </p:cNvPicPr>
            <p:nvPr/>
          </p:nvPicPr>
          <p:blipFill>
            <a:blip r:embed="rId14"/>
            <a:stretch>
              <a:fillRect/>
            </a:stretch>
          </p:blipFill>
          <p:spPr>
            <a:xfrm>
              <a:off x="7616257" y="23003416"/>
              <a:ext cx="2913893" cy="1132844"/>
            </a:xfrm>
            <a:prstGeom prst="rect">
              <a:avLst/>
            </a:prstGeom>
            <a:ln>
              <a:solidFill>
                <a:schemeClr val="tx1"/>
              </a:solidFill>
            </a:ln>
          </p:spPr>
        </p:pic>
        <p:sp>
          <p:nvSpPr>
            <p:cNvPr id="16" name="Rectangle 15">
              <a:extLst>
                <a:ext uri="{FF2B5EF4-FFF2-40B4-BE49-F238E27FC236}">
                  <a16:creationId xmlns:a16="http://schemas.microsoft.com/office/drawing/2014/main" id="{EB81AB9C-CA4A-4F36-8F51-BB6CB75893B6}"/>
                </a:ext>
              </a:extLst>
            </p:cNvPr>
            <p:cNvSpPr/>
            <p:nvPr/>
          </p:nvSpPr>
          <p:spPr>
            <a:xfrm>
              <a:off x="3510698" y="21347635"/>
              <a:ext cx="476250" cy="4329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Notched Right 16">
              <a:extLst>
                <a:ext uri="{FF2B5EF4-FFF2-40B4-BE49-F238E27FC236}">
                  <a16:creationId xmlns:a16="http://schemas.microsoft.com/office/drawing/2014/main" id="{DD063D2F-C6D5-4638-BFAA-4BCB8C462CCB}"/>
                </a:ext>
              </a:extLst>
            </p:cNvPr>
            <p:cNvSpPr/>
            <p:nvPr/>
          </p:nvSpPr>
          <p:spPr>
            <a:xfrm>
              <a:off x="4068900" y="21460784"/>
              <a:ext cx="3445759" cy="239339"/>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2" descr="No photo description available.">
            <a:extLst>
              <a:ext uri="{FF2B5EF4-FFF2-40B4-BE49-F238E27FC236}">
                <a16:creationId xmlns:a16="http://schemas.microsoft.com/office/drawing/2014/main" id="{5D7A2D77-7F9A-4393-BEA5-2F06F4C2A8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30839" y="16553461"/>
            <a:ext cx="1518353" cy="269659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www.airmonitors.co.uk/image/cache/catalog/Aethlabs/MA350a-750x750.jpg">
            <a:extLst>
              <a:ext uri="{FF2B5EF4-FFF2-40B4-BE49-F238E27FC236}">
                <a16:creationId xmlns:a16="http://schemas.microsoft.com/office/drawing/2014/main" id="{0F39B032-D89A-4033-8F13-E8F1A1FBE323}"/>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511081" y="17141507"/>
            <a:ext cx="1518353" cy="151835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074D67B8-3BA2-4B2A-8F9A-1556D7E5414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112851" y="17399031"/>
            <a:ext cx="1657964" cy="1311196"/>
          </a:xfrm>
          <a:prstGeom prst="rect">
            <a:avLst/>
          </a:prstGeom>
        </p:spPr>
      </p:pic>
      <p:pic>
        <p:nvPicPr>
          <p:cNvPr id="63" name="Picture 62">
            <a:extLst>
              <a:ext uri="{FF2B5EF4-FFF2-40B4-BE49-F238E27FC236}">
                <a16:creationId xmlns:a16="http://schemas.microsoft.com/office/drawing/2014/main" id="{3D5A78F6-1856-4FE0-8859-BEAB5E7C818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192094" y="17141507"/>
            <a:ext cx="1116609" cy="1460181"/>
          </a:xfrm>
          <a:prstGeom prst="rect">
            <a:avLst/>
          </a:prstGeom>
        </p:spPr>
      </p:pic>
      <p:pic>
        <p:nvPicPr>
          <p:cNvPr id="1026" name="Picture 2" descr="https://www.cimel.fr/wp-content/uploads/2019/03/ce318t-photoproduit2-1024x1024.jpg">
            <a:extLst>
              <a:ext uri="{FF2B5EF4-FFF2-40B4-BE49-F238E27FC236}">
                <a16:creationId xmlns:a16="http://schemas.microsoft.com/office/drawing/2014/main" id="{4F596DBA-7C93-459A-8A8A-00A7DC6E4EB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34435" y="16415149"/>
            <a:ext cx="2464483" cy="246448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2E454A3-F4F9-4545-BA45-1534937D121E}"/>
              </a:ext>
            </a:extLst>
          </p:cNvPr>
          <p:cNvGrpSpPr/>
          <p:nvPr/>
        </p:nvGrpSpPr>
        <p:grpSpPr>
          <a:xfrm>
            <a:off x="726915" y="13116352"/>
            <a:ext cx="413554" cy="400110"/>
            <a:chOff x="773807" y="12871909"/>
            <a:chExt cx="413554" cy="400110"/>
          </a:xfrm>
        </p:grpSpPr>
        <p:sp>
          <p:nvSpPr>
            <p:cNvPr id="20" name="TextBox 19">
              <a:extLst>
                <a:ext uri="{FF2B5EF4-FFF2-40B4-BE49-F238E27FC236}">
                  <a16:creationId xmlns:a16="http://schemas.microsoft.com/office/drawing/2014/main" id="{95168237-BC90-43D9-882F-919AE6F47263}"/>
                </a:ext>
              </a:extLst>
            </p:cNvPr>
            <p:cNvSpPr txBox="1"/>
            <p:nvPr/>
          </p:nvSpPr>
          <p:spPr>
            <a:xfrm>
              <a:off x="780037" y="12871909"/>
              <a:ext cx="407324" cy="400110"/>
            </a:xfrm>
            <a:prstGeom prst="rect">
              <a:avLst/>
            </a:prstGeom>
            <a:noFill/>
          </p:spPr>
          <p:txBody>
            <a:bodyPr wrap="square" rtlCol="0">
              <a:spAutoFit/>
            </a:bodyPr>
            <a:lstStyle/>
            <a:p>
              <a:r>
                <a:rPr lang="en-US" sz="2000" b="1" dirty="0"/>
                <a:t>1</a:t>
              </a:r>
            </a:p>
          </p:txBody>
        </p:sp>
        <p:sp>
          <p:nvSpPr>
            <p:cNvPr id="21" name="Oval 20">
              <a:extLst>
                <a:ext uri="{FF2B5EF4-FFF2-40B4-BE49-F238E27FC236}">
                  <a16:creationId xmlns:a16="http://schemas.microsoft.com/office/drawing/2014/main" id="{C3310D52-C766-46FC-9A4A-FC29452B92ED}"/>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B1946A69-4066-4823-89DE-A687D61EDA29}"/>
              </a:ext>
            </a:extLst>
          </p:cNvPr>
          <p:cNvGrpSpPr/>
          <p:nvPr/>
        </p:nvGrpSpPr>
        <p:grpSpPr>
          <a:xfrm>
            <a:off x="721422" y="13519151"/>
            <a:ext cx="413554" cy="400110"/>
            <a:chOff x="773807" y="12871909"/>
            <a:chExt cx="413554" cy="400110"/>
          </a:xfrm>
        </p:grpSpPr>
        <p:sp>
          <p:nvSpPr>
            <p:cNvPr id="66" name="TextBox 65">
              <a:extLst>
                <a:ext uri="{FF2B5EF4-FFF2-40B4-BE49-F238E27FC236}">
                  <a16:creationId xmlns:a16="http://schemas.microsoft.com/office/drawing/2014/main" id="{10F45821-F383-4AFC-B7A2-76D12E1A7CB4}"/>
                </a:ext>
              </a:extLst>
            </p:cNvPr>
            <p:cNvSpPr txBox="1"/>
            <p:nvPr/>
          </p:nvSpPr>
          <p:spPr>
            <a:xfrm>
              <a:off x="780037" y="12871909"/>
              <a:ext cx="407324" cy="400110"/>
            </a:xfrm>
            <a:prstGeom prst="rect">
              <a:avLst/>
            </a:prstGeom>
            <a:noFill/>
          </p:spPr>
          <p:txBody>
            <a:bodyPr wrap="square" rtlCol="0">
              <a:spAutoFit/>
            </a:bodyPr>
            <a:lstStyle/>
            <a:p>
              <a:r>
                <a:rPr lang="en-US" sz="2000" b="1" dirty="0"/>
                <a:t>2</a:t>
              </a:r>
            </a:p>
          </p:txBody>
        </p:sp>
        <p:sp>
          <p:nvSpPr>
            <p:cNvPr id="67" name="Oval 66">
              <a:extLst>
                <a:ext uri="{FF2B5EF4-FFF2-40B4-BE49-F238E27FC236}">
                  <a16:creationId xmlns:a16="http://schemas.microsoft.com/office/drawing/2014/main" id="{AC42B868-B031-4362-A901-1ED12DFA5808}"/>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0583058-B4B4-46C6-9928-187BCCE5F5FF}"/>
              </a:ext>
            </a:extLst>
          </p:cNvPr>
          <p:cNvGrpSpPr/>
          <p:nvPr/>
        </p:nvGrpSpPr>
        <p:grpSpPr>
          <a:xfrm>
            <a:off x="727652" y="14112161"/>
            <a:ext cx="413554" cy="400110"/>
            <a:chOff x="773807" y="12871909"/>
            <a:chExt cx="413554" cy="400110"/>
          </a:xfrm>
        </p:grpSpPr>
        <p:sp>
          <p:nvSpPr>
            <p:cNvPr id="69" name="TextBox 68">
              <a:extLst>
                <a:ext uri="{FF2B5EF4-FFF2-40B4-BE49-F238E27FC236}">
                  <a16:creationId xmlns:a16="http://schemas.microsoft.com/office/drawing/2014/main" id="{554C07C8-1090-434B-98B8-8C2703816039}"/>
                </a:ext>
              </a:extLst>
            </p:cNvPr>
            <p:cNvSpPr txBox="1"/>
            <p:nvPr/>
          </p:nvSpPr>
          <p:spPr>
            <a:xfrm>
              <a:off x="780037" y="12871909"/>
              <a:ext cx="407324" cy="400110"/>
            </a:xfrm>
            <a:prstGeom prst="rect">
              <a:avLst/>
            </a:prstGeom>
            <a:noFill/>
          </p:spPr>
          <p:txBody>
            <a:bodyPr wrap="square" rtlCol="0">
              <a:spAutoFit/>
            </a:bodyPr>
            <a:lstStyle/>
            <a:p>
              <a:r>
                <a:rPr lang="en-US" sz="2000" b="1" dirty="0"/>
                <a:t>3</a:t>
              </a:r>
            </a:p>
          </p:txBody>
        </p:sp>
        <p:sp>
          <p:nvSpPr>
            <p:cNvPr id="70" name="Oval 69">
              <a:extLst>
                <a:ext uri="{FF2B5EF4-FFF2-40B4-BE49-F238E27FC236}">
                  <a16:creationId xmlns:a16="http://schemas.microsoft.com/office/drawing/2014/main" id="{DE532327-A09B-4475-9586-E269925E02D5}"/>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C02820CC-27C8-4B52-9475-90775258F001}"/>
              </a:ext>
            </a:extLst>
          </p:cNvPr>
          <p:cNvGrpSpPr/>
          <p:nvPr/>
        </p:nvGrpSpPr>
        <p:grpSpPr>
          <a:xfrm>
            <a:off x="721422" y="14835934"/>
            <a:ext cx="413554" cy="400110"/>
            <a:chOff x="773807" y="12871909"/>
            <a:chExt cx="413554" cy="400110"/>
          </a:xfrm>
        </p:grpSpPr>
        <p:sp>
          <p:nvSpPr>
            <p:cNvPr id="72" name="TextBox 71">
              <a:extLst>
                <a:ext uri="{FF2B5EF4-FFF2-40B4-BE49-F238E27FC236}">
                  <a16:creationId xmlns:a16="http://schemas.microsoft.com/office/drawing/2014/main" id="{B99CE363-3C17-444C-A601-FE2DABF30F22}"/>
                </a:ext>
              </a:extLst>
            </p:cNvPr>
            <p:cNvSpPr txBox="1"/>
            <p:nvPr/>
          </p:nvSpPr>
          <p:spPr>
            <a:xfrm>
              <a:off x="780037" y="12871909"/>
              <a:ext cx="407324" cy="400110"/>
            </a:xfrm>
            <a:prstGeom prst="rect">
              <a:avLst/>
            </a:prstGeom>
            <a:noFill/>
          </p:spPr>
          <p:txBody>
            <a:bodyPr wrap="square" rtlCol="0">
              <a:spAutoFit/>
            </a:bodyPr>
            <a:lstStyle/>
            <a:p>
              <a:r>
                <a:rPr lang="en-US" sz="2000" b="1" dirty="0"/>
                <a:t>4</a:t>
              </a:r>
            </a:p>
          </p:txBody>
        </p:sp>
        <p:sp>
          <p:nvSpPr>
            <p:cNvPr id="73" name="Oval 72">
              <a:extLst>
                <a:ext uri="{FF2B5EF4-FFF2-40B4-BE49-F238E27FC236}">
                  <a16:creationId xmlns:a16="http://schemas.microsoft.com/office/drawing/2014/main" id="{F7537DC7-AC6A-4E06-8501-2A5E09750107}"/>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432E731D-C7CD-4FC7-B8C8-7B02307E3A76}"/>
              </a:ext>
            </a:extLst>
          </p:cNvPr>
          <p:cNvGrpSpPr/>
          <p:nvPr/>
        </p:nvGrpSpPr>
        <p:grpSpPr>
          <a:xfrm>
            <a:off x="721422" y="15441809"/>
            <a:ext cx="413554" cy="400110"/>
            <a:chOff x="773807" y="12871909"/>
            <a:chExt cx="413554" cy="400110"/>
          </a:xfrm>
        </p:grpSpPr>
        <p:sp>
          <p:nvSpPr>
            <p:cNvPr id="75" name="TextBox 74">
              <a:extLst>
                <a:ext uri="{FF2B5EF4-FFF2-40B4-BE49-F238E27FC236}">
                  <a16:creationId xmlns:a16="http://schemas.microsoft.com/office/drawing/2014/main" id="{2B0B086B-2654-460E-8676-1AB9BCF46686}"/>
                </a:ext>
              </a:extLst>
            </p:cNvPr>
            <p:cNvSpPr txBox="1"/>
            <p:nvPr/>
          </p:nvSpPr>
          <p:spPr>
            <a:xfrm>
              <a:off x="780037" y="12871909"/>
              <a:ext cx="407324" cy="400110"/>
            </a:xfrm>
            <a:prstGeom prst="rect">
              <a:avLst/>
            </a:prstGeom>
            <a:noFill/>
          </p:spPr>
          <p:txBody>
            <a:bodyPr wrap="square" rtlCol="0">
              <a:spAutoFit/>
            </a:bodyPr>
            <a:lstStyle/>
            <a:p>
              <a:r>
                <a:rPr lang="en-US" sz="2000" b="1" dirty="0"/>
                <a:t>5</a:t>
              </a:r>
            </a:p>
          </p:txBody>
        </p:sp>
        <p:sp>
          <p:nvSpPr>
            <p:cNvPr id="76" name="Oval 75">
              <a:extLst>
                <a:ext uri="{FF2B5EF4-FFF2-40B4-BE49-F238E27FC236}">
                  <a16:creationId xmlns:a16="http://schemas.microsoft.com/office/drawing/2014/main" id="{36C8653F-3997-41A2-95A3-AF4778D3B05E}"/>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34D637EC-4700-451A-83A1-891A4C316ED0}"/>
              </a:ext>
            </a:extLst>
          </p:cNvPr>
          <p:cNvGrpSpPr/>
          <p:nvPr/>
        </p:nvGrpSpPr>
        <p:grpSpPr>
          <a:xfrm>
            <a:off x="2063480" y="16221533"/>
            <a:ext cx="413554" cy="400110"/>
            <a:chOff x="773807" y="12871909"/>
            <a:chExt cx="413554" cy="400110"/>
          </a:xfrm>
        </p:grpSpPr>
        <p:sp>
          <p:nvSpPr>
            <p:cNvPr id="78" name="TextBox 77">
              <a:extLst>
                <a:ext uri="{FF2B5EF4-FFF2-40B4-BE49-F238E27FC236}">
                  <a16:creationId xmlns:a16="http://schemas.microsoft.com/office/drawing/2014/main" id="{78F04F12-2D04-47EA-BC12-4E2EE2090FCB}"/>
                </a:ext>
              </a:extLst>
            </p:cNvPr>
            <p:cNvSpPr txBox="1"/>
            <p:nvPr/>
          </p:nvSpPr>
          <p:spPr>
            <a:xfrm>
              <a:off x="780037" y="12871909"/>
              <a:ext cx="407324" cy="400110"/>
            </a:xfrm>
            <a:prstGeom prst="rect">
              <a:avLst/>
            </a:prstGeom>
            <a:noFill/>
          </p:spPr>
          <p:txBody>
            <a:bodyPr wrap="square" rtlCol="0">
              <a:spAutoFit/>
            </a:bodyPr>
            <a:lstStyle/>
            <a:p>
              <a:r>
                <a:rPr lang="en-US" sz="2000" b="1" dirty="0"/>
                <a:t>1</a:t>
              </a:r>
            </a:p>
          </p:txBody>
        </p:sp>
        <p:sp>
          <p:nvSpPr>
            <p:cNvPr id="79" name="Oval 78">
              <a:extLst>
                <a:ext uri="{FF2B5EF4-FFF2-40B4-BE49-F238E27FC236}">
                  <a16:creationId xmlns:a16="http://schemas.microsoft.com/office/drawing/2014/main" id="{7C035D76-607F-45C3-B378-D77369A73728}"/>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B665DA1-2F42-4828-ADFA-66A89A53B355}"/>
              </a:ext>
            </a:extLst>
          </p:cNvPr>
          <p:cNvGrpSpPr/>
          <p:nvPr/>
        </p:nvGrpSpPr>
        <p:grpSpPr>
          <a:xfrm>
            <a:off x="4607346" y="16224644"/>
            <a:ext cx="413554" cy="400110"/>
            <a:chOff x="773807" y="12871909"/>
            <a:chExt cx="413554" cy="400110"/>
          </a:xfrm>
        </p:grpSpPr>
        <p:sp>
          <p:nvSpPr>
            <p:cNvPr id="81" name="TextBox 80">
              <a:extLst>
                <a:ext uri="{FF2B5EF4-FFF2-40B4-BE49-F238E27FC236}">
                  <a16:creationId xmlns:a16="http://schemas.microsoft.com/office/drawing/2014/main" id="{24693537-E846-43E8-B33F-7667A8E5A1BF}"/>
                </a:ext>
              </a:extLst>
            </p:cNvPr>
            <p:cNvSpPr txBox="1"/>
            <p:nvPr/>
          </p:nvSpPr>
          <p:spPr>
            <a:xfrm>
              <a:off x="780037" y="12871909"/>
              <a:ext cx="407324" cy="400110"/>
            </a:xfrm>
            <a:prstGeom prst="rect">
              <a:avLst/>
            </a:prstGeom>
            <a:noFill/>
          </p:spPr>
          <p:txBody>
            <a:bodyPr wrap="square" rtlCol="0">
              <a:spAutoFit/>
            </a:bodyPr>
            <a:lstStyle/>
            <a:p>
              <a:r>
                <a:rPr lang="en-US" sz="2000" b="1" dirty="0"/>
                <a:t>2</a:t>
              </a:r>
            </a:p>
          </p:txBody>
        </p:sp>
        <p:sp>
          <p:nvSpPr>
            <p:cNvPr id="82" name="Oval 81">
              <a:extLst>
                <a:ext uri="{FF2B5EF4-FFF2-40B4-BE49-F238E27FC236}">
                  <a16:creationId xmlns:a16="http://schemas.microsoft.com/office/drawing/2014/main" id="{06B050F5-EC0B-48F0-89A1-6BB58BFBB7CF}"/>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BE8422E9-3776-4348-B1B3-C4752DE0D9FD}"/>
              </a:ext>
            </a:extLst>
          </p:cNvPr>
          <p:cNvGrpSpPr/>
          <p:nvPr/>
        </p:nvGrpSpPr>
        <p:grpSpPr>
          <a:xfrm>
            <a:off x="6788043" y="16221531"/>
            <a:ext cx="413554" cy="400110"/>
            <a:chOff x="773807" y="12871909"/>
            <a:chExt cx="413554" cy="400110"/>
          </a:xfrm>
        </p:grpSpPr>
        <p:sp>
          <p:nvSpPr>
            <p:cNvPr id="84" name="TextBox 83">
              <a:extLst>
                <a:ext uri="{FF2B5EF4-FFF2-40B4-BE49-F238E27FC236}">
                  <a16:creationId xmlns:a16="http://schemas.microsoft.com/office/drawing/2014/main" id="{D09A4E62-789E-45AC-B561-9D7C727E16FE}"/>
                </a:ext>
              </a:extLst>
            </p:cNvPr>
            <p:cNvSpPr txBox="1"/>
            <p:nvPr/>
          </p:nvSpPr>
          <p:spPr>
            <a:xfrm>
              <a:off x="780037" y="12871909"/>
              <a:ext cx="407324" cy="400110"/>
            </a:xfrm>
            <a:prstGeom prst="rect">
              <a:avLst/>
            </a:prstGeom>
            <a:noFill/>
          </p:spPr>
          <p:txBody>
            <a:bodyPr wrap="square" rtlCol="0">
              <a:spAutoFit/>
            </a:bodyPr>
            <a:lstStyle/>
            <a:p>
              <a:r>
                <a:rPr lang="en-US" sz="2000" b="1" dirty="0"/>
                <a:t>3</a:t>
              </a:r>
            </a:p>
          </p:txBody>
        </p:sp>
        <p:sp>
          <p:nvSpPr>
            <p:cNvPr id="85" name="Oval 84">
              <a:extLst>
                <a:ext uri="{FF2B5EF4-FFF2-40B4-BE49-F238E27FC236}">
                  <a16:creationId xmlns:a16="http://schemas.microsoft.com/office/drawing/2014/main" id="{785C2F3D-64A7-4F5E-8622-E74E528EF04E}"/>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60698B35-F179-4578-938D-67BAE4660223}"/>
              </a:ext>
            </a:extLst>
          </p:cNvPr>
          <p:cNvGrpSpPr/>
          <p:nvPr/>
        </p:nvGrpSpPr>
        <p:grpSpPr>
          <a:xfrm>
            <a:off x="9206709" y="16224427"/>
            <a:ext cx="413554" cy="400110"/>
            <a:chOff x="773807" y="12871909"/>
            <a:chExt cx="413554" cy="400110"/>
          </a:xfrm>
        </p:grpSpPr>
        <p:sp>
          <p:nvSpPr>
            <p:cNvPr id="87" name="TextBox 86">
              <a:extLst>
                <a:ext uri="{FF2B5EF4-FFF2-40B4-BE49-F238E27FC236}">
                  <a16:creationId xmlns:a16="http://schemas.microsoft.com/office/drawing/2014/main" id="{2002DC49-1685-40E4-AA27-8501FAE2084C}"/>
                </a:ext>
              </a:extLst>
            </p:cNvPr>
            <p:cNvSpPr txBox="1"/>
            <p:nvPr/>
          </p:nvSpPr>
          <p:spPr>
            <a:xfrm>
              <a:off x="780037" y="12871909"/>
              <a:ext cx="407324" cy="400110"/>
            </a:xfrm>
            <a:prstGeom prst="rect">
              <a:avLst/>
            </a:prstGeom>
            <a:noFill/>
          </p:spPr>
          <p:txBody>
            <a:bodyPr wrap="square" rtlCol="0">
              <a:spAutoFit/>
            </a:bodyPr>
            <a:lstStyle/>
            <a:p>
              <a:r>
                <a:rPr lang="en-US" sz="2000" b="1" dirty="0"/>
                <a:t>4</a:t>
              </a:r>
            </a:p>
          </p:txBody>
        </p:sp>
        <p:sp>
          <p:nvSpPr>
            <p:cNvPr id="88" name="Oval 87">
              <a:extLst>
                <a:ext uri="{FF2B5EF4-FFF2-40B4-BE49-F238E27FC236}">
                  <a16:creationId xmlns:a16="http://schemas.microsoft.com/office/drawing/2014/main" id="{9782CA12-4883-49C3-9ABD-40E1E6CC26A6}"/>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0236699D-585E-432E-B28F-00B2243D5B7D}"/>
              </a:ext>
            </a:extLst>
          </p:cNvPr>
          <p:cNvGrpSpPr/>
          <p:nvPr/>
        </p:nvGrpSpPr>
        <p:grpSpPr>
          <a:xfrm>
            <a:off x="11513867" y="16225478"/>
            <a:ext cx="413554" cy="400110"/>
            <a:chOff x="773807" y="12871909"/>
            <a:chExt cx="413554" cy="400110"/>
          </a:xfrm>
        </p:grpSpPr>
        <p:sp>
          <p:nvSpPr>
            <p:cNvPr id="90" name="TextBox 89">
              <a:extLst>
                <a:ext uri="{FF2B5EF4-FFF2-40B4-BE49-F238E27FC236}">
                  <a16:creationId xmlns:a16="http://schemas.microsoft.com/office/drawing/2014/main" id="{65FBA1D6-CB88-4CA3-89F0-48B93A60065B}"/>
                </a:ext>
              </a:extLst>
            </p:cNvPr>
            <p:cNvSpPr txBox="1"/>
            <p:nvPr/>
          </p:nvSpPr>
          <p:spPr>
            <a:xfrm>
              <a:off x="780037" y="12871909"/>
              <a:ext cx="407324" cy="400110"/>
            </a:xfrm>
            <a:prstGeom prst="rect">
              <a:avLst/>
            </a:prstGeom>
            <a:noFill/>
          </p:spPr>
          <p:txBody>
            <a:bodyPr wrap="square" rtlCol="0">
              <a:spAutoFit/>
            </a:bodyPr>
            <a:lstStyle/>
            <a:p>
              <a:r>
                <a:rPr lang="en-US" sz="2000" b="1" dirty="0"/>
                <a:t>5</a:t>
              </a:r>
            </a:p>
          </p:txBody>
        </p:sp>
        <p:sp>
          <p:nvSpPr>
            <p:cNvPr id="91" name="Oval 90">
              <a:extLst>
                <a:ext uri="{FF2B5EF4-FFF2-40B4-BE49-F238E27FC236}">
                  <a16:creationId xmlns:a16="http://schemas.microsoft.com/office/drawing/2014/main" id="{6F097097-6CE2-4076-897E-FAC5C2ACC39E}"/>
                </a:ext>
              </a:extLst>
            </p:cNvPr>
            <p:cNvSpPr/>
            <p:nvPr/>
          </p:nvSpPr>
          <p:spPr>
            <a:xfrm>
              <a:off x="773807" y="12921494"/>
              <a:ext cx="320040" cy="32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379D1CEA-3CAD-B0BC-BF73-1A3CD9407455}"/>
              </a:ext>
            </a:extLst>
          </p:cNvPr>
          <p:cNvPicPr>
            <a:picLocks noChangeAspect="1"/>
          </p:cNvPicPr>
          <p:nvPr/>
        </p:nvPicPr>
        <p:blipFill>
          <a:blip r:embed="rId20"/>
          <a:stretch>
            <a:fillRect/>
          </a:stretch>
        </p:blipFill>
        <p:spPr>
          <a:xfrm>
            <a:off x="33580129" y="23550965"/>
            <a:ext cx="5938019" cy="3950550"/>
          </a:xfrm>
          <a:prstGeom prst="rect">
            <a:avLst/>
          </a:prstGeom>
        </p:spPr>
      </p:pic>
    </p:spTree>
    <p:extLst>
      <p:ext uri="{BB962C8B-B14F-4D97-AF65-F5344CB8AC3E}">
        <p14:creationId xmlns:p14="http://schemas.microsoft.com/office/powerpoint/2010/main" val="2245056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4005</TotalTime>
  <Words>991</Words>
  <Application>Microsoft Office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Diner</dc:creator>
  <cp:lastModifiedBy>Sina Hasheminassab</cp:lastModifiedBy>
  <cp:revision>129</cp:revision>
  <cp:lastPrinted>2022-11-17T19:28:04Z</cp:lastPrinted>
  <dcterms:created xsi:type="dcterms:W3CDTF">2018-11-18T22:38:29Z</dcterms:created>
  <dcterms:modified xsi:type="dcterms:W3CDTF">2022-11-30T17:52:52Z</dcterms:modified>
</cp:coreProperties>
</file>