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477" r:id="rId2"/>
    <p:sldId id="4965" r:id="rId3"/>
    <p:sldId id="4960" r:id="rId4"/>
    <p:sldId id="4961" r:id="rId5"/>
    <p:sldId id="4970" r:id="rId6"/>
    <p:sldId id="4974" r:id="rId7"/>
    <p:sldId id="4962" r:id="rId8"/>
    <p:sldId id="4966" r:id="rId9"/>
    <p:sldId id="4949" r:id="rId10"/>
    <p:sldId id="4968" r:id="rId11"/>
    <p:sldId id="4972" r:id="rId12"/>
    <p:sldId id="4975" r:id="rId13"/>
    <p:sldId id="4984" r:id="rId14"/>
    <p:sldId id="4977" r:id="rId15"/>
    <p:sldId id="4979" r:id="rId16"/>
    <p:sldId id="4980" r:id="rId17"/>
    <p:sldId id="4978" r:id="rId18"/>
    <p:sldId id="3650" r:id="rId19"/>
    <p:sldId id="49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1D0"/>
    <a:srgbClr val="D4CA90"/>
    <a:srgbClr val="CDC1DA"/>
    <a:srgbClr val="97C6C4"/>
    <a:srgbClr val="F0CCB4"/>
    <a:srgbClr val="D6DDC7"/>
    <a:srgbClr val="CCBEB7"/>
    <a:srgbClr val="00ACF1"/>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D43B6-9914-4AC5-971C-A3E90510260B}" type="datetimeFigureOut">
              <a:rPr lang="en-US" smtClean="0"/>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21E52-7271-4A0A-8AE9-434F1BE6960D}" type="slidenum">
              <a:rPr lang="en-US" smtClean="0"/>
              <a:t>‹#›</a:t>
            </a:fld>
            <a:endParaRPr lang="en-US" dirty="0"/>
          </a:p>
        </p:txBody>
      </p:sp>
    </p:spTree>
    <p:extLst>
      <p:ext uri="{BB962C8B-B14F-4D97-AF65-F5344CB8AC3E}">
        <p14:creationId xmlns:p14="http://schemas.microsoft.com/office/powerpoint/2010/main" val="2744860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a:t>
            </a:fld>
            <a:endParaRPr lang="en-US" dirty="0"/>
          </a:p>
        </p:txBody>
      </p:sp>
    </p:spTree>
    <p:extLst>
      <p:ext uri="{BB962C8B-B14F-4D97-AF65-F5344CB8AC3E}">
        <p14:creationId xmlns:p14="http://schemas.microsoft.com/office/powerpoint/2010/main" val="2220584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11</a:t>
            </a:fld>
            <a:endParaRPr lang="en-US" dirty="0"/>
          </a:p>
        </p:txBody>
      </p:sp>
    </p:spTree>
    <p:extLst>
      <p:ext uri="{BB962C8B-B14F-4D97-AF65-F5344CB8AC3E}">
        <p14:creationId xmlns:p14="http://schemas.microsoft.com/office/powerpoint/2010/main" val="125718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12</a:t>
            </a:fld>
            <a:endParaRPr lang="en-US" dirty="0"/>
          </a:p>
        </p:txBody>
      </p:sp>
    </p:spTree>
    <p:extLst>
      <p:ext uri="{BB962C8B-B14F-4D97-AF65-F5344CB8AC3E}">
        <p14:creationId xmlns:p14="http://schemas.microsoft.com/office/powerpoint/2010/main" val="384613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13</a:t>
            </a:fld>
            <a:endParaRPr lang="en-US" dirty="0"/>
          </a:p>
        </p:txBody>
      </p:sp>
    </p:spTree>
    <p:extLst>
      <p:ext uri="{BB962C8B-B14F-4D97-AF65-F5344CB8AC3E}">
        <p14:creationId xmlns:p14="http://schemas.microsoft.com/office/powerpoint/2010/main" val="2670723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14</a:t>
            </a:fld>
            <a:endParaRPr lang="en-US" dirty="0"/>
          </a:p>
        </p:txBody>
      </p:sp>
    </p:spTree>
    <p:extLst>
      <p:ext uri="{BB962C8B-B14F-4D97-AF65-F5344CB8AC3E}">
        <p14:creationId xmlns:p14="http://schemas.microsoft.com/office/powerpoint/2010/main" val="3549155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15</a:t>
            </a:fld>
            <a:endParaRPr lang="en-US" dirty="0"/>
          </a:p>
        </p:txBody>
      </p:sp>
    </p:spTree>
    <p:extLst>
      <p:ext uri="{BB962C8B-B14F-4D97-AF65-F5344CB8AC3E}">
        <p14:creationId xmlns:p14="http://schemas.microsoft.com/office/powerpoint/2010/main" val="1506871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16</a:t>
            </a:fld>
            <a:endParaRPr lang="en-US" dirty="0"/>
          </a:p>
        </p:txBody>
      </p:sp>
    </p:spTree>
    <p:extLst>
      <p:ext uri="{BB962C8B-B14F-4D97-AF65-F5344CB8AC3E}">
        <p14:creationId xmlns:p14="http://schemas.microsoft.com/office/powerpoint/2010/main" val="2370923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17</a:t>
            </a:fld>
            <a:endParaRPr lang="en-US" dirty="0"/>
          </a:p>
        </p:txBody>
      </p:sp>
    </p:spTree>
    <p:extLst>
      <p:ext uri="{BB962C8B-B14F-4D97-AF65-F5344CB8AC3E}">
        <p14:creationId xmlns:p14="http://schemas.microsoft.com/office/powerpoint/2010/main" val="701162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18</a:t>
            </a:fld>
            <a:endParaRPr lang="en-US" dirty="0"/>
          </a:p>
        </p:txBody>
      </p:sp>
    </p:spTree>
    <p:extLst>
      <p:ext uri="{BB962C8B-B14F-4D97-AF65-F5344CB8AC3E}">
        <p14:creationId xmlns:p14="http://schemas.microsoft.com/office/powerpoint/2010/main" val="3988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19</a:t>
            </a:fld>
            <a:endParaRPr lang="en-US" dirty="0"/>
          </a:p>
        </p:txBody>
      </p:sp>
    </p:spTree>
    <p:extLst>
      <p:ext uri="{BB962C8B-B14F-4D97-AF65-F5344CB8AC3E}">
        <p14:creationId xmlns:p14="http://schemas.microsoft.com/office/powerpoint/2010/main" val="387771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2</a:t>
            </a:fld>
            <a:endParaRPr lang="en-US" dirty="0"/>
          </a:p>
        </p:txBody>
      </p:sp>
    </p:spTree>
    <p:extLst>
      <p:ext uri="{BB962C8B-B14F-4D97-AF65-F5344CB8AC3E}">
        <p14:creationId xmlns:p14="http://schemas.microsoft.com/office/powerpoint/2010/main" val="2088557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3</a:t>
            </a:fld>
            <a:endParaRPr lang="en-US" dirty="0"/>
          </a:p>
        </p:txBody>
      </p:sp>
    </p:spTree>
    <p:extLst>
      <p:ext uri="{BB962C8B-B14F-4D97-AF65-F5344CB8AC3E}">
        <p14:creationId xmlns:p14="http://schemas.microsoft.com/office/powerpoint/2010/main" val="261411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4</a:t>
            </a:fld>
            <a:endParaRPr lang="en-US" dirty="0"/>
          </a:p>
        </p:txBody>
      </p:sp>
    </p:spTree>
    <p:extLst>
      <p:ext uri="{BB962C8B-B14F-4D97-AF65-F5344CB8AC3E}">
        <p14:creationId xmlns:p14="http://schemas.microsoft.com/office/powerpoint/2010/main" val="244400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5</a:t>
            </a:fld>
            <a:endParaRPr lang="en-US" dirty="0"/>
          </a:p>
        </p:txBody>
      </p:sp>
    </p:spTree>
    <p:extLst>
      <p:ext uri="{BB962C8B-B14F-4D97-AF65-F5344CB8AC3E}">
        <p14:creationId xmlns:p14="http://schemas.microsoft.com/office/powerpoint/2010/main" val="252342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6</a:t>
            </a:fld>
            <a:endParaRPr lang="en-US" dirty="0"/>
          </a:p>
        </p:txBody>
      </p:sp>
    </p:spTree>
    <p:extLst>
      <p:ext uri="{BB962C8B-B14F-4D97-AF65-F5344CB8AC3E}">
        <p14:creationId xmlns:p14="http://schemas.microsoft.com/office/powerpoint/2010/main" val="553330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06321D1-B73E-9248-B665-8DC800819341}" type="slidenum">
              <a:rPr lang="en-US" smtClean="0"/>
              <a:t>7</a:t>
            </a:fld>
            <a:endParaRPr lang="en-US" dirty="0"/>
          </a:p>
        </p:txBody>
      </p:sp>
    </p:spTree>
    <p:extLst>
      <p:ext uri="{BB962C8B-B14F-4D97-AF65-F5344CB8AC3E}">
        <p14:creationId xmlns:p14="http://schemas.microsoft.com/office/powerpoint/2010/main" val="353749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9</a:t>
            </a:fld>
            <a:endParaRPr lang="en-US" dirty="0"/>
          </a:p>
        </p:txBody>
      </p:sp>
    </p:spTree>
    <p:extLst>
      <p:ext uri="{BB962C8B-B14F-4D97-AF65-F5344CB8AC3E}">
        <p14:creationId xmlns:p14="http://schemas.microsoft.com/office/powerpoint/2010/main" val="2889556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600"/>
              </a:spcAft>
              <a:buNone/>
            </a:pPr>
            <a:endParaRPr lang="en-US" dirty="0"/>
          </a:p>
        </p:txBody>
      </p:sp>
      <p:sp>
        <p:nvSpPr>
          <p:cNvPr id="4" name="Slide Number Placeholder 3"/>
          <p:cNvSpPr>
            <a:spLocks noGrp="1"/>
          </p:cNvSpPr>
          <p:nvPr>
            <p:ph type="sldNum" sz="quarter" idx="10"/>
          </p:nvPr>
        </p:nvSpPr>
        <p:spPr/>
        <p:txBody>
          <a:bodyPr/>
          <a:lstStyle/>
          <a:p>
            <a:fld id="{106321D1-B73E-9248-B665-8DC800819341}" type="slidenum">
              <a:rPr lang="en-US" smtClean="0"/>
              <a:t>10</a:t>
            </a:fld>
            <a:endParaRPr lang="en-US" dirty="0"/>
          </a:p>
        </p:txBody>
      </p:sp>
    </p:spTree>
    <p:extLst>
      <p:ext uri="{BB962C8B-B14F-4D97-AF65-F5344CB8AC3E}">
        <p14:creationId xmlns:p14="http://schemas.microsoft.com/office/powerpoint/2010/main" val="1635778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7C83-DD98-3AEE-699F-B4E9B46EA7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B3674-9803-4EC0-180F-B0D26319D6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FAA7A-FBDF-6131-6B11-BD3A38176E28}"/>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AD5A9C9A-79F0-55F1-5606-911D5E7D58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95B80B-93F0-B472-955B-1340634CDBBD}"/>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247618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D0247-37C3-9AE7-69AA-DC7377B5BB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1CFDB3-1D41-0E18-CF2F-4866C6ED8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6C4F96-EC08-5629-7D83-1058EBFEFA2E}"/>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F9599EA5-3BAF-1A9A-6D72-7990F87BAE3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375885-3B7E-FE3E-C5DC-CDECE3E40F7E}"/>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300009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E6837C-5F42-C431-7ADA-19FAF4ADA6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1493EE-BEB3-45DE-ECCE-A8EE64FD94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46C5E-5803-2ACE-21E9-07BB828D1964}"/>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B24C075C-15CC-E602-8913-0F0360C0F6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B10C9B-1521-B556-88CF-68CB67D17E6A}"/>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394659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latin typeface="Helvetica Neue Light"/>
            </a:endParaRPr>
          </a:p>
        </p:txBody>
      </p:sp>
      <p:sp>
        <p:nvSpPr>
          <p:cNvPr id="10" name="Rectangle 9"/>
          <p:cNvSpPr/>
          <p:nvPr/>
        </p:nvSpPr>
        <p:spPr>
          <a:xfrm>
            <a:off x="-12192" y="6053328"/>
            <a:ext cx="2999232" cy="713232"/>
          </a:xfrm>
          <a:prstGeom prst="rect">
            <a:avLst/>
          </a:prstGeom>
          <a:solidFill>
            <a:srgbClr val="B29D9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latin typeface="Helvetica Neue Light"/>
            </a:endParaRPr>
          </a:p>
        </p:txBody>
      </p:sp>
      <p:sp>
        <p:nvSpPr>
          <p:cNvPr id="11" name="Rectangle 10"/>
          <p:cNvSpPr/>
          <p:nvPr/>
        </p:nvSpPr>
        <p:spPr>
          <a:xfrm>
            <a:off x="3145536" y="6044184"/>
            <a:ext cx="9046464" cy="713232"/>
          </a:xfrm>
          <a:prstGeom prst="rect">
            <a:avLst/>
          </a:prstGeom>
          <a:solidFill>
            <a:srgbClr val="3A4168"/>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latin typeface="Helvetica Neue Light"/>
            </a:endParaRPr>
          </a:p>
        </p:txBody>
      </p:sp>
      <p:sp>
        <p:nvSpPr>
          <p:cNvPr id="9" name="Subtitle 8"/>
          <p:cNvSpPr>
            <a:spLocks noGrp="1"/>
          </p:cNvSpPr>
          <p:nvPr>
            <p:ph type="subTitle" idx="1" hasCustomPrompt="1"/>
          </p:nvPr>
        </p:nvSpPr>
        <p:spPr>
          <a:xfrm>
            <a:off x="3149600" y="6050037"/>
            <a:ext cx="8940800" cy="685800"/>
          </a:xfrm>
          <a:prstGeom prst="rect">
            <a:avLst/>
          </a:prstGeom>
        </p:spPr>
        <p:txBody>
          <a:bodyPr anchor="ctr">
            <a:normAutofit/>
          </a:bodyPr>
          <a:lstStyle>
            <a:lvl1pPr marL="0" indent="0" algn="l">
              <a:buNone/>
              <a:defRPr sz="2600">
                <a:solidFill>
                  <a:srgbClr val="FFFFFF"/>
                </a:solidFill>
                <a:latin typeface="Helvetica Neue Light"/>
                <a:cs typeface="Helvetica Neue Ligh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subtitle</a:t>
            </a:r>
          </a:p>
        </p:txBody>
      </p:sp>
    </p:spTree>
    <p:extLst>
      <p:ext uri="{BB962C8B-B14F-4D97-AF65-F5344CB8AC3E}">
        <p14:creationId xmlns:p14="http://schemas.microsoft.com/office/powerpoint/2010/main" val="374836578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D4A8-553D-2B9A-DEC3-BF269948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0E701-8E7E-7A78-0AF6-5F4E235D8C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E0696-6681-A52C-B25B-AEAA82F0499C}"/>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22F79215-BD84-B061-0A89-5D0E81C648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EF20F6-46DD-BB22-CAD0-A0F5B6E1E487}"/>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404413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137A-A4DB-A474-111C-F13C10C40B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A506DA-1F04-95D4-A846-5AC6780F53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41874B-825B-9CC5-C0E5-B3F028084F5F}"/>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19D59EF1-D58C-CE30-272D-5DBEDCAB46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B68C36-1528-F7F1-D15E-DECA4F2A8787}"/>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404398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E78C-5A44-F218-0F9B-F2EB47EFB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9743C-FF11-0E02-A5D5-7ECA5C72D4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02DE9-B9A2-3C94-54A5-2AEA2D26D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F8DD9-92A7-CAEB-3AC8-81D8EACF2D4F}"/>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6" name="Footer Placeholder 5">
            <a:extLst>
              <a:ext uri="{FF2B5EF4-FFF2-40B4-BE49-F238E27FC236}">
                <a16:creationId xmlns:a16="http://schemas.microsoft.com/office/drawing/2014/main" id="{78B5BD50-F3FA-EF8B-D072-2BF8EB18A4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319F41-5995-93D0-63FF-C75AAF75FBFB}"/>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63494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AB79-3893-019D-A459-CE4167946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D3E939-F4E4-1D25-3BD7-BD4E727CA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AF18D0-7FCF-1197-923D-F08A4E5469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56E906-868D-1C49-8CAF-33BF2D3B23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B68C3A-EFF6-10BB-AC47-07A9ACF66C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62CF4-24F8-A56D-5BFD-E69CD43D9470}"/>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8" name="Footer Placeholder 7">
            <a:extLst>
              <a:ext uri="{FF2B5EF4-FFF2-40B4-BE49-F238E27FC236}">
                <a16:creationId xmlns:a16="http://schemas.microsoft.com/office/drawing/2014/main" id="{D66BE560-91F9-0FA1-CDCA-4DC43594CA8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B53DFC-502D-2033-0A43-0163715951FB}"/>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101432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B143-4BDA-E3A1-E2D5-05EC9761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1FACF-4DC9-8BCF-2DFA-3B565DC5AFCC}"/>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4" name="Footer Placeholder 3">
            <a:extLst>
              <a:ext uri="{FF2B5EF4-FFF2-40B4-BE49-F238E27FC236}">
                <a16:creationId xmlns:a16="http://schemas.microsoft.com/office/drawing/2014/main" id="{D9D6FD42-C7BB-FDBF-83D9-5DC41BEE82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481227-230D-3EA3-7A5A-85E28C4D8ED1}"/>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2345361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638E4-FA57-F46F-D7F6-24CF18DFE3D8}"/>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3" name="Footer Placeholder 2">
            <a:extLst>
              <a:ext uri="{FF2B5EF4-FFF2-40B4-BE49-F238E27FC236}">
                <a16:creationId xmlns:a16="http://schemas.microsoft.com/office/drawing/2014/main" id="{292DBD25-C149-8395-50D3-0B056A64114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1F0635B-6718-F479-5389-4F6D2B126249}"/>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40070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0F1AF-709D-36C6-34B8-A25C80F17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A2CB4B-5F39-A468-BFE0-C28CE594A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25247-6E83-3E60-D432-F9308D78E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889B8E-B1C8-8626-FF14-14F27D184BFB}"/>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6" name="Footer Placeholder 5">
            <a:extLst>
              <a:ext uri="{FF2B5EF4-FFF2-40B4-BE49-F238E27FC236}">
                <a16:creationId xmlns:a16="http://schemas.microsoft.com/office/drawing/2014/main" id="{AD765F67-9E3E-CF84-A500-A6679D36C6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DC5524-7802-F533-92E4-61470A66B069}"/>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1254314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5A5D-3C34-A3A0-1635-E18BDC02F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2DEFB-FFD9-67D6-CF78-C5F63139E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39C5A8-2A00-2BC7-8C24-184EAB9DD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24970-5DB8-0E1A-27F5-3173EF2A5632}"/>
              </a:ext>
            </a:extLst>
          </p:cNvPr>
          <p:cNvSpPr>
            <a:spLocks noGrp="1"/>
          </p:cNvSpPr>
          <p:nvPr>
            <p:ph type="dt" sz="half" idx="10"/>
          </p:nvPr>
        </p:nvSpPr>
        <p:spPr/>
        <p:txBody>
          <a:bodyPr/>
          <a:lstStyle/>
          <a:p>
            <a:fld id="{F5B22D8F-FCAB-4131-8DE7-519DFDC94BF1}" type="datetimeFigureOut">
              <a:rPr lang="en-US" smtClean="0"/>
              <a:t>1/18/2023</a:t>
            </a:fld>
            <a:endParaRPr lang="en-US" dirty="0"/>
          </a:p>
        </p:txBody>
      </p:sp>
      <p:sp>
        <p:nvSpPr>
          <p:cNvPr id="6" name="Footer Placeholder 5">
            <a:extLst>
              <a:ext uri="{FF2B5EF4-FFF2-40B4-BE49-F238E27FC236}">
                <a16:creationId xmlns:a16="http://schemas.microsoft.com/office/drawing/2014/main" id="{38B0EDE1-F47D-C4AD-FBAA-2E31C38453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60CFF9-620F-2F72-09F4-27865D225CA4}"/>
              </a:ext>
            </a:extLst>
          </p:cNvPr>
          <p:cNvSpPr>
            <a:spLocks noGrp="1"/>
          </p:cNvSpPr>
          <p:nvPr>
            <p:ph type="sldNum" sz="quarter" idx="12"/>
          </p:nvPr>
        </p:nvSpPr>
        <p:spPr/>
        <p:txBody>
          <a:bodyPr/>
          <a:lstStyle/>
          <a:p>
            <a:fld id="{11FB3403-A3F0-4627-9031-A81CE39F3DDA}" type="slidenum">
              <a:rPr lang="en-US" smtClean="0"/>
              <a:t>‹#›</a:t>
            </a:fld>
            <a:endParaRPr lang="en-US" dirty="0"/>
          </a:p>
        </p:txBody>
      </p:sp>
    </p:spTree>
    <p:extLst>
      <p:ext uri="{BB962C8B-B14F-4D97-AF65-F5344CB8AC3E}">
        <p14:creationId xmlns:p14="http://schemas.microsoft.com/office/powerpoint/2010/main" val="169481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979695-933A-1706-52C4-1E8351BB8A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FCC188-091F-25AA-FE72-0BB997508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03766-34C4-7F94-6A1D-28CEEBBC14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22D8F-FCAB-4131-8DE7-519DFDC94BF1}" type="datetimeFigureOut">
              <a:rPr lang="en-US" smtClean="0"/>
              <a:t>1/18/2023</a:t>
            </a:fld>
            <a:endParaRPr lang="en-US" dirty="0"/>
          </a:p>
        </p:txBody>
      </p:sp>
      <p:sp>
        <p:nvSpPr>
          <p:cNvPr id="5" name="Footer Placeholder 4">
            <a:extLst>
              <a:ext uri="{FF2B5EF4-FFF2-40B4-BE49-F238E27FC236}">
                <a16:creationId xmlns:a16="http://schemas.microsoft.com/office/drawing/2014/main" id="{9BAEF045-A68B-AE53-8D96-B13CC077E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DFB1EC5-BC8C-04E6-8860-55284EC59F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B3403-A3F0-4627-9031-A81CE39F3DDA}" type="slidenum">
              <a:rPr lang="en-US" smtClean="0"/>
              <a:t>‹#›</a:t>
            </a:fld>
            <a:endParaRPr lang="en-US" dirty="0"/>
          </a:p>
        </p:txBody>
      </p:sp>
    </p:spTree>
    <p:extLst>
      <p:ext uri="{BB962C8B-B14F-4D97-AF65-F5344CB8AC3E}">
        <p14:creationId xmlns:p14="http://schemas.microsoft.com/office/powerpoint/2010/main" val="103848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images.pexels.com/photos/2889442/pexels-photo-2889442.jpeg?cs=srgb&amp;dl=pexels-john-lambeth-2889442.jpg&amp;fm=jpg" TargetMode="External"/><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7.jpeg"/><Relationship Id="rId4" Type="http://schemas.openxmlformats.org/officeDocument/2006/relationships/image" Target="../media/image2.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B3BD2735-3CE6-2BAC-9E41-927305C7B389}"/>
              </a:ext>
            </a:extLst>
          </p:cNvPr>
          <p:cNvSpPr/>
          <p:nvPr/>
        </p:nvSpPr>
        <p:spPr>
          <a:xfrm>
            <a:off x="0" y="257445"/>
            <a:ext cx="12192000" cy="1068240"/>
          </a:xfrm>
          <a:prstGeom prst="rect">
            <a:avLst/>
          </a:prstGeom>
          <a:solidFill>
            <a:srgbClr val="3A4168"/>
          </a:solidFill>
          <a:ln>
            <a:noFill/>
          </a:ln>
          <a:effectLst>
            <a:outerShdw blurRad="38100" dist="30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081AF942-B8B3-2341-917B-03A65E36A70B}"/>
              </a:ext>
            </a:extLst>
          </p:cNvPr>
          <p:cNvSpPr txBox="1">
            <a:spLocks/>
          </p:cNvSpPr>
          <p:nvPr/>
        </p:nvSpPr>
        <p:spPr>
          <a:xfrm>
            <a:off x="3886200" y="6050037"/>
            <a:ext cx="6705600" cy="685800"/>
          </a:xfrm>
          <a:prstGeom prst="rect">
            <a:avLst/>
          </a:prstGeom>
        </p:spPr>
        <p:txBody>
          <a:bodyPr anchor="t">
            <a:normAutofit/>
          </a:bodyPr>
          <a:lstStyle>
            <a:lvl1pPr marL="0" indent="0" algn="l" rtl="0" eaLnBrk="1" latinLnBrk="0" hangingPunct="1">
              <a:spcBef>
                <a:spcPts val="700"/>
              </a:spcBef>
              <a:buClr>
                <a:schemeClr val="accent2"/>
              </a:buClr>
              <a:buSzPct val="60000"/>
              <a:buFont typeface="Wingdings"/>
              <a:buNone/>
              <a:defRPr kumimoji="0" sz="2800" kern="1200">
                <a:solidFill>
                  <a:schemeClr val="tx2"/>
                </a:solidFill>
                <a:latin typeface="Helvetica Neue Light"/>
                <a:ea typeface="+mn-ea"/>
                <a:cs typeface="Helvetica Neue Light"/>
              </a:defRPr>
            </a:lvl1pPr>
            <a:lvl2pPr marL="640080" indent="-274320" algn="l" rtl="0" eaLnBrk="1" latinLnBrk="0" hangingPunct="1">
              <a:spcBef>
                <a:spcPts val="550"/>
              </a:spcBef>
              <a:buClr>
                <a:schemeClr val="accent1"/>
              </a:buClr>
              <a:buSzPct val="70000"/>
              <a:buFont typeface="Wingdings 2"/>
              <a:buNone/>
              <a:defRPr kumimoji="0" sz="1800" kern="1200">
                <a:solidFill>
                  <a:schemeClr val="tx1">
                    <a:tint val="75000"/>
                  </a:schemeClr>
                </a:solidFill>
                <a:latin typeface="Helvetica Neue Light"/>
                <a:ea typeface="+mn-ea"/>
                <a:cs typeface="Helvetica Neue Light"/>
              </a:defRPr>
            </a:lvl2pPr>
            <a:lvl3pPr marL="914400" indent="-228600" algn="l" rtl="0" eaLnBrk="1" latinLnBrk="0" hangingPunct="1">
              <a:spcBef>
                <a:spcPts val="500"/>
              </a:spcBef>
              <a:buClr>
                <a:schemeClr val="accent2"/>
              </a:buClr>
              <a:buSzPct val="75000"/>
              <a:buFont typeface="Wingdings"/>
              <a:buNone/>
              <a:defRPr kumimoji="0" sz="1600" kern="1200">
                <a:solidFill>
                  <a:schemeClr val="tx1">
                    <a:tint val="75000"/>
                  </a:schemeClr>
                </a:solidFill>
                <a:latin typeface="Helvetica Neue Light"/>
                <a:ea typeface="+mn-ea"/>
                <a:cs typeface="Helvetica Neue Light"/>
              </a:defRPr>
            </a:lvl3pPr>
            <a:lvl4pPr marL="1371600" indent="-228600" algn="l" rtl="0" eaLnBrk="1" latinLnBrk="0" hangingPunct="1">
              <a:spcBef>
                <a:spcPts val="400"/>
              </a:spcBef>
              <a:buClr>
                <a:schemeClr val="accent3"/>
              </a:buClr>
              <a:buSzPct val="75000"/>
              <a:buFont typeface="Wingdings"/>
              <a:buNone/>
              <a:defRPr kumimoji="0" sz="1400" kern="1200">
                <a:solidFill>
                  <a:schemeClr val="tx1">
                    <a:tint val="75000"/>
                  </a:schemeClr>
                </a:solidFill>
                <a:latin typeface="Helvetica Neue Light"/>
                <a:ea typeface="+mn-ea"/>
                <a:cs typeface="Helvetica Neue Light"/>
              </a:defRPr>
            </a:lvl4pPr>
            <a:lvl5pPr marL="1828800" indent="-228600" algn="l" rtl="0" eaLnBrk="1" latinLnBrk="0" hangingPunct="1">
              <a:spcBef>
                <a:spcPts val="400"/>
              </a:spcBef>
              <a:buClr>
                <a:schemeClr val="accent4"/>
              </a:buClr>
              <a:buSzPct val="65000"/>
              <a:buFont typeface="Wingdings"/>
              <a:buNone/>
              <a:defRPr kumimoji="0" sz="1400" kern="1200">
                <a:solidFill>
                  <a:schemeClr val="tx1">
                    <a:tint val="75000"/>
                  </a:schemeClr>
                </a:solidFill>
                <a:latin typeface="Helvetica Neue Light"/>
                <a:ea typeface="+mn-ea"/>
                <a:cs typeface="Helvetica Neue 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1800" dirty="0">
                <a:latin typeface="Arial" panose="020B0604020202020204" pitchFamily="34" charset="0"/>
                <a:ea typeface="Helvetica Neue Light" panose="02000403000000020004" pitchFamily="2" charset="0"/>
                <a:cs typeface="Arial" panose="020B0604020202020204" pitchFamily="34" charset="0"/>
              </a:rPr>
              <a:t> </a:t>
            </a:r>
          </a:p>
        </p:txBody>
      </p:sp>
      <p:sp>
        <p:nvSpPr>
          <p:cNvPr id="5" name="TextBox 4">
            <a:extLst>
              <a:ext uri="{FF2B5EF4-FFF2-40B4-BE49-F238E27FC236}">
                <a16:creationId xmlns:a16="http://schemas.microsoft.com/office/drawing/2014/main" id="{434E59AD-DC40-9B40-AC6D-9C908B4BC64C}"/>
              </a:ext>
            </a:extLst>
          </p:cNvPr>
          <p:cNvSpPr txBox="1"/>
          <p:nvPr/>
        </p:nvSpPr>
        <p:spPr>
          <a:xfrm>
            <a:off x="452231" y="6146058"/>
            <a:ext cx="2165978" cy="523220"/>
          </a:xfrm>
          <a:prstGeom prst="rect">
            <a:avLst/>
          </a:prstGeom>
          <a:noFill/>
        </p:spPr>
        <p:txBody>
          <a:bodyPr wrap="none" rtlCol="0">
            <a:spAutoFit/>
          </a:bodyPr>
          <a:lstStyle/>
          <a:p>
            <a:r>
              <a:rPr lang="en-US" sz="2800" dirty="0">
                <a:solidFill>
                  <a:srgbClr val="FFFFFF"/>
                </a:solidFill>
                <a:latin typeface="Arial" panose="020B0604020202020204" pitchFamily="34" charset="0"/>
                <a:ea typeface="Helvetica Neue Light" panose="02000403000000020004" pitchFamily="2" charset="0"/>
                <a:cs typeface="Arial" panose="020B0604020202020204" pitchFamily="34" charset="0"/>
              </a:rPr>
              <a:t>18 Jan 2023</a:t>
            </a:r>
          </a:p>
        </p:txBody>
      </p:sp>
      <p:sp>
        <p:nvSpPr>
          <p:cNvPr id="9" name="Rectangle 8">
            <a:extLst>
              <a:ext uri="{FF2B5EF4-FFF2-40B4-BE49-F238E27FC236}">
                <a16:creationId xmlns:a16="http://schemas.microsoft.com/office/drawing/2014/main" id="{6EBEB1E2-D106-D845-9749-C7F9F48B27BE}"/>
              </a:ext>
            </a:extLst>
          </p:cNvPr>
          <p:cNvSpPr/>
          <p:nvPr/>
        </p:nvSpPr>
        <p:spPr>
          <a:xfrm>
            <a:off x="4024158" y="6050037"/>
            <a:ext cx="5189541" cy="646331"/>
          </a:xfrm>
          <a:prstGeom prst="rect">
            <a:avLst/>
          </a:prstGeom>
        </p:spPr>
        <p:txBody>
          <a:bodyPr wrap="square">
            <a:spAutoFit/>
          </a:bodyPr>
          <a:lstStyle/>
          <a:p>
            <a:r>
              <a:rPr lang="en-US" dirty="0">
                <a:latin typeface="Arial" panose="020B0604020202020204" pitchFamily="34" charset="0"/>
                <a:ea typeface="Helvetica Neue Light" panose="02000403000000020004" pitchFamily="2" charset="0"/>
                <a:cs typeface="Arial" panose="020B0604020202020204" pitchFamily="34" charset="0"/>
              </a:rPr>
              <a:t>© 2022 California Institute of Technology. Government sponsorship acknowledged.</a:t>
            </a:r>
          </a:p>
        </p:txBody>
      </p:sp>
      <p:pic>
        <p:nvPicPr>
          <p:cNvPr id="16" name="Picture 15">
            <a:extLst>
              <a:ext uri="{FF2B5EF4-FFF2-40B4-BE49-F238E27FC236}">
                <a16:creationId xmlns:a16="http://schemas.microsoft.com/office/drawing/2014/main" id="{4C32EA13-D103-D3D5-8AC2-FC031833ECF7}"/>
              </a:ext>
            </a:extLst>
          </p:cNvPr>
          <p:cNvPicPr>
            <a:picLocks noChangeAspect="1"/>
          </p:cNvPicPr>
          <p:nvPr/>
        </p:nvPicPr>
        <p:blipFill>
          <a:blip r:embed="rId3"/>
          <a:stretch>
            <a:fillRect/>
          </a:stretch>
        </p:blipFill>
        <p:spPr>
          <a:xfrm>
            <a:off x="9351657" y="5977869"/>
            <a:ext cx="2840343" cy="798042"/>
          </a:xfrm>
          <a:prstGeom prst="rect">
            <a:avLst/>
          </a:prstGeom>
        </p:spPr>
      </p:pic>
      <p:sp>
        <p:nvSpPr>
          <p:cNvPr id="39" name="TextBox 38">
            <a:extLst>
              <a:ext uri="{FF2B5EF4-FFF2-40B4-BE49-F238E27FC236}">
                <a16:creationId xmlns:a16="http://schemas.microsoft.com/office/drawing/2014/main" id="{AD1F3652-0839-8332-276D-1AB0BF2B9637}"/>
              </a:ext>
            </a:extLst>
          </p:cNvPr>
          <p:cNvSpPr txBox="1"/>
          <p:nvPr/>
        </p:nvSpPr>
        <p:spPr>
          <a:xfrm>
            <a:off x="-216127" y="396296"/>
            <a:ext cx="12674428" cy="727059"/>
          </a:xfrm>
          <a:prstGeom prst="rect">
            <a:avLst/>
          </a:prstGeom>
          <a:noFill/>
        </p:spPr>
        <p:txBody>
          <a:bodyPr wrap="square" rtlCol="0">
            <a:spAutoFit/>
          </a:bodyPr>
          <a:lstStyle/>
          <a:p>
            <a:pPr marL="0" marR="0" algn="ctr">
              <a:lnSpc>
                <a:spcPct val="107000"/>
              </a:lnSpc>
              <a:spcBef>
                <a:spcPts val="0"/>
              </a:spcBef>
              <a:spcAft>
                <a:spcPts val="800"/>
              </a:spcAft>
            </a:pPr>
            <a:r>
              <a:rPr lang="en-US" sz="2000" b="1" dirty="0">
                <a:effectLst/>
                <a:latin typeface="Arial" panose="020B0604020202020204" pitchFamily="34" charset="0"/>
                <a:ea typeface="Calibri" panose="020F0502020204030204" pitchFamily="34" charset="0"/>
                <a:cs typeface="Arial" panose="020B0604020202020204" pitchFamily="34" charset="0"/>
              </a:rPr>
              <a:t>NASA’s Multi-Angle Imager for Aerosols (MAIA) Investigation in Africa: An Integrated Satellite and Surface Monitoring Approach for Mapping Speciated Particulate Matter Air Pollution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8CF9B637-4526-B953-290D-B28612636EFD}"/>
              </a:ext>
            </a:extLst>
          </p:cNvPr>
          <p:cNvGrpSpPr>
            <a:grpSpLocks noChangeAspect="1"/>
          </p:cNvGrpSpPr>
          <p:nvPr/>
        </p:nvGrpSpPr>
        <p:grpSpPr>
          <a:xfrm>
            <a:off x="633704" y="1584281"/>
            <a:ext cx="5852160" cy="3020937"/>
            <a:chOff x="3677672" y="550035"/>
            <a:chExt cx="5852160" cy="3020938"/>
          </a:xfrm>
        </p:grpSpPr>
        <p:grpSp>
          <p:nvGrpSpPr>
            <p:cNvPr id="41" name="Group 40">
              <a:extLst>
                <a:ext uri="{FF2B5EF4-FFF2-40B4-BE49-F238E27FC236}">
                  <a16:creationId xmlns:a16="http://schemas.microsoft.com/office/drawing/2014/main" id="{BD384EF1-783E-F640-A72B-3766F8F0DC29}"/>
                </a:ext>
              </a:extLst>
            </p:cNvPr>
            <p:cNvGrpSpPr>
              <a:grpSpLocks noChangeAspect="1"/>
            </p:cNvGrpSpPr>
            <p:nvPr/>
          </p:nvGrpSpPr>
          <p:grpSpPr>
            <a:xfrm>
              <a:off x="3677672" y="550035"/>
              <a:ext cx="5852160" cy="1431227"/>
              <a:chOff x="633368" y="690078"/>
              <a:chExt cx="10906958" cy="2667452"/>
            </a:xfrm>
          </p:grpSpPr>
          <p:pic>
            <p:nvPicPr>
              <p:cNvPr id="46" name="Picture 45">
                <a:extLst>
                  <a:ext uri="{FF2B5EF4-FFF2-40B4-BE49-F238E27FC236}">
                    <a16:creationId xmlns:a16="http://schemas.microsoft.com/office/drawing/2014/main" id="{3EC252CF-BC46-C261-28C1-3392CB16C1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2068" y="690078"/>
                <a:ext cx="3556603" cy="2667452"/>
              </a:xfrm>
              <a:prstGeom prst="rect">
                <a:avLst/>
              </a:prstGeom>
            </p:spPr>
          </p:pic>
          <p:pic>
            <p:nvPicPr>
              <p:cNvPr id="47" name="Picture 46">
                <a:extLst>
                  <a:ext uri="{FF2B5EF4-FFF2-40B4-BE49-F238E27FC236}">
                    <a16:creationId xmlns:a16="http://schemas.microsoft.com/office/drawing/2014/main" id="{031BAE81-3A66-8CCB-D1F8-18F169BBBE2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3368" y="690078"/>
                <a:ext cx="3543647" cy="2667452"/>
              </a:xfrm>
              <a:prstGeom prst="rect">
                <a:avLst/>
              </a:prstGeom>
            </p:spPr>
          </p:pic>
          <p:pic>
            <p:nvPicPr>
              <p:cNvPr id="48" name="Picture 47">
                <a:extLst>
                  <a:ext uri="{FF2B5EF4-FFF2-40B4-BE49-F238E27FC236}">
                    <a16:creationId xmlns:a16="http://schemas.microsoft.com/office/drawing/2014/main" id="{DF5C0E39-E6DD-CD7A-FED3-A408263CAC2F}"/>
                  </a:ext>
                </a:extLst>
              </p:cNvPr>
              <p:cNvPicPr/>
              <p:nvPr/>
            </p:nvPicPr>
            <p:blipFill>
              <a:blip r:embed="rId6" cstate="screen">
                <a:extLst>
                  <a:ext uri="{28A0092B-C50C-407E-A947-70E740481C1C}">
                    <a14:useLocalDpi xmlns:a14="http://schemas.microsoft.com/office/drawing/2010/main"/>
                  </a:ext>
                </a:extLst>
              </a:blip>
              <a:stretch>
                <a:fillRect/>
              </a:stretch>
            </p:blipFill>
            <p:spPr>
              <a:xfrm>
                <a:off x="7983723" y="690078"/>
                <a:ext cx="3556603" cy="2667452"/>
              </a:xfrm>
              <a:prstGeom prst="rect">
                <a:avLst/>
              </a:prstGeom>
            </p:spPr>
          </p:pic>
        </p:grpSp>
        <p:grpSp>
          <p:nvGrpSpPr>
            <p:cNvPr id="42" name="Group 41">
              <a:extLst>
                <a:ext uri="{FF2B5EF4-FFF2-40B4-BE49-F238E27FC236}">
                  <a16:creationId xmlns:a16="http://schemas.microsoft.com/office/drawing/2014/main" id="{3D081753-9D60-DD31-48B4-FA06E89702D9}"/>
                </a:ext>
              </a:extLst>
            </p:cNvPr>
            <p:cNvGrpSpPr>
              <a:grpSpLocks noChangeAspect="1"/>
            </p:cNvGrpSpPr>
            <p:nvPr/>
          </p:nvGrpSpPr>
          <p:grpSpPr>
            <a:xfrm>
              <a:off x="3677672" y="2143824"/>
              <a:ext cx="5852160" cy="1427149"/>
              <a:chOff x="621583" y="687482"/>
              <a:chExt cx="10948831" cy="2670048"/>
            </a:xfrm>
          </p:grpSpPr>
          <p:pic>
            <p:nvPicPr>
              <p:cNvPr id="43" name="Picture 42">
                <a:extLst>
                  <a:ext uri="{FF2B5EF4-FFF2-40B4-BE49-F238E27FC236}">
                    <a16:creationId xmlns:a16="http://schemas.microsoft.com/office/drawing/2014/main" id="{F499C2C9-A80A-B694-6CF7-8B79FA3875E7}"/>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4322971" y="687482"/>
                <a:ext cx="3549988" cy="2667452"/>
              </a:xfrm>
              <a:prstGeom prst="rect">
                <a:avLst/>
              </a:prstGeom>
              <a:noFill/>
              <a:ln>
                <a:noFill/>
              </a:ln>
            </p:spPr>
          </p:pic>
          <p:pic>
            <p:nvPicPr>
              <p:cNvPr id="44" name="Picture 2" descr="Green Tractor in Field">
                <a:hlinkClick r:id="rId8"/>
                <a:extLst>
                  <a:ext uri="{FF2B5EF4-FFF2-40B4-BE49-F238E27FC236}">
                    <a16:creationId xmlns:a16="http://schemas.microsoft.com/office/drawing/2014/main" id="{3D54F486-FC3D-B4D1-58B5-5EE44C3B09D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83723" y="687482"/>
                <a:ext cx="3586691" cy="2667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2FB822D-C283-6747-430D-CAC46C5B25A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1583" y="687482"/>
                <a:ext cx="3555431" cy="2670048"/>
              </a:xfrm>
              <a:prstGeom prst="rect">
                <a:avLst/>
              </a:prstGeom>
            </p:spPr>
          </p:pic>
        </p:grpSp>
      </p:grpSp>
      <p:sp>
        <p:nvSpPr>
          <p:cNvPr id="52" name="TextBox 51">
            <a:extLst>
              <a:ext uri="{FF2B5EF4-FFF2-40B4-BE49-F238E27FC236}">
                <a16:creationId xmlns:a16="http://schemas.microsoft.com/office/drawing/2014/main" id="{DB397742-CC53-5E1E-ECAF-D9042F01B42F}"/>
              </a:ext>
            </a:extLst>
          </p:cNvPr>
          <p:cNvSpPr txBox="1"/>
          <p:nvPr/>
        </p:nvSpPr>
        <p:spPr>
          <a:xfrm>
            <a:off x="6545067" y="1609731"/>
            <a:ext cx="5682159" cy="3046988"/>
          </a:xfrm>
          <a:prstGeom prst="rect">
            <a:avLst/>
          </a:prstGeom>
          <a:noFill/>
        </p:spPr>
        <p:txBody>
          <a:bodyPr wrap="square">
            <a:spAutoFit/>
          </a:bodyPr>
          <a:lstStyle/>
          <a:p>
            <a:pPr marL="0" marR="0">
              <a:spcBef>
                <a:spcPts val="0"/>
              </a:spcBef>
              <a:spcAft>
                <a:spcPts val="0"/>
              </a:spcAft>
              <a:tabLst>
                <a:tab pos="3200400" algn="l"/>
              </a:tabLst>
            </a:pPr>
            <a:r>
              <a:rPr lang="en-US" sz="24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Sina Hasheminassab</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David J. Diner,</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Araya Asfaw,</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Jeffrey Blair,</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tabLst>
                <a:tab pos="3200400" algn="l"/>
              </a:tabLst>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Rebecca Garland,</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Christina Isaxon,</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5</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Juanette John,</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Kristy Langerman,</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7</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Yang Liu,</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8</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Christian L’Orange,</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9</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tabLst>
                <a:tab pos="3200400" algn="l"/>
              </a:tabLst>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Tesfaye Mamo,</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Randall V. Martin,</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10</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Lotta Mayana,</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11</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Mogesh Naidoo,</a:t>
            </a:r>
            <a:r>
              <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rPr>
              <a:t>Christopher Oxford</a:t>
            </a:r>
            <a:r>
              <a:rPr lang="en-US" sz="2400"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10</a:t>
            </a:r>
            <a:endParaRPr lang="en-US" sz="2400" baseline="30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E5363246-227F-976C-2AC6-DA9555C80498}"/>
              </a:ext>
            </a:extLst>
          </p:cNvPr>
          <p:cNvSpPr txBox="1"/>
          <p:nvPr/>
        </p:nvSpPr>
        <p:spPr>
          <a:xfrm>
            <a:off x="288193" y="4940765"/>
            <a:ext cx="11976337" cy="954107"/>
          </a:xfrm>
          <a:prstGeom prst="rect">
            <a:avLst/>
          </a:prstGeom>
          <a:noFill/>
        </p:spPr>
        <p:txBody>
          <a:bodyPr wrap="square">
            <a:spAutoFit/>
          </a:bodyPr>
          <a:lstStyle/>
          <a:p>
            <a:r>
              <a:rPr lang="en-US" sz="1400" baseline="30000" dirty="0">
                <a:solidFill>
                  <a:schemeClr val="bg1"/>
                </a:solidFill>
                <a:latin typeface="Arial" panose="020B0604020202020204" pitchFamily="34" charset="0"/>
                <a:cs typeface="Arial" panose="020B0604020202020204" pitchFamily="34" charset="0"/>
              </a:rPr>
              <a:t>1</a:t>
            </a:r>
            <a:r>
              <a:rPr lang="en-US" sz="1400" dirty="0">
                <a:solidFill>
                  <a:schemeClr val="bg1"/>
                </a:solidFill>
                <a:latin typeface="Arial" panose="020B0604020202020204" pitchFamily="34" charset="0"/>
                <a:cs typeface="Arial" panose="020B0604020202020204" pitchFamily="34" charset="0"/>
              </a:rPr>
              <a:t>Jet Propulsion Laboratory, California Institute of Technology, Pasadena, CA; </a:t>
            </a:r>
            <a:r>
              <a:rPr lang="en-US" sz="1400" baseline="30000" dirty="0">
                <a:solidFill>
                  <a:schemeClr val="bg1"/>
                </a:solidFill>
                <a:latin typeface="Arial" panose="020B0604020202020204" pitchFamily="34" charset="0"/>
                <a:cs typeface="Arial" panose="020B0604020202020204" pitchFamily="34" charset="0"/>
              </a:rPr>
              <a:t>2</a:t>
            </a:r>
            <a:r>
              <a:rPr lang="en-US" sz="1400" dirty="0">
                <a:solidFill>
                  <a:schemeClr val="bg1"/>
                </a:solidFill>
                <a:latin typeface="Arial" panose="020B0604020202020204" pitchFamily="34" charset="0"/>
                <a:cs typeface="Arial" panose="020B0604020202020204" pitchFamily="34" charset="0"/>
              </a:rPr>
              <a:t>Addis Ababa University, Addis Ababa, Ethiopia; </a:t>
            </a:r>
            <a:r>
              <a:rPr lang="en-US" sz="1400" baseline="30000" dirty="0">
                <a:solidFill>
                  <a:schemeClr val="bg1"/>
                </a:solidFill>
                <a:latin typeface="Arial" panose="020B0604020202020204" pitchFamily="34" charset="0"/>
                <a:cs typeface="Arial" panose="020B0604020202020204" pitchFamily="34" charset="0"/>
              </a:rPr>
              <a:t>3</a:t>
            </a:r>
            <a:r>
              <a:rPr lang="en-US" sz="1400" dirty="0">
                <a:solidFill>
                  <a:schemeClr val="bg1"/>
                </a:solidFill>
                <a:latin typeface="Arial" panose="020B0604020202020204" pitchFamily="34" charset="0"/>
                <a:cs typeface="Arial" panose="020B0604020202020204" pitchFamily="34" charset="0"/>
              </a:rPr>
              <a:t>AethLabs, San Francisco, CA; </a:t>
            </a:r>
            <a:r>
              <a:rPr lang="en-US" sz="1400" baseline="30000" dirty="0">
                <a:solidFill>
                  <a:schemeClr val="bg1"/>
                </a:solidFill>
                <a:latin typeface="Arial" panose="020B0604020202020204" pitchFamily="34" charset="0"/>
                <a:cs typeface="Arial" panose="020B0604020202020204" pitchFamily="34" charset="0"/>
              </a:rPr>
              <a:t>4</a:t>
            </a:r>
            <a:r>
              <a:rPr lang="en-US" sz="1400" dirty="0">
                <a:solidFill>
                  <a:schemeClr val="bg1"/>
                </a:solidFill>
                <a:latin typeface="Arial" panose="020B0604020202020204" pitchFamily="34" charset="0"/>
                <a:cs typeface="Arial" panose="020B0604020202020204" pitchFamily="34" charset="0"/>
              </a:rPr>
              <a:t>University of Pretoria, Pretoria, South Africa; </a:t>
            </a:r>
            <a:r>
              <a:rPr lang="en-US" sz="1400" baseline="30000" dirty="0">
                <a:solidFill>
                  <a:schemeClr val="bg1"/>
                </a:solidFill>
                <a:latin typeface="Arial" panose="020B0604020202020204" pitchFamily="34" charset="0"/>
                <a:cs typeface="Arial" panose="020B0604020202020204" pitchFamily="34" charset="0"/>
              </a:rPr>
              <a:t>5</a:t>
            </a:r>
            <a:r>
              <a:rPr lang="en-US" sz="1400" dirty="0">
                <a:solidFill>
                  <a:schemeClr val="bg1"/>
                </a:solidFill>
                <a:latin typeface="Arial" panose="020B0604020202020204" pitchFamily="34" charset="0"/>
                <a:cs typeface="Arial" panose="020B0604020202020204" pitchFamily="34" charset="0"/>
              </a:rPr>
              <a:t>Lund University, Lund, Sweden; </a:t>
            </a:r>
            <a:r>
              <a:rPr lang="en-US" sz="1400" baseline="30000" dirty="0">
                <a:solidFill>
                  <a:schemeClr val="bg1"/>
                </a:solidFill>
                <a:latin typeface="Arial" panose="020B0604020202020204" pitchFamily="34" charset="0"/>
                <a:cs typeface="Arial" panose="020B0604020202020204" pitchFamily="34" charset="0"/>
              </a:rPr>
              <a:t>6</a:t>
            </a:r>
            <a:r>
              <a:rPr lang="en-US" sz="1400" dirty="0">
                <a:solidFill>
                  <a:schemeClr val="bg1"/>
                </a:solidFill>
                <a:latin typeface="Arial" panose="020B0604020202020204" pitchFamily="34" charset="0"/>
                <a:cs typeface="Arial" panose="020B0604020202020204" pitchFamily="34" charset="0"/>
              </a:rPr>
              <a:t>Council for Scientific and Industrial Research, Pretoria, South Africa; </a:t>
            </a:r>
            <a:r>
              <a:rPr lang="en-US" sz="1400" baseline="30000" dirty="0">
                <a:solidFill>
                  <a:schemeClr val="bg1"/>
                </a:solidFill>
                <a:latin typeface="Arial" panose="020B0604020202020204" pitchFamily="34" charset="0"/>
                <a:cs typeface="Arial" panose="020B0604020202020204" pitchFamily="34" charset="0"/>
              </a:rPr>
              <a:t>7</a:t>
            </a:r>
            <a:r>
              <a:rPr lang="en-US" sz="1400" dirty="0">
                <a:solidFill>
                  <a:schemeClr val="bg1"/>
                </a:solidFill>
                <a:latin typeface="Arial" panose="020B0604020202020204" pitchFamily="34" charset="0"/>
                <a:cs typeface="Arial" panose="020B0604020202020204" pitchFamily="34" charset="0"/>
              </a:rPr>
              <a:t>University of Johannesburg, Johannesburg, South Africa; </a:t>
            </a:r>
            <a:r>
              <a:rPr lang="en-US" sz="1400" baseline="30000" dirty="0">
                <a:solidFill>
                  <a:schemeClr val="bg1"/>
                </a:solidFill>
                <a:latin typeface="Arial" panose="020B0604020202020204" pitchFamily="34" charset="0"/>
                <a:cs typeface="Arial" panose="020B0604020202020204" pitchFamily="34" charset="0"/>
              </a:rPr>
              <a:t>8</a:t>
            </a:r>
            <a:r>
              <a:rPr lang="en-US" sz="1400" dirty="0">
                <a:solidFill>
                  <a:schemeClr val="bg1"/>
                </a:solidFill>
                <a:latin typeface="Arial" panose="020B0604020202020204" pitchFamily="34" charset="0"/>
                <a:cs typeface="Arial" panose="020B0604020202020204" pitchFamily="34" charset="0"/>
              </a:rPr>
              <a:t>Emory University, Atlanta, GA; </a:t>
            </a:r>
            <a:r>
              <a:rPr lang="en-US" sz="1400" baseline="30000" dirty="0">
                <a:solidFill>
                  <a:schemeClr val="bg1"/>
                </a:solidFill>
                <a:latin typeface="Arial" panose="020B0604020202020204" pitchFamily="34" charset="0"/>
                <a:cs typeface="Arial" panose="020B0604020202020204" pitchFamily="34" charset="0"/>
              </a:rPr>
              <a:t>9</a:t>
            </a:r>
            <a:r>
              <a:rPr lang="en-US" sz="1400" dirty="0">
                <a:solidFill>
                  <a:schemeClr val="bg1"/>
                </a:solidFill>
                <a:latin typeface="Arial" panose="020B0604020202020204" pitchFamily="34" charset="0"/>
                <a:cs typeface="Arial" panose="020B0604020202020204" pitchFamily="34" charset="0"/>
              </a:rPr>
              <a:t>Colorado State University, Fort Collins, CO; </a:t>
            </a:r>
            <a:r>
              <a:rPr lang="en-US" sz="1400" baseline="30000" dirty="0">
                <a:solidFill>
                  <a:schemeClr val="bg1"/>
                </a:solidFill>
                <a:latin typeface="Arial" panose="020B0604020202020204" pitchFamily="34" charset="0"/>
                <a:cs typeface="Arial" panose="020B0604020202020204" pitchFamily="34" charset="0"/>
              </a:rPr>
              <a:t>10</a:t>
            </a:r>
            <a:r>
              <a:rPr lang="en-US" sz="1400" dirty="0">
                <a:solidFill>
                  <a:schemeClr val="bg1"/>
                </a:solidFill>
                <a:latin typeface="Arial" panose="020B0604020202020204" pitchFamily="34" charset="0"/>
                <a:cs typeface="Arial" panose="020B0604020202020204" pitchFamily="34" charset="0"/>
              </a:rPr>
              <a:t>Washington University, St. Louis, MO; </a:t>
            </a:r>
            <a:r>
              <a:rPr lang="en-US" sz="1400" baseline="30000" dirty="0">
                <a:solidFill>
                  <a:schemeClr val="bg1"/>
                </a:solidFill>
                <a:latin typeface="Arial" panose="020B0604020202020204" pitchFamily="34" charset="0"/>
                <a:cs typeface="Arial" panose="020B0604020202020204" pitchFamily="34" charset="0"/>
              </a:rPr>
              <a:t>11</a:t>
            </a:r>
            <a:r>
              <a:rPr lang="en-US" sz="1400" dirty="0">
                <a:solidFill>
                  <a:schemeClr val="bg1"/>
                </a:solidFill>
                <a:latin typeface="Arial" panose="020B0604020202020204" pitchFamily="34" charset="0"/>
                <a:cs typeface="Arial" panose="020B0604020202020204" pitchFamily="34" charset="0"/>
              </a:rPr>
              <a:t>NerdyChemists Forensic and Industrial Science, Pretoria, South Africa</a:t>
            </a:r>
          </a:p>
        </p:txBody>
      </p:sp>
    </p:spTree>
    <p:extLst>
      <p:ext uri="{BB962C8B-B14F-4D97-AF65-F5344CB8AC3E}">
        <p14:creationId xmlns:p14="http://schemas.microsoft.com/office/powerpoint/2010/main" val="521999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4B6BE54-92B4-4BFB-B556-91681F6A3F7C}"/>
              </a:ext>
            </a:extLst>
          </p:cNvPr>
          <p:cNvSpPr txBox="1"/>
          <p:nvPr/>
        </p:nvSpPr>
        <p:spPr>
          <a:xfrm>
            <a:off x="2194207" y="1323475"/>
            <a:ext cx="379212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AirPhoton SS5 PM</a:t>
            </a:r>
            <a:r>
              <a:rPr lang="en-US" sz="2000" b="1" baseline="-25000" dirty="0">
                <a:latin typeface="Arial" panose="020B0604020202020204" pitchFamily="34" charset="0"/>
                <a:cs typeface="Arial" panose="020B0604020202020204" pitchFamily="34" charset="0"/>
              </a:rPr>
              <a:t>2.5</a:t>
            </a:r>
            <a:r>
              <a:rPr lang="en-US" sz="2000" b="1" dirty="0">
                <a:latin typeface="Arial" panose="020B0604020202020204" pitchFamily="34" charset="0"/>
                <a:cs typeface="Arial" panose="020B0604020202020204" pitchFamily="34" charset="0"/>
              </a:rPr>
              <a:t> Sampler </a:t>
            </a:r>
          </a:p>
          <a:p>
            <a:pPr algn="ctr"/>
            <a:r>
              <a:rPr lang="en-US" sz="2000" b="1" dirty="0">
                <a:latin typeface="Arial" panose="020B0604020202020204" pitchFamily="34" charset="0"/>
                <a:cs typeface="Arial" panose="020B0604020202020204" pitchFamily="34" charset="0"/>
              </a:rPr>
              <a:t>(SPARTAN Network)</a:t>
            </a:r>
          </a:p>
        </p:txBody>
      </p:sp>
      <p:pic>
        <p:nvPicPr>
          <p:cNvPr id="2" name="Picture 2" descr="Image preview">
            <a:extLst>
              <a:ext uri="{FF2B5EF4-FFF2-40B4-BE49-F238E27FC236}">
                <a16:creationId xmlns:a16="http://schemas.microsoft.com/office/drawing/2014/main" id="{631E5D25-6946-8AA9-6928-2C1522E46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051" y="2622430"/>
            <a:ext cx="2326436" cy="408544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picture containing sky, outdoor, cloudy, clouds&#10;&#10;Description automatically generated">
            <a:extLst>
              <a:ext uri="{FF2B5EF4-FFF2-40B4-BE49-F238E27FC236}">
                <a16:creationId xmlns:a16="http://schemas.microsoft.com/office/drawing/2014/main" id="{048777A7-82F4-3BBB-3289-1AAF53C2280B}"/>
              </a:ext>
            </a:extLst>
          </p:cNvPr>
          <p:cNvPicPr>
            <a:picLocks noChangeAspect="1"/>
          </p:cNvPicPr>
          <p:nvPr/>
        </p:nvPicPr>
        <p:blipFill rotWithShape="1">
          <a:blip r:embed="rId4">
            <a:extLst>
              <a:ext uri="{28A0092B-C50C-407E-A947-70E740481C1C}">
                <a14:useLocalDpi xmlns:a14="http://schemas.microsoft.com/office/drawing/2010/main" val="0"/>
              </a:ext>
            </a:extLst>
          </a:blip>
          <a:srcRect l="30939" r="18774"/>
          <a:stretch/>
        </p:blipFill>
        <p:spPr>
          <a:xfrm>
            <a:off x="7841593" y="2622430"/>
            <a:ext cx="2739285" cy="4085448"/>
          </a:xfrm>
          <a:prstGeom prst="rect">
            <a:avLst/>
          </a:prstGeom>
          <a:ln w="6350">
            <a:solidFill>
              <a:schemeClr val="tx1"/>
            </a:solidFill>
          </a:ln>
        </p:spPr>
      </p:pic>
      <p:sp>
        <p:nvSpPr>
          <p:cNvPr id="6" name="TextBox 5">
            <a:extLst>
              <a:ext uri="{FF2B5EF4-FFF2-40B4-BE49-F238E27FC236}">
                <a16:creationId xmlns:a16="http://schemas.microsoft.com/office/drawing/2014/main" id="{6278099E-5910-D043-FAE4-34B92159998D}"/>
              </a:ext>
            </a:extLst>
          </p:cNvPr>
          <p:cNvSpPr txBox="1"/>
          <p:nvPr/>
        </p:nvSpPr>
        <p:spPr>
          <a:xfrm>
            <a:off x="7313685" y="1323475"/>
            <a:ext cx="379212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CIMEL Sun Photometer</a:t>
            </a:r>
          </a:p>
          <a:p>
            <a:pPr algn="ctr"/>
            <a:r>
              <a:rPr lang="en-US" sz="2000" b="1" dirty="0">
                <a:latin typeface="Arial" panose="020B0604020202020204" pitchFamily="34" charset="0"/>
                <a:cs typeface="Arial" panose="020B0604020202020204" pitchFamily="34" charset="0"/>
              </a:rPr>
              <a:t>(AERONET Network)</a:t>
            </a:r>
          </a:p>
        </p:txBody>
      </p:sp>
      <p:sp>
        <p:nvSpPr>
          <p:cNvPr id="7" name="TextBox 6">
            <a:extLst>
              <a:ext uri="{FF2B5EF4-FFF2-40B4-BE49-F238E27FC236}">
                <a16:creationId xmlns:a16="http://schemas.microsoft.com/office/drawing/2014/main" id="{3BC2F226-94F5-D32C-9170-EED0A0E25BA0}"/>
              </a:ext>
            </a:extLst>
          </p:cNvPr>
          <p:cNvSpPr txBox="1"/>
          <p:nvPr/>
        </p:nvSpPr>
        <p:spPr>
          <a:xfrm>
            <a:off x="2982252" y="2160764"/>
            <a:ext cx="2216033" cy="461665"/>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US Embassy Warehouse (Jacros)</a:t>
            </a:r>
          </a:p>
        </p:txBody>
      </p:sp>
      <p:sp>
        <p:nvSpPr>
          <p:cNvPr id="14" name="TextBox 13">
            <a:extLst>
              <a:ext uri="{FF2B5EF4-FFF2-40B4-BE49-F238E27FC236}">
                <a16:creationId xmlns:a16="http://schemas.microsoft.com/office/drawing/2014/main" id="{40AAB9D2-962A-B78D-DF83-E613EDB7A1C7}"/>
              </a:ext>
            </a:extLst>
          </p:cNvPr>
          <p:cNvSpPr txBox="1"/>
          <p:nvPr/>
        </p:nvSpPr>
        <p:spPr>
          <a:xfrm>
            <a:off x="8101731" y="2160764"/>
            <a:ext cx="2216033" cy="461665"/>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US Embassy Warehouse (Jacros)</a:t>
            </a:r>
          </a:p>
        </p:txBody>
      </p:sp>
      <p:sp>
        <p:nvSpPr>
          <p:cNvPr id="9" name="Title 2">
            <a:extLst>
              <a:ext uri="{FF2B5EF4-FFF2-40B4-BE49-F238E27FC236}">
                <a16:creationId xmlns:a16="http://schemas.microsoft.com/office/drawing/2014/main" id="{F9EE052D-5F81-45E7-85FC-3F026C85A3A2}"/>
              </a:ext>
            </a:extLst>
          </p:cNvPr>
          <p:cNvSpPr txBox="1">
            <a:spLocks/>
          </p:cNvSpPr>
          <p:nvPr/>
        </p:nvSpPr>
        <p:spPr>
          <a:xfrm>
            <a:off x="1477433" y="140632"/>
            <a:ext cx="9718616"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entury Gothic" panose="020B0502020202020204" pitchFamily="34" charset="0"/>
                <a:cs typeface="Arial" panose="020B0604020202020204" pitchFamily="34" charset="0"/>
              </a:rPr>
              <a:t>Surface PM Monitoring Sites in Ethiopia PTA</a:t>
            </a:r>
          </a:p>
        </p:txBody>
      </p:sp>
    </p:spTree>
    <p:extLst>
      <p:ext uri="{BB962C8B-B14F-4D97-AF65-F5344CB8AC3E}">
        <p14:creationId xmlns:p14="http://schemas.microsoft.com/office/powerpoint/2010/main" val="340953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DB02C0-9B79-5B88-147D-3EE0468975B8}"/>
              </a:ext>
            </a:extLst>
          </p:cNvPr>
          <p:cNvPicPr>
            <a:picLocks noChangeAspect="1"/>
          </p:cNvPicPr>
          <p:nvPr/>
        </p:nvPicPr>
        <p:blipFill rotWithShape="1">
          <a:blip r:embed="rId3"/>
          <a:srcRect r="3841"/>
          <a:stretch/>
        </p:blipFill>
        <p:spPr>
          <a:xfrm>
            <a:off x="103517" y="2124695"/>
            <a:ext cx="6352838" cy="3396211"/>
          </a:xfrm>
          <a:prstGeom prst="rect">
            <a:avLst/>
          </a:prstGeom>
        </p:spPr>
      </p:pic>
      <p:pic>
        <p:nvPicPr>
          <p:cNvPr id="5" name="Picture 4">
            <a:extLst>
              <a:ext uri="{FF2B5EF4-FFF2-40B4-BE49-F238E27FC236}">
                <a16:creationId xmlns:a16="http://schemas.microsoft.com/office/drawing/2014/main" id="{8E79F339-CF62-DF2F-8BA5-CCE8DB933F0D}"/>
              </a:ext>
            </a:extLst>
          </p:cNvPr>
          <p:cNvPicPr>
            <a:picLocks noChangeAspect="1"/>
          </p:cNvPicPr>
          <p:nvPr/>
        </p:nvPicPr>
        <p:blipFill>
          <a:blip r:embed="rId4"/>
          <a:stretch>
            <a:fillRect/>
          </a:stretch>
        </p:blipFill>
        <p:spPr>
          <a:xfrm>
            <a:off x="6869274" y="2124695"/>
            <a:ext cx="5322726" cy="3542860"/>
          </a:xfrm>
          <a:prstGeom prst="rect">
            <a:avLst/>
          </a:prstGeom>
        </p:spPr>
      </p:pic>
      <p:sp>
        <p:nvSpPr>
          <p:cNvPr id="6" name="TextBox 5">
            <a:extLst>
              <a:ext uri="{FF2B5EF4-FFF2-40B4-BE49-F238E27FC236}">
                <a16:creationId xmlns:a16="http://schemas.microsoft.com/office/drawing/2014/main" id="{8A0090B4-A03A-0C7B-B7C7-405FE69F43D6}"/>
              </a:ext>
            </a:extLst>
          </p:cNvPr>
          <p:cNvSpPr txBox="1"/>
          <p:nvPr/>
        </p:nvSpPr>
        <p:spPr>
          <a:xfrm>
            <a:off x="7032856" y="1525123"/>
            <a:ext cx="5322726"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Monthly Average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Measured by PA Sensors Across Addis Ababa</a:t>
            </a:r>
          </a:p>
        </p:txBody>
      </p:sp>
      <p:sp>
        <p:nvSpPr>
          <p:cNvPr id="7" name="TextBox 6">
            <a:extLst>
              <a:ext uri="{FF2B5EF4-FFF2-40B4-BE49-F238E27FC236}">
                <a16:creationId xmlns:a16="http://schemas.microsoft.com/office/drawing/2014/main" id="{FB9DFBA6-F421-2ACC-0114-C798FFD31804}"/>
              </a:ext>
            </a:extLst>
          </p:cNvPr>
          <p:cNvSpPr txBox="1"/>
          <p:nvPr/>
        </p:nvSpPr>
        <p:spPr>
          <a:xfrm>
            <a:off x="446318" y="1525123"/>
            <a:ext cx="3337969"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Average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Measured by PA Sensors Across Addis Ababa</a:t>
            </a:r>
          </a:p>
        </p:txBody>
      </p:sp>
      <p:sp>
        <p:nvSpPr>
          <p:cNvPr id="12" name="TextBox 11">
            <a:extLst>
              <a:ext uri="{FF2B5EF4-FFF2-40B4-BE49-F238E27FC236}">
                <a16:creationId xmlns:a16="http://schemas.microsoft.com/office/drawing/2014/main" id="{FFFD337E-BF75-6486-DB64-AEC53E847E44}"/>
              </a:ext>
            </a:extLst>
          </p:cNvPr>
          <p:cNvSpPr txBox="1"/>
          <p:nvPr/>
        </p:nvSpPr>
        <p:spPr>
          <a:xfrm>
            <a:off x="2656935" y="6003137"/>
            <a:ext cx="800531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PM</a:t>
            </a:r>
            <a:r>
              <a:rPr lang="en-US" baseline="-25000" dirty="0">
                <a:latin typeface="Arial" panose="020B0604020202020204" pitchFamily="34" charset="0"/>
                <a:cs typeface="Arial" panose="020B0604020202020204" pitchFamily="34" charset="0"/>
              </a:rPr>
              <a:t>2.5</a:t>
            </a:r>
            <a:r>
              <a:rPr lang="en-US" dirty="0">
                <a:latin typeface="Arial" panose="020B0604020202020204" pitchFamily="34" charset="0"/>
                <a:cs typeface="Arial" panose="020B0604020202020204" pitchFamily="34" charset="0"/>
              </a:rPr>
              <a:t> levels show strong spatial and temporal variations in Addis Ababa</a:t>
            </a:r>
          </a:p>
        </p:txBody>
      </p:sp>
      <p:sp>
        <p:nvSpPr>
          <p:cNvPr id="8" name="Title 2">
            <a:extLst>
              <a:ext uri="{FF2B5EF4-FFF2-40B4-BE49-F238E27FC236}">
                <a16:creationId xmlns:a16="http://schemas.microsoft.com/office/drawing/2014/main" id="{A0CC35D7-D519-4C73-B960-752914A57AE8}"/>
              </a:ext>
            </a:extLst>
          </p:cNvPr>
          <p:cNvSpPr txBox="1">
            <a:spLocks/>
          </p:cNvSpPr>
          <p:nvPr/>
        </p:nvSpPr>
        <p:spPr>
          <a:xfrm>
            <a:off x="446318" y="183420"/>
            <a:ext cx="11299363"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entury Gothic" panose="020B0502020202020204" pitchFamily="34" charset="0"/>
                <a:cs typeface="Arial" panose="020B0604020202020204" pitchFamily="34" charset="0"/>
              </a:rPr>
              <a:t>Preliminary Surface PM Monitoring Results in Ethiopia PTA</a:t>
            </a:r>
          </a:p>
        </p:txBody>
      </p:sp>
    </p:spTree>
    <p:extLst>
      <p:ext uri="{BB962C8B-B14F-4D97-AF65-F5344CB8AC3E}">
        <p14:creationId xmlns:p14="http://schemas.microsoft.com/office/powerpoint/2010/main" val="47618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20B635F2-675F-49AA-997D-A639B276704F}"/>
              </a:ext>
            </a:extLst>
          </p:cNvPr>
          <p:cNvSpPr txBox="1">
            <a:spLocks/>
          </p:cNvSpPr>
          <p:nvPr/>
        </p:nvSpPr>
        <p:spPr>
          <a:xfrm>
            <a:off x="446318" y="183420"/>
            <a:ext cx="11299363"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entury Gothic" panose="020B0502020202020204" pitchFamily="34" charset="0"/>
                <a:cs typeface="Arial" panose="020B0604020202020204" pitchFamily="34" charset="0"/>
              </a:rPr>
              <a:t>Preliminary Surface PM Monitoring Results in Ethiopia PTA</a:t>
            </a:r>
          </a:p>
        </p:txBody>
      </p:sp>
      <p:sp>
        <p:nvSpPr>
          <p:cNvPr id="9" name="TextBox 8">
            <a:extLst>
              <a:ext uri="{FF2B5EF4-FFF2-40B4-BE49-F238E27FC236}">
                <a16:creationId xmlns:a16="http://schemas.microsoft.com/office/drawing/2014/main" id="{2CD354B0-23DB-437D-9E51-B002C7A53351}"/>
              </a:ext>
            </a:extLst>
          </p:cNvPr>
          <p:cNvSpPr txBox="1"/>
          <p:nvPr/>
        </p:nvSpPr>
        <p:spPr>
          <a:xfrm>
            <a:off x="508958" y="5806545"/>
            <a:ext cx="11110823" cy="954107"/>
          </a:xfrm>
          <a:prstGeom prst="rect">
            <a:avLst/>
          </a:prstGeom>
          <a:noFill/>
        </p:spPr>
        <p:txBody>
          <a:bodyPr wrap="square" rtlCol="0">
            <a:spAutoFit/>
          </a:bodyPr>
          <a:lstStyle/>
          <a:p>
            <a:pPr marL="128588" indent="-128588">
              <a:buFont typeface="Arial" panose="020B0604020202020204" pitchFamily="34" charset="0"/>
              <a:buChar char="•"/>
            </a:pPr>
            <a:r>
              <a:rPr lang="en-US" sz="1400" dirty="0">
                <a:latin typeface="Arial" panose="020B0604020202020204" pitchFamily="34" charset="0"/>
                <a:cs typeface="Arial" panose="020B0604020202020204" pitchFamily="34" charset="0"/>
              </a:rPr>
              <a:t>Average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levels in Delhi, Beijing, and Addis Ababa are comparable, but substantially higher (</a:t>
            </a:r>
            <a:r>
              <a:rPr lang="en-US" sz="1400" b="1" dirty="0">
                <a:solidFill>
                  <a:srgbClr val="00B0F0"/>
                </a:solidFill>
                <a:latin typeface="Arial" panose="020B0604020202020204" pitchFamily="34" charset="0"/>
                <a:cs typeface="Arial" panose="020B0604020202020204" pitchFamily="34" charset="0"/>
              </a:rPr>
              <a:t>&gt;2x</a:t>
            </a:r>
            <a:r>
              <a:rPr lang="en-US" sz="1400" dirty="0">
                <a:latin typeface="Arial" panose="020B0604020202020204" pitchFamily="34" charset="0"/>
                <a:cs typeface="Arial" panose="020B0604020202020204" pitchFamily="34" charset="0"/>
              </a:rPr>
              <a:t>) than in Pasadena.</a:t>
            </a:r>
          </a:p>
          <a:p>
            <a:pPr marL="128588" indent="-128588">
              <a:buFont typeface="Arial" panose="020B0604020202020204" pitchFamily="34" charset="0"/>
              <a:buChar char="•"/>
            </a:pPr>
            <a:r>
              <a:rPr lang="en-US" sz="1400" dirty="0">
                <a:latin typeface="Arial" panose="020B0604020202020204" pitchFamily="34" charset="0"/>
                <a:cs typeface="Arial" panose="020B0604020202020204" pitchFamily="34" charset="0"/>
              </a:rPr>
              <a:t>Average black carbon concentrations vary from less than </a:t>
            </a:r>
            <a:r>
              <a:rPr lang="en-US" sz="1400" b="1" dirty="0">
                <a:solidFill>
                  <a:srgbClr val="00B0F0"/>
                </a:solidFill>
                <a:latin typeface="Arial" panose="020B0604020202020204" pitchFamily="34" charset="0"/>
                <a:cs typeface="Arial" panose="020B0604020202020204" pitchFamily="34" charset="0"/>
              </a:rPr>
              <a:t>1 µg/m</a:t>
            </a:r>
            <a:r>
              <a:rPr lang="en-US" sz="1400" b="1" baseline="30000" dirty="0">
                <a:solidFill>
                  <a:srgbClr val="00B0F0"/>
                </a:solidFill>
                <a:latin typeface="Arial" panose="020B0604020202020204" pitchFamily="34" charset="0"/>
                <a:cs typeface="Arial" panose="020B0604020202020204" pitchFamily="34" charset="0"/>
              </a:rPr>
              <a:t>3</a:t>
            </a:r>
            <a:r>
              <a:rPr lang="en-US" sz="1400" b="1" dirty="0">
                <a:solidFill>
                  <a:srgbClr val="00B0F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Pasadena to over </a:t>
            </a:r>
            <a:r>
              <a:rPr lang="en-US" sz="1400" b="1" dirty="0">
                <a:solidFill>
                  <a:srgbClr val="00B0F0"/>
                </a:solidFill>
                <a:latin typeface="Arial" panose="020B0604020202020204" pitchFamily="34" charset="0"/>
                <a:cs typeface="Arial" panose="020B0604020202020204" pitchFamily="34" charset="0"/>
              </a:rPr>
              <a:t>8 µg/m</a:t>
            </a:r>
            <a:r>
              <a:rPr lang="en-US" sz="1400" b="1" baseline="30000" dirty="0">
                <a:solidFill>
                  <a:srgbClr val="00B0F0"/>
                </a:solidFill>
                <a:latin typeface="Arial" panose="020B0604020202020204" pitchFamily="34" charset="0"/>
                <a:cs typeface="Arial" panose="020B0604020202020204" pitchFamily="34" charset="0"/>
              </a:rPr>
              <a:t>3</a:t>
            </a:r>
            <a:r>
              <a:rPr lang="en-US" sz="1400" b="1" dirty="0">
                <a:solidFill>
                  <a:srgbClr val="00B0F0"/>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Addis Ababa (US Embassy, Jacros).</a:t>
            </a:r>
          </a:p>
          <a:p>
            <a:pPr marL="128588" indent="-128588">
              <a:buFont typeface="Arial" panose="020B0604020202020204" pitchFamily="34" charset="0"/>
              <a:buChar char="•"/>
            </a:pPr>
            <a:r>
              <a:rPr lang="en-US" sz="1400" dirty="0">
                <a:latin typeface="Arial" panose="020B0604020202020204" pitchFamily="34" charset="0"/>
                <a:cs typeface="Arial" panose="020B0604020202020204" pitchFamily="34" charset="0"/>
              </a:rPr>
              <a:t>Black carbon makes up, on average, </a:t>
            </a:r>
            <a:r>
              <a:rPr lang="en-US" sz="1400" b="1" dirty="0">
                <a:solidFill>
                  <a:srgbClr val="00B0F0"/>
                </a:solidFill>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of PM</a:t>
            </a:r>
            <a:r>
              <a:rPr lang="en-US" sz="1400" baseline="-25000" dirty="0">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mass in Pasadena and Beijing, </a:t>
            </a:r>
            <a:r>
              <a:rPr lang="en-US" sz="1400" b="1" dirty="0">
                <a:solidFill>
                  <a:srgbClr val="00B0F0"/>
                </a:solidFill>
                <a:latin typeface="Arial" panose="020B0604020202020204" pitchFamily="34" charset="0"/>
                <a:cs typeface="Arial" panose="020B0604020202020204" pitchFamily="34" charset="0"/>
              </a:rPr>
              <a:t>10%</a:t>
            </a:r>
            <a:r>
              <a:rPr lang="en-US" sz="1400" dirty="0">
                <a:latin typeface="Arial" panose="020B0604020202020204" pitchFamily="34" charset="0"/>
                <a:cs typeface="Arial" panose="020B0604020202020204" pitchFamily="34" charset="0"/>
              </a:rPr>
              <a:t> in New Delhi and Addis Ababa (US embassy, Central), and over </a:t>
            </a:r>
            <a:r>
              <a:rPr lang="en-US" sz="1400" b="1" dirty="0">
                <a:solidFill>
                  <a:srgbClr val="00B0F0"/>
                </a:solidFill>
                <a:latin typeface="Arial" panose="020B0604020202020204" pitchFamily="34" charset="0"/>
                <a:cs typeface="Arial" panose="020B0604020202020204" pitchFamily="34" charset="0"/>
              </a:rPr>
              <a:t>25%</a:t>
            </a:r>
            <a:r>
              <a:rPr lang="en-US" sz="1400" dirty="0">
                <a:latin typeface="Arial" panose="020B0604020202020204" pitchFamily="34" charset="0"/>
                <a:cs typeface="Arial" panose="020B0604020202020204" pitchFamily="34" charset="0"/>
              </a:rPr>
              <a:t> in Addis Ababa (US Embassy, Jacros).</a:t>
            </a:r>
          </a:p>
        </p:txBody>
      </p:sp>
      <p:sp>
        <p:nvSpPr>
          <p:cNvPr id="11" name="TextBox 10">
            <a:extLst>
              <a:ext uri="{FF2B5EF4-FFF2-40B4-BE49-F238E27FC236}">
                <a16:creationId xmlns:a16="http://schemas.microsoft.com/office/drawing/2014/main" id="{1FC6394A-75FA-4833-AB2D-BDC53E3538EC}"/>
              </a:ext>
            </a:extLst>
          </p:cNvPr>
          <p:cNvSpPr txBox="1"/>
          <p:nvPr/>
        </p:nvSpPr>
        <p:spPr>
          <a:xfrm>
            <a:off x="3687933" y="800039"/>
            <a:ext cx="4291900"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Daily Averaged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and Black Carbon</a:t>
            </a:r>
          </a:p>
        </p:txBody>
      </p:sp>
      <p:pic>
        <p:nvPicPr>
          <p:cNvPr id="13" name="Picture 12">
            <a:extLst>
              <a:ext uri="{FF2B5EF4-FFF2-40B4-BE49-F238E27FC236}">
                <a16:creationId xmlns:a16="http://schemas.microsoft.com/office/drawing/2014/main" id="{95FC64D3-2D18-4F05-A245-A19B3313EEC2}"/>
              </a:ext>
            </a:extLst>
          </p:cNvPr>
          <p:cNvPicPr>
            <a:picLocks noChangeAspect="1"/>
          </p:cNvPicPr>
          <p:nvPr/>
        </p:nvPicPr>
        <p:blipFill>
          <a:blip r:embed="rId3"/>
          <a:stretch>
            <a:fillRect/>
          </a:stretch>
        </p:blipFill>
        <p:spPr>
          <a:xfrm>
            <a:off x="9546188" y="2294541"/>
            <a:ext cx="1892203" cy="1473125"/>
          </a:xfrm>
          <a:prstGeom prst="rect">
            <a:avLst/>
          </a:prstGeom>
        </p:spPr>
      </p:pic>
      <p:pic>
        <p:nvPicPr>
          <p:cNvPr id="3" name="Picture 2">
            <a:extLst>
              <a:ext uri="{FF2B5EF4-FFF2-40B4-BE49-F238E27FC236}">
                <a16:creationId xmlns:a16="http://schemas.microsoft.com/office/drawing/2014/main" id="{FE21E6D0-F1B1-473C-B016-691186546BAC}"/>
              </a:ext>
            </a:extLst>
          </p:cNvPr>
          <p:cNvPicPr>
            <a:picLocks noChangeAspect="1"/>
          </p:cNvPicPr>
          <p:nvPr/>
        </p:nvPicPr>
        <p:blipFill>
          <a:blip r:embed="rId4"/>
          <a:stretch>
            <a:fillRect/>
          </a:stretch>
        </p:blipFill>
        <p:spPr>
          <a:xfrm>
            <a:off x="2239110" y="1138593"/>
            <a:ext cx="6942991" cy="4341495"/>
          </a:xfrm>
          <a:prstGeom prst="rect">
            <a:avLst/>
          </a:prstGeom>
        </p:spPr>
      </p:pic>
      <p:graphicFrame>
        <p:nvGraphicFramePr>
          <p:cNvPr id="14" name="Table 13">
            <a:extLst>
              <a:ext uri="{FF2B5EF4-FFF2-40B4-BE49-F238E27FC236}">
                <a16:creationId xmlns:a16="http://schemas.microsoft.com/office/drawing/2014/main" id="{00A1EE67-D773-4450-837C-2B2542306BC7}"/>
              </a:ext>
            </a:extLst>
          </p:cNvPr>
          <p:cNvGraphicFramePr>
            <a:graphicFrameLocks noGrp="1"/>
          </p:cNvGraphicFramePr>
          <p:nvPr>
            <p:extLst>
              <p:ext uri="{D42A27DB-BD31-4B8C-83A1-F6EECF244321}">
                <p14:modId xmlns:p14="http://schemas.microsoft.com/office/powerpoint/2010/main" val="376759024"/>
              </p:ext>
            </p:extLst>
          </p:nvPr>
        </p:nvGraphicFramePr>
        <p:xfrm>
          <a:off x="2777067" y="5421853"/>
          <a:ext cx="6294970" cy="251936"/>
        </p:xfrm>
        <a:graphic>
          <a:graphicData uri="http://schemas.openxmlformats.org/drawingml/2006/table">
            <a:tbl>
              <a:tblPr firstRow="1" bandRow="1">
                <a:tableStyleId>{5940675A-B579-460E-94D1-54222C63F5DA}</a:tableStyleId>
              </a:tblPr>
              <a:tblGrid>
                <a:gridCol w="1258994">
                  <a:extLst>
                    <a:ext uri="{9D8B030D-6E8A-4147-A177-3AD203B41FA5}">
                      <a16:colId xmlns:a16="http://schemas.microsoft.com/office/drawing/2014/main" val="2634208464"/>
                    </a:ext>
                  </a:extLst>
                </a:gridCol>
                <a:gridCol w="1258994">
                  <a:extLst>
                    <a:ext uri="{9D8B030D-6E8A-4147-A177-3AD203B41FA5}">
                      <a16:colId xmlns:a16="http://schemas.microsoft.com/office/drawing/2014/main" val="921145076"/>
                    </a:ext>
                  </a:extLst>
                </a:gridCol>
                <a:gridCol w="1258994">
                  <a:extLst>
                    <a:ext uri="{9D8B030D-6E8A-4147-A177-3AD203B41FA5}">
                      <a16:colId xmlns:a16="http://schemas.microsoft.com/office/drawing/2014/main" val="845596632"/>
                    </a:ext>
                  </a:extLst>
                </a:gridCol>
                <a:gridCol w="1258994">
                  <a:extLst>
                    <a:ext uri="{9D8B030D-6E8A-4147-A177-3AD203B41FA5}">
                      <a16:colId xmlns:a16="http://schemas.microsoft.com/office/drawing/2014/main" val="2830744220"/>
                    </a:ext>
                  </a:extLst>
                </a:gridCol>
                <a:gridCol w="1258994">
                  <a:extLst>
                    <a:ext uri="{9D8B030D-6E8A-4147-A177-3AD203B41FA5}">
                      <a16:colId xmlns:a16="http://schemas.microsoft.com/office/drawing/2014/main" val="1810315201"/>
                    </a:ext>
                  </a:extLst>
                </a:gridCol>
              </a:tblGrid>
              <a:tr h="251936">
                <a:tc>
                  <a:txBody>
                    <a:bodyPr/>
                    <a:lstStyle/>
                    <a:p>
                      <a:pPr algn="ctr"/>
                      <a:r>
                        <a:rPr lang="en-US" sz="1200" b="1" dirty="0">
                          <a:latin typeface="Arial" panose="020B0604020202020204" pitchFamily="34" charset="0"/>
                          <a:cs typeface="Arial" panose="020B0604020202020204" pitchFamily="34" charset="0"/>
                        </a:rPr>
                        <a:t>3/2022-11/2022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200" b="1" dirty="0">
                          <a:latin typeface="Arial" panose="020B0604020202020204" pitchFamily="34" charset="0"/>
                          <a:cs typeface="Arial" panose="020B0604020202020204" pitchFamily="34" charset="0"/>
                        </a:rPr>
                        <a:t>3/2022-11/2022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8/2022-9/2022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11/2021-6/2022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3/2021-8/2022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87217459"/>
                  </a:ext>
                </a:extLst>
              </a:tr>
            </a:tbl>
          </a:graphicData>
        </a:graphic>
      </p:graphicFrame>
    </p:spTree>
    <p:extLst>
      <p:ext uri="{BB962C8B-B14F-4D97-AF65-F5344CB8AC3E}">
        <p14:creationId xmlns:p14="http://schemas.microsoft.com/office/powerpoint/2010/main" val="2067029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9EE052D-5F81-45E7-85FC-3F026C85A3A2}"/>
              </a:ext>
            </a:extLst>
          </p:cNvPr>
          <p:cNvSpPr txBox="1">
            <a:spLocks/>
          </p:cNvSpPr>
          <p:nvPr/>
        </p:nvSpPr>
        <p:spPr>
          <a:xfrm>
            <a:off x="690033" y="140632"/>
            <a:ext cx="10506016"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entury Gothic" panose="020B0502020202020204" pitchFamily="34" charset="0"/>
                <a:cs typeface="Arial" panose="020B0604020202020204" pitchFamily="34" charset="0"/>
              </a:rPr>
              <a:t>Surface PM Monitoring Sites in South Africa PTA</a:t>
            </a:r>
          </a:p>
        </p:txBody>
      </p:sp>
      <p:pic>
        <p:nvPicPr>
          <p:cNvPr id="3" name="Picture 2">
            <a:extLst>
              <a:ext uri="{FF2B5EF4-FFF2-40B4-BE49-F238E27FC236}">
                <a16:creationId xmlns:a16="http://schemas.microsoft.com/office/drawing/2014/main" id="{C4437D38-B167-47FB-BC05-A9A8F6A66BDD}"/>
              </a:ext>
            </a:extLst>
          </p:cNvPr>
          <p:cNvPicPr>
            <a:picLocks noChangeAspect="1"/>
          </p:cNvPicPr>
          <p:nvPr/>
        </p:nvPicPr>
        <p:blipFill>
          <a:blip r:embed="rId3"/>
          <a:stretch>
            <a:fillRect/>
          </a:stretch>
        </p:blipFill>
        <p:spPr>
          <a:xfrm>
            <a:off x="3520217" y="893666"/>
            <a:ext cx="5151566" cy="5620999"/>
          </a:xfrm>
          <a:prstGeom prst="rect">
            <a:avLst/>
          </a:prstGeom>
        </p:spPr>
      </p:pic>
      <p:sp>
        <p:nvSpPr>
          <p:cNvPr id="4" name="TextBox 3">
            <a:extLst>
              <a:ext uri="{FF2B5EF4-FFF2-40B4-BE49-F238E27FC236}">
                <a16:creationId xmlns:a16="http://schemas.microsoft.com/office/drawing/2014/main" id="{A1838C05-D8BC-49AA-9373-AD59AB0B44D0}"/>
              </a:ext>
            </a:extLst>
          </p:cNvPr>
          <p:cNvSpPr txBox="1"/>
          <p:nvPr/>
        </p:nvSpPr>
        <p:spPr>
          <a:xfrm>
            <a:off x="9461675" y="2129980"/>
            <a:ext cx="2362199" cy="923330"/>
          </a:xfrm>
          <a:prstGeom prst="rect">
            <a:avLst/>
          </a:prstGeom>
          <a:noFill/>
        </p:spPr>
        <p:txBody>
          <a:bodyPr wrap="square" rtlCol="0">
            <a:spAutoFit/>
          </a:bodyPr>
          <a:lstStyle/>
          <a:p>
            <a:r>
              <a:rPr lang="en-US" dirty="0"/>
              <a:t>SAAQIS</a:t>
            </a:r>
          </a:p>
          <a:p>
            <a:r>
              <a:rPr lang="en-US" dirty="0"/>
              <a:t>SPARTAN</a:t>
            </a:r>
          </a:p>
          <a:p>
            <a:r>
              <a:rPr lang="en-US" dirty="0"/>
              <a:t>AMOD</a:t>
            </a:r>
          </a:p>
        </p:txBody>
      </p:sp>
      <p:sp>
        <p:nvSpPr>
          <p:cNvPr id="5" name="Oval 4">
            <a:extLst>
              <a:ext uri="{FF2B5EF4-FFF2-40B4-BE49-F238E27FC236}">
                <a16:creationId xmlns:a16="http://schemas.microsoft.com/office/drawing/2014/main" id="{056F8148-D6FE-4BC9-9E2E-63E829B5753A}"/>
              </a:ext>
            </a:extLst>
          </p:cNvPr>
          <p:cNvSpPr/>
          <p:nvPr/>
        </p:nvSpPr>
        <p:spPr>
          <a:xfrm>
            <a:off x="9287934" y="2192866"/>
            <a:ext cx="201168" cy="201168"/>
          </a:xfrm>
          <a:prstGeom prst="ellipse">
            <a:avLst/>
          </a:prstGeom>
          <a:solidFill>
            <a:srgbClr val="00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C83597C-E228-4A9A-829F-B64AECAD3706}"/>
              </a:ext>
            </a:extLst>
          </p:cNvPr>
          <p:cNvSpPr/>
          <p:nvPr/>
        </p:nvSpPr>
        <p:spPr>
          <a:xfrm>
            <a:off x="9287934" y="2484859"/>
            <a:ext cx="201168" cy="201168"/>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CF881AF-D969-4BCF-813E-DAE69A62FDEA}"/>
              </a:ext>
            </a:extLst>
          </p:cNvPr>
          <p:cNvSpPr/>
          <p:nvPr/>
        </p:nvSpPr>
        <p:spPr>
          <a:xfrm>
            <a:off x="9287934" y="2776852"/>
            <a:ext cx="201168" cy="20116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98BE4A-5D8B-439D-BF0C-27A4DD6E01B3}"/>
              </a:ext>
            </a:extLst>
          </p:cNvPr>
          <p:cNvSpPr/>
          <p:nvPr/>
        </p:nvSpPr>
        <p:spPr>
          <a:xfrm>
            <a:off x="9258300" y="1816100"/>
            <a:ext cx="224371" cy="285941"/>
          </a:xfrm>
          <a:prstGeom prst="rect">
            <a:avLst/>
          </a:prstGeom>
          <a:noFill/>
          <a:ln w="28575">
            <a:solidFill>
              <a:srgbClr val="00AC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92B874-52C3-4FB3-892D-3A45CF6CE8DD}"/>
              </a:ext>
            </a:extLst>
          </p:cNvPr>
          <p:cNvSpPr/>
          <p:nvPr/>
        </p:nvSpPr>
        <p:spPr>
          <a:xfrm>
            <a:off x="9461675" y="1792091"/>
            <a:ext cx="1869935" cy="369332"/>
          </a:xfrm>
          <a:prstGeom prst="rect">
            <a:avLst/>
          </a:prstGeom>
        </p:spPr>
        <p:txBody>
          <a:bodyPr wrap="none">
            <a:spAutoFit/>
          </a:bodyPr>
          <a:lstStyle/>
          <a:p>
            <a:r>
              <a:rPr lang="en-US" dirty="0"/>
              <a:t>PTA Bounding box</a:t>
            </a:r>
          </a:p>
        </p:txBody>
      </p:sp>
    </p:spTree>
    <p:extLst>
      <p:ext uri="{BB962C8B-B14F-4D97-AF65-F5344CB8AC3E}">
        <p14:creationId xmlns:p14="http://schemas.microsoft.com/office/powerpoint/2010/main" val="1317429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9EE052D-5F81-45E7-85FC-3F026C85A3A2}"/>
              </a:ext>
            </a:extLst>
          </p:cNvPr>
          <p:cNvSpPr txBox="1">
            <a:spLocks/>
          </p:cNvSpPr>
          <p:nvPr/>
        </p:nvSpPr>
        <p:spPr>
          <a:xfrm>
            <a:off x="690033" y="140632"/>
            <a:ext cx="10506016"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entury Gothic" panose="020B0502020202020204" pitchFamily="34" charset="0"/>
                <a:cs typeface="Arial" panose="020B0604020202020204" pitchFamily="34" charset="0"/>
              </a:rPr>
              <a:t>Surface PM Monitoring Sites in South Africa PTA</a:t>
            </a:r>
          </a:p>
        </p:txBody>
      </p:sp>
      <p:pic>
        <p:nvPicPr>
          <p:cNvPr id="10" name="Picture 9" descr="A picture containing sky, outdoor&#10;&#10;Description automatically generated">
            <a:extLst>
              <a:ext uri="{FF2B5EF4-FFF2-40B4-BE49-F238E27FC236}">
                <a16:creationId xmlns:a16="http://schemas.microsoft.com/office/drawing/2014/main" id="{56082BBA-0E62-4068-BB82-490B4D46EF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7599" y="2631939"/>
            <a:ext cx="2998951" cy="3934421"/>
          </a:xfrm>
          <a:prstGeom prst="rect">
            <a:avLst/>
          </a:prstGeom>
          <a:ln>
            <a:solidFill>
              <a:schemeClr val="tx1"/>
            </a:solidFill>
          </a:ln>
        </p:spPr>
      </p:pic>
      <p:pic>
        <p:nvPicPr>
          <p:cNvPr id="12" name="Picture 11">
            <a:extLst>
              <a:ext uri="{FF2B5EF4-FFF2-40B4-BE49-F238E27FC236}">
                <a16:creationId xmlns:a16="http://schemas.microsoft.com/office/drawing/2014/main" id="{497F4FFC-DB7E-4E45-B5ED-8004FF0F9188}"/>
              </a:ext>
            </a:extLst>
          </p:cNvPr>
          <p:cNvPicPr>
            <a:picLocks noChangeAspect="1"/>
          </p:cNvPicPr>
          <p:nvPr/>
        </p:nvPicPr>
        <p:blipFill>
          <a:blip r:embed="rId4"/>
          <a:stretch>
            <a:fillRect/>
          </a:stretch>
        </p:blipFill>
        <p:spPr>
          <a:xfrm>
            <a:off x="596900" y="2631939"/>
            <a:ext cx="2229661" cy="3900094"/>
          </a:xfrm>
          <a:prstGeom prst="rect">
            <a:avLst/>
          </a:prstGeom>
          <a:ln w="6350">
            <a:solidFill>
              <a:schemeClr val="tx1"/>
            </a:solidFill>
          </a:ln>
        </p:spPr>
      </p:pic>
      <p:sp>
        <p:nvSpPr>
          <p:cNvPr id="13" name="TextBox 12">
            <a:extLst>
              <a:ext uri="{FF2B5EF4-FFF2-40B4-BE49-F238E27FC236}">
                <a16:creationId xmlns:a16="http://schemas.microsoft.com/office/drawing/2014/main" id="{68A98984-3CA8-42D3-8C65-D586E6F11BA0}"/>
              </a:ext>
            </a:extLst>
          </p:cNvPr>
          <p:cNvSpPr txBox="1"/>
          <p:nvPr/>
        </p:nvSpPr>
        <p:spPr>
          <a:xfrm>
            <a:off x="596900" y="1888093"/>
            <a:ext cx="2266949" cy="677108"/>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Johannesburg</a:t>
            </a:r>
          </a:p>
          <a:p>
            <a:pPr algn="ctr"/>
            <a:r>
              <a:rPr lang="en-US" sz="1200" i="1" dirty="0">
                <a:solidFill>
                  <a:schemeClr val="bg1">
                    <a:lumMod val="50000"/>
                  </a:schemeClr>
                </a:solidFill>
                <a:latin typeface="Arial" panose="020B0604020202020204" pitchFamily="34" charset="0"/>
                <a:cs typeface="Arial" panose="020B0604020202020204" pitchFamily="34" charset="0"/>
              </a:rPr>
              <a:t>University of Johannesburg Kingsway Campus</a:t>
            </a:r>
          </a:p>
        </p:txBody>
      </p:sp>
      <p:pic>
        <p:nvPicPr>
          <p:cNvPr id="3" name="Picture 2">
            <a:extLst>
              <a:ext uri="{FF2B5EF4-FFF2-40B4-BE49-F238E27FC236}">
                <a16:creationId xmlns:a16="http://schemas.microsoft.com/office/drawing/2014/main" id="{6D24B550-DA9A-4319-ACFA-F96F24B81B9D}"/>
              </a:ext>
            </a:extLst>
          </p:cNvPr>
          <p:cNvPicPr>
            <a:picLocks noChangeAspect="1"/>
          </p:cNvPicPr>
          <p:nvPr/>
        </p:nvPicPr>
        <p:blipFill>
          <a:blip r:embed="rId5"/>
          <a:stretch>
            <a:fillRect/>
          </a:stretch>
        </p:blipFill>
        <p:spPr>
          <a:xfrm>
            <a:off x="3264355" y="2631939"/>
            <a:ext cx="2913864" cy="3934421"/>
          </a:xfrm>
          <a:prstGeom prst="rect">
            <a:avLst/>
          </a:prstGeom>
          <a:ln w="6350">
            <a:solidFill>
              <a:schemeClr val="tx1"/>
            </a:solidFill>
          </a:ln>
        </p:spPr>
      </p:pic>
      <p:sp>
        <p:nvSpPr>
          <p:cNvPr id="15" name="TextBox 14">
            <a:extLst>
              <a:ext uri="{FF2B5EF4-FFF2-40B4-BE49-F238E27FC236}">
                <a16:creationId xmlns:a16="http://schemas.microsoft.com/office/drawing/2014/main" id="{B4256543-9145-4C5B-B2EC-D924C28031F1}"/>
              </a:ext>
            </a:extLst>
          </p:cNvPr>
          <p:cNvSpPr txBox="1"/>
          <p:nvPr/>
        </p:nvSpPr>
        <p:spPr>
          <a:xfrm>
            <a:off x="3488267" y="1888093"/>
            <a:ext cx="2266949" cy="677108"/>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Pretoria</a:t>
            </a:r>
          </a:p>
          <a:p>
            <a:pPr algn="ctr"/>
            <a:r>
              <a:rPr lang="en-US" sz="1200" i="1" dirty="0">
                <a:solidFill>
                  <a:schemeClr val="bg1">
                    <a:lumMod val="50000"/>
                  </a:schemeClr>
                </a:solidFill>
                <a:latin typeface="Arial" panose="020B0604020202020204" pitchFamily="34" charset="0"/>
                <a:cs typeface="Arial" panose="020B0604020202020204" pitchFamily="34" charset="0"/>
              </a:rPr>
              <a:t>Council for Scientific and Industrial Research</a:t>
            </a:r>
          </a:p>
        </p:txBody>
      </p:sp>
      <p:sp>
        <p:nvSpPr>
          <p:cNvPr id="17" name="TextBox 16">
            <a:extLst>
              <a:ext uri="{FF2B5EF4-FFF2-40B4-BE49-F238E27FC236}">
                <a16:creationId xmlns:a16="http://schemas.microsoft.com/office/drawing/2014/main" id="{E15C3568-9EFD-4EFA-BFE9-31777DEBAC45}"/>
              </a:ext>
            </a:extLst>
          </p:cNvPr>
          <p:cNvSpPr txBox="1"/>
          <p:nvPr/>
        </p:nvSpPr>
        <p:spPr>
          <a:xfrm>
            <a:off x="9186333" y="2072758"/>
            <a:ext cx="226694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Thatchfield, Centurion</a:t>
            </a:r>
          </a:p>
        </p:txBody>
      </p:sp>
      <p:sp>
        <p:nvSpPr>
          <p:cNvPr id="18" name="TextBox 17">
            <a:extLst>
              <a:ext uri="{FF2B5EF4-FFF2-40B4-BE49-F238E27FC236}">
                <a16:creationId xmlns:a16="http://schemas.microsoft.com/office/drawing/2014/main" id="{2D37ECFF-4342-4D70-AAA2-413A797C0114}"/>
              </a:ext>
            </a:extLst>
          </p:cNvPr>
          <p:cNvSpPr txBox="1"/>
          <p:nvPr/>
        </p:nvSpPr>
        <p:spPr>
          <a:xfrm>
            <a:off x="1419507" y="968593"/>
            <a:ext cx="3792124"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AirPhoton SS5 PM</a:t>
            </a:r>
            <a:r>
              <a:rPr lang="en-US" sz="2000" b="1" baseline="-25000" dirty="0">
                <a:latin typeface="Arial" panose="020B0604020202020204" pitchFamily="34" charset="0"/>
                <a:cs typeface="Arial" panose="020B0604020202020204" pitchFamily="34" charset="0"/>
              </a:rPr>
              <a:t>2.5</a:t>
            </a:r>
            <a:r>
              <a:rPr lang="en-US" sz="2000" b="1" dirty="0">
                <a:latin typeface="Arial" panose="020B0604020202020204" pitchFamily="34" charset="0"/>
                <a:cs typeface="Arial" panose="020B0604020202020204" pitchFamily="34" charset="0"/>
              </a:rPr>
              <a:t> Sampler </a:t>
            </a:r>
          </a:p>
          <a:p>
            <a:pPr algn="ctr"/>
            <a:r>
              <a:rPr lang="en-US" sz="2000" b="1" dirty="0">
                <a:latin typeface="Arial" panose="020B0604020202020204" pitchFamily="34" charset="0"/>
                <a:cs typeface="Arial" panose="020B0604020202020204" pitchFamily="34" charset="0"/>
              </a:rPr>
              <a:t>(SPARTAN Network)</a:t>
            </a:r>
          </a:p>
        </p:txBody>
      </p:sp>
      <p:sp>
        <p:nvSpPr>
          <p:cNvPr id="19" name="TextBox 18">
            <a:extLst>
              <a:ext uri="{FF2B5EF4-FFF2-40B4-BE49-F238E27FC236}">
                <a16:creationId xmlns:a16="http://schemas.microsoft.com/office/drawing/2014/main" id="{FF172F8E-364E-4D4C-B6B6-789B469FA297}"/>
              </a:ext>
            </a:extLst>
          </p:cNvPr>
          <p:cNvSpPr txBox="1"/>
          <p:nvPr/>
        </p:nvSpPr>
        <p:spPr>
          <a:xfrm>
            <a:off x="8341012" y="1122481"/>
            <a:ext cx="3792124"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AMOD Sampler</a:t>
            </a:r>
          </a:p>
        </p:txBody>
      </p:sp>
    </p:spTree>
    <p:extLst>
      <p:ext uri="{BB962C8B-B14F-4D97-AF65-F5344CB8AC3E}">
        <p14:creationId xmlns:p14="http://schemas.microsoft.com/office/powerpoint/2010/main" val="200482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771502-C133-D056-ECF6-A884CC903D0E}"/>
              </a:ext>
            </a:extLst>
          </p:cNvPr>
          <p:cNvPicPr>
            <a:picLocks noChangeAspect="1"/>
          </p:cNvPicPr>
          <p:nvPr/>
        </p:nvPicPr>
        <p:blipFill>
          <a:blip r:embed="rId3"/>
          <a:stretch>
            <a:fillRect/>
          </a:stretch>
        </p:blipFill>
        <p:spPr>
          <a:xfrm>
            <a:off x="4839419" y="1406268"/>
            <a:ext cx="6509570" cy="5451732"/>
          </a:xfrm>
          <a:prstGeom prst="rect">
            <a:avLst/>
          </a:prstGeom>
        </p:spPr>
      </p:pic>
      <p:sp>
        <p:nvSpPr>
          <p:cNvPr id="7" name="Title 2">
            <a:extLst>
              <a:ext uri="{FF2B5EF4-FFF2-40B4-BE49-F238E27FC236}">
                <a16:creationId xmlns:a16="http://schemas.microsoft.com/office/drawing/2014/main" id="{D172DC93-90B8-4571-A082-522FF05A9DAF}"/>
              </a:ext>
            </a:extLst>
          </p:cNvPr>
          <p:cNvSpPr txBox="1">
            <a:spLocks/>
          </p:cNvSpPr>
          <p:nvPr/>
        </p:nvSpPr>
        <p:spPr>
          <a:xfrm>
            <a:off x="0" y="183420"/>
            <a:ext cx="12162367"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entury Gothic" panose="020B0502020202020204" pitchFamily="34" charset="0"/>
                <a:cs typeface="Arial" panose="020B0604020202020204" pitchFamily="34" charset="0"/>
              </a:rPr>
              <a:t>Preliminary Surface PM Monitoring Results in South Africa PTA</a:t>
            </a:r>
          </a:p>
        </p:txBody>
      </p:sp>
      <p:sp>
        <p:nvSpPr>
          <p:cNvPr id="8" name="TextBox 7">
            <a:extLst>
              <a:ext uri="{FF2B5EF4-FFF2-40B4-BE49-F238E27FC236}">
                <a16:creationId xmlns:a16="http://schemas.microsoft.com/office/drawing/2014/main" id="{3A409B80-105F-C19D-0EBB-A4A8C64FA212}"/>
              </a:ext>
            </a:extLst>
          </p:cNvPr>
          <p:cNvSpPr txBox="1"/>
          <p:nvPr/>
        </p:nvSpPr>
        <p:spPr>
          <a:xfrm>
            <a:off x="10197403" y="6157343"/>
            <a:ext cx="199459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Data source: SAAQIS</a:t>
            </a:r>
          </a:p>
        </p:txBody>
      </p:sp>
      <p:sp>
        <p:nvSpPr>
          <p:cNvPr id="9" name="TextBox 8">
            <a:extLst>
              <a:ext uri="{FF2B5EF4-FFF2-40B4-BE49-F238E27FC236}">
                <a16:creationId xmlns:a16="http://schemas.microsoft.com/office/drawing/2014/main" id="{4AE7084B-3193-4CA3-B376-E77A562C934C}"/>
              </a:ext>
            </a:extLst>
          </p:cNvPr>
          <p:cNvSpPr txBox="1"/>
          <p:nvPr/>
        </p:nvSpPr>
        <p:spPr>
          <a:xfrm>
            <a:off x="4839419" y="1013388"/>
            <a:ext cx="568035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Seasonal Average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in South Africa PTA (2021)</a:t>
            </a:r>
          </a:p>
        </p:txBody>
      </p:sp>
      <p:sp>
        <p:nvSpPr>
          <p:cNvPr id="3" name="TextBox 2">
            <a:extLst>
              <a:ext uri="{FF2B5EF4-FFF2-40B4-BE49-F238E27FC236}">
                <a16:creationId xmlns:a16="http://schemas.microsoft.com/office/drawing/2014/main" id="{FD73928C-8E1E-7395-4CB6-BC9F892D3C98}"/>
              </a:ext>
            </a:extLst>
          </p:cNvPr>
          <p:cNvSpPr txBox="1"/>
          <p:nvPr/>
        </p:nvSpPr>
        <p:spPr>
          <a:xfrm>
            <a:off x="286829" y="2183034"/>
            <a:ext cx="4449074" cy="3046988"/>
          </a:xfrm>
          <a:prstGeom prst="rect">
            <a:avLst/>
          </a:prstGeom>
          <a:noFill/>
        </p:spPr>
        <p:txBody>
          <a:bodyPr wrap="square">
            <a:spAutoFit/>
          </a:bodyPr>
          <a:lstStyle/>
          <a:p>
            <a:pPr marL="285750" indent="-285750">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PM</a:t>
            </a:r>
            <a:r>
              <a:rPr lang="en-US" sz="1600" b="0" i="0" baseline="-25000" dirty="0">
                <a:effectLst/>
                <a:latin typeface="Arial" panose="020B0604020202020204" pitchFamily="34" charset="0"/>
                <a:cs typeface="Arial" panose="020B0604020202020204" pitchFamily="34" charset="0"/>
              </a:rPr>
              <a:t>2.5</a:t>
            </a:r>
            <a:r>
              <a:rPr lang="en-US" sz="1600" b="0" i="0" dirty="0">
                <a:effectLst/>
                <a:latin typeface="Arial" panose="020B0604020202020204" pitchFamily="34" charset="0"/>
                <a:cs typeface="Arial" panose="020B0604020202020204" pitchFamily="34" charset="0"/>
              </a:rPr>
              <a:t> levels are </a:t>
            </a:r>
            <a:r>
              <a:rPr lang="en-US" sz="1600" dirty="0">
                <a:latin typeface="Arial" panose="020B0604020202020204" pitchFamily="34" charset="0"/>
                <a:cs typeface="Arial" panose="020B0604020202020204" pitchFamily="34" charset="0"/>
              </a:rPr>
              <a:t>generally higher in </a:t>
            </a:r>
            <a:r>
              <a:rPr lang="en-US" sz="1600" b="1" dirty="0">
                <a:solidFill>
                  <a:srgbClr val="0070C0"/>
                </a:solidFill>
                <a:latin typeface="Arial" panose="020B0604020202020204" pitchFamily="34" charset="0"/>
                <a:cs typeface="Arial" panose="020B0604020202020204" pitchFamily="34" charset="0"/>
              </a:rPr>
              <a:t>fall</a:t>
            </a:r>
            <a:r>
              <a:rPr lang="en-US" sz="1600" dirty="0">
                <a:latin typeface="Arial" panose="020B0604020202020204" pitchFamily="34" charset="0"/>
                <a:cs typeface="Arial" panose="020B0604020202020204" pitchFamily="34" charset="0"/>
              </a:rPr>
              <a:t> and </a:t>
            </a:r>
            <a:r>
              <a:rPr lang="en-US" sz="1600" b="1" dirty="0">
                <a:solidFill>
                  <a:srgbClr val="0070C0"/>
                </a:solidFill>
                <a:latin typeface="Arial" panose="020B0604020202020204" pitchFamily="34" charset="0"/>
                <a:cs typeface="Arial" panose="020B0604020202020204" pitchFamily="34" charset="0"/>
              </a:rPr>
              <a:t>winter</a:t>
            </a:r>
            <a:r>
              <a:rPr lang="en-US" sz="1600" dirty="0">
                <a:latin typeface="Arial" panose="020B0604020202020204" pitchFamily="34" charset="0"/>
                <a:cs typeface="Arial" panose="020B0604020202020204" pitchFamily="34" charset="0"/>
              </a:rPr>
              <a:t> </a:t>
            </a:r>
            <a:r>
              <a:rPr lang="en-US" sz="1600" b="0" i="0" dirty="0">
                <a:effectLst/>
                <a:latin typeface="Arial" panose="020B0604020202020204" pitchFamily="34" charset="0"/>
                <a:cs typeface="Arial" panose="020B0604020202020204" pitchFamily="34" charset="0"/>
              </a:rPr>
              <a:t>due to a combination of increased emissions from sources such as biomass burning and wind-blown dust, as well as more stagnant conditions.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0" i="0" dirty="0">
                <a:effectLst/>
                <a:latin typeface="Arial" panose="020B0604020202020204" pitchFamily="34" charset="0"/>
                <a:cs typeface="Arial" panose="020B0604020202020204" pitchFamily="34" charset="0"/>
              </a:rPr>
              <a:t>PM</a:t>
            </a:r>
            <a:r>
              <a:rPr lang="en-US" sz="1600" b="0" i="0" baseline="-25000" dirty="0">
                <a:effectLst/>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shows a distinct </a:t>
            </a:r>
            <a:r>
              <a:rPr lang="en-US" sz="1600" b="1" dirty="0">
                <a:solidFill>
                  <a:srgbClr val="0070C0"/>
                </a:solidFill>
                <a:latin typeface="Arial" panose="020B0604020202020204" pitchFamily="34" charset="0"/>
                <a:cs typeface="Arial" panose="020B0604020202020204" pitchFamily="34" charset="0"/>
              </a:rPr>
              <a:t>spatial gradient</a:t>
            </a:r>
            <a:r>
              <a:rPr lang="en-US" sz="1600" dirty="0">
                <a:latin typeface="Arial" panose="020B0604020202020204" pitchFamily="34" charset="0"/>
                <a:cs typeface="Arial" panose="020B0604020202020204" pitchFamily="34" charset="0"/>
              </a:rPr>
              <a:t>, with the </a:t>
            </a:r>
            <a:r>
              <a:rPr lang="en-US" sz="1600" b="1" dirty="0">
                <a:solidFill>
                  <a:srgbClr val="0070C0"/>
                </a:solidFill>
                <a:latin typeface="Arial" panose="020B0604020202020204" pitchFamily="34" charset="0"/>
                <a:cs typeface="Arial" panose="020B0604020202020204" pitchFamily="34" charset="0"/>
              </a:rPr>
              <a:t>highest</a:t>
            </a:r>
            <a:r>
              <a:rPr lang="en-US" sz="1600" dirty="0">
                <a:latin typeface="Arial" panose="020B0604020202020204" pitchFamily="34" charset="0"/>
                <a:cs typeface="Arial" panose="020B0604020202020204" pitchFamily="34" charset="0"/>
              </a:rPr>
              <a:t> levels in the densely populated </a:t>
            </a:r>
            <a:r>
              <a:rPr lang="en-US" sz="1600" b="1" dirty="0">
                <a:solidFill>
                  <a:srgbClr val="0070C0"/>
                </a:solidFill>
                <a:latin typeface="Arial" panose="020B0604020202020204" pitchFamily="34" charset="0"/>
                <a:cs typeface="Arial" panose="020B0604020202020204" pitchFamily="34" charset="0"/>
              </a:rPr>
              <a:t>Gauteng</a:t>
            </a:r>
            <a:r>
              <a:rPr lang="en-US" sz="1600" dirty="0">
                <a:latin typeface="Arial" panose="020B0604020202020204" pitchFamily="34" charset="0"/>
                <a:cs typeface="Arial" panose="020B0604020202020204" pitchFamily="34" charset="0"/>
              </a:rPr>
              <a:t> Province (Cities of Ekurhuleni, Johannesburg, Sedibeng, Tshwane) and </a:t>
            </a:r>
            <a:r>
              <a:rPr lang="en-US" sz="1600" b="1" dirty="0">
                <a:solidFill>
                  <a:srgbClr val="0070C0"/>
                </a:solidFill>
                <a:latin typeface="Arial" panose="020B0604020202020204" pitchFamily="34" charset="0"/>
                <a:cs typeface="Arial" panose="020B0604020202020204" pitchFamily="34" charset="0"/>
              </a:rPr>
              <a:t>lowest</a:t>
            </a:r>
            <a:r>
              <a:rPr lang="en-US" sz="1600" dirty="0">
                <a:latin typeface="Arial" panose="020B0604020202020204" pitchFamily="34" charset="0"/>
                <a:cs typeface="Arial" panose="020B0604020202020204" pitchFamily="34" charset="0"/>
              </a:rPr>
              <a:t> levels in smaller cities in other provinces (e.g., </a:t>
            </a:r>
            <a:r>
              <a:rPr lang="en-US" sz="1600" b="1" dirty="0">
                <a:solidFill>
                  <a:srgbClr val="0070C0"/>
                </a:solidFill>
                <a:latin typeface="Arial" panose="020B0604020202020204" pitchFamily="34" charset="0"/>
                <a:cs typeface="Arial" panose="020B0604020202020204" pitchFamily="34" charset="0"/>
              </a:rPr>
              <a:t>Mpumalanga</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766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8717F8-CDC5-C969-2EBF-9ADD36B617F9}"/>
              </a:ext>
            </a:extLst>
          </p:cNvPr>
          <p:cNvPicPr>
            <a:picLocks noChangeAspect="1"/>
          </p:cNvPicPr>
          <p:nvPr/>
        </p:nvPicPr>
        <p:blipFill>
          <a:blip r:embed="rId3"/>
          <a:stretch>
            <a:fillRect/>
          </a:stretch>
        </p:blipFill>
        <p:spPr>
          <a:xfrm>
            <a:off x="1455357" y="1441493"/>
            <a:ext cx="8962847" cy="4543418"/>
          </a:xfrm>
          <a:prstGeom prst="rect">
            <a:avLst/>
          </a:prstGeom>
        </p:spPr>
      </p:pic>
      <p:sp>
        <p:nvSpPr>
          <p:cNvPr id="7" name="Title 2">
            <a:extLst>
              <a:ext uri="{FF2B5EF4-FFF2-40B4-BE49-F238E27FC236}">
                <a16:creationId xmlns:a16="http://schemas.microsoft.com/office/drawing/2014/main" id="{D172DC93-90B8-4571-A082-522FF05A9DAF}"/>
              </a:ext>
            </a:extLst>
          </p:cNvPr>
          <p:cNvSpPr txBox="1">
            <a:spLocks/>
          </p:cNvSpPr>
          <p:nvPr/>
        </p:nvSpPr>
        <p:spPr>
          <a:xfrm>
            <a:off x="0" y="183420"/>
            <a:ext cx="12162367"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entury Gothic" panose="020B0502020202020204" pitchFamily="34" charset="0"/>
                <a:cs typeface="Arial" panose="020B0604020202020204" pitchFamily="34" charset="0"/>
              </a:rPr>
              <a:t>Preliminary Surface PM Monitoring Results in South Africa PTA</a:t>
            </a:r>
          </a:p>
        </p:txBody>
      </p:sp>
      <p:sp>
        <p:nvSpPr>
          <p:cNvPr id="3" name="TextBox 2">
            <a:extLst>
              <a:ext uri="{FF2B5EF4-FFF2-40B4-BE49-F238E27FC236}">
                <a16:creationId xmlns:a16="http://schemas.microsoft.com/office/drawing/2014/main" id="{D22F6915-1F5F-4892-A1B8-99172D7F1A9A}"/>
              </a:ext>
            </a:extLst>
          </p:cNvPr>
          <p:cNvSpPr txBox="1"/>
          <p:nvPr/>
        </p:nvSpPr>
        <p:spPr>
          <a:xfrm>
            <a:off x="1546334" y="1181519"/>
            <a:ext cx="956732" cy="307777"/>
          </a:xfrm>
          <a:prstGeom prst="rect">
            <a:avLst/>
          </a:prstGeom>
          <a:noFill/>
        </p:spPr>
        <p:txBody>
          <a:bodyPr wrap="square" rtlCol="0">
            <a:spAutoFit/>
          </a:bodyPr>
          <a:lstStyle/>
          <a:p>
            <a:r>
              <a:rPr lang="en-US" sz="1400" u="sng" dirty="0">
                <a:latin typeface="Segoe UI" panose="020B0502040204020203" pitchFamily="34" charset="0"/>
                <a:cs typeface="Segoe UI" panose="020B0502040204020203" pitchFamily="34" charset="0"/>
              </a:rPr>
              <a:t>Province</a:t>
            </a:r>
          </a:p>
        </p:txBody>
      </p:sp>
      <p:sp>
        <p:nvSpPr>
          <p:cNvPr id="6" name="TextBox 5">
            <a:extLst>
              <a:ext uri="{FF2B5EF4-FFF2-40B4-BE49-F238E27FC236}">
                <a16:creationId xmlns:a16="http://schemas.microsoft.com/office/drawing/2014/main" id="{1F0A81FF-0329-4216-A88F-F48DE75935B0}"/>
              </a:ext>
            </a:extLst>
          </p:cNvPr>
          <p:cNvSpPr txBox="1"/>
          <p:nvPr/>
        </p:nvSpPr>
        <p:spPr>
          <a:xfrm>
            <a:off x="2992096" y="1181519"/>
            <a:ext cx="956732" cy="307777"/>
          </a:xfrm>
          <a:prstGeom prst="rect">
            <a:avLst/>
          </a:prstGeom>
          <a:noFill/>
        </p:spPr>
        <p:txBody>
          <a:bodyPr wrap="square" rtlCol="0">
            <a:spAutoFit/>
          </a:bodyPr>
          <a:lstStyle/>
          <a:p>
            <a:r>
              <a:rPr lang="en-US" sz="1400" u="sng" dirty="0">
                <a:latin typeface="Segoe UI" panose="020B0502040204020203" pitchFamily="34" charset="0"/>
                <a:cs typeface="Segoe UI" panose="020B0502040204020203" pitchFamily="34" charset="0"/>
              </a:rPr>
              <a:t>City</a:t>
            </a:r>
          </a:p>
        </p:txBody>
      </p:sp>
      <p:sp>
        <p:nvSpPr>
          <p:cNvPr id="8" name="TextBox 7">
            <a:extLst>
              <a:ext uri="{FF2B5EF4-FFF2-40B4-BE49-F238E27FC236}">
                <a16:creationId xmlns:a16="http://schemas.microsoft.com/office/drawing/2014/main" id="{775692BE-02F2-4AE0-A3E6-F247C96E1B3B}"/>
              </a:ext>
            </a:extLst>
          </p:cNvPr>
          <p:cNvSpPr txBox="1"/>
          <p:nvPr/>
        </p:nvSpPr>
        <p:spPr>
          <a:xfrm>
            <a:off x="4713822" y="1172754"/>
            <a:ext cx="956732" cy="307777"/>
          </a:xfrm>
          <a:prstGeom prst="rect">
            <a:avLst/>
          </a:prstGeom>
          <a:noFill/>
        </p:spPr>
        <p:txBody>
          <a:bodyPr wrap="square" rtlCol="0">
            <a:spAutoFit/>
          </a:bodyPr>
          <a:lstStyle/>
          <a:p>
            <a:r>
              <a:rPr lang="en-US" sz="1400" u="sng" dirty="0">
                <a:latin typeface="Segoe UI" panose="020B0502040204020203" pitchFamily="34" charset="0"/>
                <a:cs typeface="Segoe UI" panose="020B0502040204020203" pitchFamily="34" charset="0"/>
              </a:rPr>
              <a:t>Site</a:t>
            </a:r>
          </a:p>
        </p:txBody>
      </p:sp>
      <p:sp>
        <p:nvSpPr>
          <p:cNvPr id="9" name="TextBox 8">
            <a:extLst>
              <a:ext uri="{FF2B5EF4-FFF2-40B4-BE49-F238E27FC236}">
                <a16:creationId xmlns:a16="http://schemas.microsoft.com/office/drawing/2014/main" id="{9494E1AE-AF15-4345-9512-2BDD6A6751DB}"/>
              </a:ext>
            </a:extLst>
          </p:cNvPr>
          <p:cNvSpPr txBox="1"/>
          <p:nvPr/>
        </p:nvSpPr>
        <p:spPr>
          <a:xfrm>
            <a:off x="5514085" y="856718"/>
            <a:ext cx="3926614"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Average Diurnal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by Site and Season in South Africa PTA (2021) </a:t>
            </a:r>
          </a:p>
        </p:txBody>
      </p:sp>
      <p:sp>
        <p:nvSpPr>
          <p:cNvPr id="5" name="TextBox 4">
            <a:extLst>
              <a:ext uri="{FF2B5EF4-FFF2-40B4-BE49-F238E27FC236}">
                <a16:creationId xmlns:a16="http://schemas.microsoft.com/office/drawing/2014/main" id="{09C05261-AC10-4599-AA51-3DF29F39F8B5}"/>
              </a:ext>
            </a:extLst>
          </p:cNvPr>
          <p:cNvSpPr txBox="1"/>
          <p:nvPr/>
        </p:nvSpPr>
        <p:spPr>
          <a:xfrm>
            <a:off x="9610807" y="5346460"/>
            <a:ext cx="1994597"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Data source: SAAQIS</a:t>
            </a:r>
          </a:p>
        </p:txBody>
      </p:sp>
      <p:sp>
        <p:nvSpPr>
          <p:cNvPr id="2" name="TextBox 1">
            <a:extLst>
              <a:ext uri="{FF2B5EF4-FFF2-40B4-BE49-F238E27FC236}">
                <a16:creationId xmlns:a16="http://schemas.microsoft.com/office/drawing/2014/main" id="{D9F134A4-4F4B-261B-CA05-A17C0D0FE16F}"/>
              </a:ext>
            </a:extLst>
          </p:cNvPr>
          <p:cNvSpPr txBox="1"/>
          <p:nvPr/>
        </p:nvSpPr>
        <p:spPr>
          <a:xfrm>
            <a:off x="258792" y="6124755"/>
            <a:ext cx="11346612"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All sites and cities exhibit a clear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diurnal trend, with </a:t>
            </a:r>
            <a:r>
              <a:rPr lang="en-US" sz="1600" b="1" dirty="0">
                <a:solidFill>
                  <a:srgbClr val="0070C0"/>
                </a:solidFill>
                <a:latin typeface="Arial" panose="020B0604020202020204" pitchFamily="34" charset="0"/>
                <a:cs typeface="Arial" panose="020B0604020202020204" pitchFamily="34" charset="0"/>
              </a:rPr>
              <a:t>peaks</a:t>
            </a:r>
            <a:r>
              <a:rPr lang="en-US" sz="1600" dirty="0">
                <a:latin typeface="Arial" panose="020B0604020202020204" pitchFamily="34" charset="0"/>
                <a:cs typeface="Arial" panose="020B0604020202020204" pitchFamily="34" charset="0"/>
              </a:rPr>
              <a:t> in the </a:t>
            </a:r>
            <a:r>
              <a:rPr lang="en-US" sz="1600" b="1" dirty="0">
                <a:solidFill>
                  <a:srgbClr val="0070C0"/>
                </a:solidFill>
                <a:latin typeface="Arial" panose="020B0604020202020204" pitchFamily="34" charset="0"/>
                <a:cs typeface="Arial" panose="020B0604020202020204" pitchFamily="34" charset="0"/>
              </a:rPr>
              <a:t>morning (8-9am)</a:t>
            </a:r>
            <a:r>
              <a:rPr lang="en-US" sz="1600" dirty="0">
                <a:latin typeface="Arial" panose="020B0604020202020204" pitchFamily="34" charset="0"/>
                <a:cs typeface="Arial" panose="020B0604020202020204" pitchFamily="34" charset="0"/>
              </a:rPr>
              <a:t> and at </a:t>
            </a:r>
            <a:r>
              <a:rPr lang="en-US" sz="1600" b="1" dirty="0">
                <a:solidFill>
                  <a:srgbClr val="0070C0"/>
                </a:solidFill>
                <a:latin typeface="Arial" panose="020B0604020202020204" pitchFamily="34" charset="0"/>
                <a:cs typeface="Arial" panose="020B0604020202020204" pitchFamily="34" charset="0"/>
              </a:rPr>
              <a:t>night (7-9pm)</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peaks are more </a:t>
            </a:r>
            <a:r>
              <a:rPr lang="en-US" sz="1600" b="1" dirty="0">
                <a:solidFill>
                  <a:srgbClr val="0070C0"/>
                </a:solidFill>
                <a:latin typeface="Arial" panose="020B0604020202020204" pitchFamily="34" charset="0"/>
                <a:cs typeface="Arial" panose="020B0604020202020204" pitchFamily="34" charset="0"/>
              </a:rPr>
              <a:t>pronounced</a:t>
            </a:r>
            <a:r>
              <a:rPr lang="en-US" sz="1600" dirty="0">
                <a:latin typeface="Arial" panose="020B0604020202020204" pitchFamily="34" charset="0"/>
                <a:cs typeface="Arial" panose="020B0604020202020204" pitchFamily="34" charset="0"/>
              </a:rPr>
              <a:t> during the </a:t>
            </a:r>
            <a:r>
              <a:rPr lang="en-US" sz="1600" b="1" dirty="0">
                <a:solidFill>
                  <a:srgbClr val="0070C0"/>
                </a:solidFill>
                <a:latin typeface="Arial" panose="020B0604020202020204" pitchFamily="34" charset="0"/>
                <a:cs typeface="Arial" panose="020B0604020202020204" pitchFamily="34" charset="0"/>
              </a:rPr>
              <a:t>winter</a:t>
            </a:r>
            <a:r>
              <a:rPr lang="en-US" sz="1600" dirty="0">
                <a:latin typeface="Arial" panose="020B0604020202020204" pitchFamily="34" charset="0"/>
                <a:cs typeface="Arial" panose="020B0604020202020204" pitchFamily="34" charset="0"/>
              </a:rPr>
              <a:t> and </a:t>
            </a:r>
            <a:r>
              <a:rPr lang="en-US" sz="1600" b="1" dirty="0">
                <a:solidFill>
                  <a:srgbClr val="0070C0"/>
                </a:solidFill>
                <a:latin typeface="Arial" panose="020B0604020202020204" pitchFamily="34" charset="0"/>
                <a:cs typeface="Arial" panose="020B0604020202020204" pitchFamily="34" charset="0"/>
              </a:rPr>
              <a:t>fall</a:t>
            </a:r>
            <a:r>
              <a:rPr lang="en-US" sz="1600" dirty="0">
                <a:latin typeface="Arial" panose="020B0604020202020204" pitchFamily="34" charset="0"/>
                <a:cs typeface="Arial" panose="020B0604020202020204" pitchFamily="34" charset="0"/>
              </a:rPr>
              <a:t> seasons.</a:t>
            </a:r>
          </a:p>
        </p:txBody>
      </p:sp>
    </p:spTree>
    <p:extLst>
      <p:ext uri="{BB962C8B-B14F-4D97-AF65-F5344CB8AC3E}">
        <p14:creationId xmlns:p14="http://schemas.microsoft.com/office/powerpoint/2010/main" val="2249700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D172DC93-90B8-4571-A082-522FF05A9DAF}"/>
              </a:ext>
            </a:extLst>
          </p:cNvPr>
          <p:cNvSpPr txBox="1">
            <a:spLocks/>
          </p:cNvSpPr>
          <p:nvPr/>
        </p:nvSpPr>
        <p:spPr>
          <a:xfrm>
            <a:off x="0" y="183420"/>
            <a:ext cx="12162367"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entury Gothic" panose="020B0502020202020204" pitchFamily="34" charset="0"/>
                <a:cs typeface="Arial" panose="020B0604020202020204" pitchFamily="34" charset="0"/>
              </a:rPr>
              <a:t>Preliminary Surface PM Monitoring Results in South Africa PTA</a:t>
            </a:r>
          </a:p>
        </p:txBody>
      </p:sp>
      <p:pic>
        <p:nvPicPr>
          <p:cNvPr id="2" name="Picture 1">
            <a:extLst>
              <a:ext uri="{FF2B5EF4-FFF2-40B4-BE49-F238E27FC236}">
                <a16:creationId xmlns:a16="http://schemas.microsoft.com/office/drawing/2014/main" id="{1D29C993-0CD9-4C5F-8694-822DCF9AF2DB}"/>
              </a:ext>
            </a:extLst>
          </p:cNvPr>
          <p:cNvPicPr>
            <a:picLocks noChangeAspect="1"/>
          </p:cNvPicPr>
          <p:nvPr/>
        </p:nvPicPr>
        <p:blipFill>
          <a:blip r:embed="rId3"/>
          <a:stretch>
            <a:fillRect/>
          </a:stretch>
        </p:blipFill>
        <p:spPr>
          <a:xfrm>
            <a:off x="4541786" y="1852131"/>
            <a:ext cx="7631164" cy="3531619"/>
          </a:xfrm>
          <a:prstGeom prst="rect">
            <a:avLst/>
          </a:prstGeom>
        </p:spPr>
      </p:pic>
      <p:grpSp>
        <p:nvGrpSpPr>
          <p:cNvPr id="119" name="Group 118">
            <a:extLst>
              <a:ext uri="{FF2B5EF4-FFF2-40B4-BE49-F238E27FC236}">
                <a16:creationId xmlns:a16="http://schemas.microsoft.com/office/drawing/2014/main" id="{41EC39A5-F184-44EB-8EEC-98B6FA3798ED}"/>
              </a:ext>
            </a:extLst>
          </p:cNvPr>
          <p:cNvGrpSpPr/>
          <p:nvPr/>
        </p:nvGrpSpPr>
        <p:grpSpPr>
          <a:xfrm>
            <a:off x="4994695" y="4798916"/>
            <a:ext cx="5011948" cy="1437345"/>
            <a:chOff x="4303713" y="4759325"/>
            <a:chExt cx="5565775" cy="1676400"/>
          </a:xfrm>
        </p:grpSpPr>
        <p:sp>
          <p:nvSpPr>
            <p:cNvPr id="12" name="Rectangle 5">
              <a:extLst>
                <a:ext uri="{FF2B5EF4-FFF2-40B4-BE49-F238E27FC236}">
                  <a16:creationId xmlns:a16="http://schemas.microsoft.com/office/drawing/2014/main" id="{070A2A92-595F-43B1-99A4-91F1D25E275F}"/>
                </a:ext>
              </a:extLst>
            </p:cNvPr>
            <p:cNvSpPr>
              <a:spLocks noChangeArrowheads="1"/>
            </p:cNvSpPr>
            <p:nvPr/>
          </p:nvSpPr>
          <p:spPr bwMode="auto">
            <a:xfrm>
              <a:off x="4303713" y="4759325"/>
              <a:ext cx="127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6">
              <a:extLst>
                <a:ext uri="{FF2B5EF4-FFF2-40B4-BE49-F238E27FC236}">
                  <a16:creationId xmlns:a16="http://schemas.microsoft.com/office/drawing/2014/main" id="{9777F75D-AF65-459C-BB35-C488A20EF5D5}"/>
                </a:ext>
              </a:extLst>
            </p:cNvPr>
            <p:cNvSpPr>
              <a:spLocks noChangeArrowheads="1"/>
            </p:cNvSpPr>
            <p:nvPr/>
          </p:nvSpPr>
          <p:spPr bwMode="auto">
            <a:xfrm>
              <a:off x="4303713" y="4759325"/>
              <a:ext cx="127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1">
              <a:extLst>
                <a:ext uri="{FF2B5EF4-FFF2-40B4-BE49-F238E27FC236}">
                  <a16:creationId xmlns:a16="http://schemas.microsoft.com/office/drawing/2014/main" id="{44BADF9C-EAFC-464B-B287-F82D93B410DC}"/>
                </a:ext>
              </a:extLst>
            </p:cNvPr>
            <p:cNvSpPr>
              <a:spLocks/>
            </p:cNvSpPr>
            <p:nvPr/>
          </p:nvSpPr>
          <p:spPr bwMode="auto">
            <a:xfrm>
              <a:off x="5154613" y="5233988"/>
              <a:ext cx="576263" cy="552450"/>
            </a:xfrm>
            <a:custGeom>
              <a:avLst/>
              <a:gdLst>
                <a:gd name="T0" fmla="*/ 0 w 799"/>
                <a:gd name="T1" fmla="*/ 0 h 762"/>
                <a:gd name="T2" fmla="*/ 695 w 799"/>
                <a:gd name="T3" fmla="*/ 401 h 762"/>
                <a:gd name="T4" fmla="*/ 799 w 799"/>
                <a:gd name="T5" fmla="*/ 721 h 762"/>
                <a:gd name="T6" fmla="*/ 400 w 799"/>
                <a:gd name="T7" fmla="*/ 762 h 762"/>
                <a:gd name="T8" fmla="*/ 165 w 799"/>
                <a:gd name="T9" fmla="*/ 436 h 762"/>
                <a:gd name="T10" fmla="*/ 0 w 799"/>
                <a:gd name="T11" fmla="*/ 401 h 762"/>
                <a:gd name="T12" fmla="*/ 0 w 799"/>
                <a:gd name="T13" fmla="*/ 0 h 762"/>
              </a:gdLst>
              <a:ahLst/>
              <a:cxnLst>
                <a:cxn ang="0">
                  <a:pos x="T0" y="T1"/>
                </a:cxn>
                <a:cxn ang="0">
                  <a:pos x="T2" y="T3"/>
                </a:cxn>
                <a:cxn ang="0">
                  <a:pos x="T4" y="T5"/>
                </a:cxn>
                <a:cxn ang="0">
                  <a:pos x="T6" y="T7"/>
                </a:cxn>
                <a:cxn ang="0">
                  <a:pos x="T8" y="T9"/>
                </a:cxn>
                <a:cxn ang="0">
                  <a:pos x="T10" y="T11"/>
                </a:cxn>
                <a:cxn ang="0">
                  <a:pos x="T12" y="T13"/>
                </a:cxn>
              </a:cxnLst>
              <a:rect l="0" t="0" r="r" b="b"/>
              <a:pathLst>
                <a:path w="799" h="762">
                  <a:moveTo>
                    <a:pt x="0" y="0"/>
                  </a:moveTo>
                  <a:cubicBezTo>
                    <a:pt x="287" y="0"/>
                    <a:pt x="552" y="153"/>
                    <a:pt x="695" y="401"/>
                  </a:cubicBezTo>
                  <a:cubicBezTo>
                    <a:pt x="752" y="499"/>
                    <a:pt x="787" y="608"/>
                    <a:pt x="799" y="721"/>
                  </a:cubicBezTo>
                  <a:lnTo>
                    <a:pt x="400" y="762"/>
                  </a:lnTo>
                  <a:cubicBezTo>
                    <a:pt x="385" y="619"/>
                    <a:pt x="295" y="495"/>
                    <a:pt x="165" y="436"/>
                  </a:cubicBezTo>
                  <a:cubicBezTo>
                    <a:pt x="113" y="413"/>
                    <a:pt x="57" y="401"/>
                    <a:pt x="0" y="401"/>
                  </a:cubicBezTo>
                  <a:lnTo>
                    <a:pt x="0" y="0"/>
                  </a:lnTo>
                  <a:close/>
                </a:path>
              </a:pathLst>
            </a:custGeom>
            <a:solidFill>
              <a:srgbClr val="F032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22">
              <a:extLst>
                <a:ext uri="{FF2B5EF4-FFF2-40B4-BE49-F238E27FC236}">
                  <a16:creationId xmlns:a16="http://schemas.microsoft.com/office/drawing/2014/main" id="{8160FEB4-F379-419E-80FF-9D5AF0EA72D4}"/>
                </a:ext>
              </a:extLst>
            </p:cNvPr>
            <p:cNvSpPr>
              <a:spLocks/>
            </p:cNvSpPr>
            <p:nvPr/>
          </p:nvSpPr>
          <p:spPr bwMode="auto">
            <a:xfrm>
              <a:off x="5154613" y="5233988"/>
              <a:ext cx="576263" cy="522287"/>
            </a:xfrm>
            <a:custGeom>
              <a:avLst/>
              <a:gdLst>
                <a:gd name="T0" fmla="*/ 0 w 363"/>
                <a:gd name="T1" fmla="*/ 0 h 329"/>
                <a:gd name="T2" fmla="*/ 316 w 363"/>
                <a:gd name="T3" fmla="*/ 183 h 329"/>
                <a:gd name="T4" fmla="*/ 363 w 363"/>
                <a:gd name="T5" fmla="*/ 329 h 329"/>
              </a:gdLst>
              <a:ahLst/>
              <a:cxnLst>
                <a:cxn ang="0">
                  <a:pos x="T0" y="T1"/>
                </a:cxn>
                <a:cxn ang="0">
                  <a:pos x="T2" y="T3"/>
                </a:cxn>
                <a:cxn ang="0">
                  <a:pos x="T4" y="T5"/>
                </a:cxn>
              </a:cxnLst>
              <a:rect l="0" t="0" r="r" b="b"/>
              <a:pathLst>
                <a:path w="363" h="329">
                  <a:moveTo>
                    <a:pt x="0" y="0"/>
                  </a:moveTo>
                  <a:cubicBezTo>
                    <a:pt x="130" y="0"/>
                    <a:pt x="251" y="70"/>
                    <a:pt x="316" y="183"/>
                  </a:cubicBezTo>
                  <a:cubicBezTo>
                    <a:pt x="342" y="228"/>
                    <a:pt x="358" y="278"/>
                    <a:pt x="363" y="329"/>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3">
              <a:extLst>
                <a:ext uri="{FF2B5EF4-FFF2-40B4-BE49-F238E27FC236}">
                  <a16:creationId xmlns:a16="http://schemas.microsoft.com/office/drawing/2014/main" id="{2C3E33A7-FDD7-440C-AA83-70EA84C9B61F}"/>
                </a:ext>
              </a:extLst>
            </p:cNvPr>
            <p:cNvSpPr>
              <a:spLocks/>
            </p:cNvSpPr>
            <p:nvPr/>
          </p:nvSpPr>
          <p:spPr bwMode="auto">
            <a:xfrm>
              <a:off x="5154613" y="5524500"/>
              <a:ext cx="288925" cy="261937"/>
            </a:xfrm>
            <a:custGeom>
              <a:avLst/>
              <a:gdLst>
                <a:gd name="T0" fmla="*/ 0 w 182"/>
                <a:gd name="T1" fmla="*/ 0 h 165"/>
                <a:gd name="T2" fmla="*/ 158 w 182"/>
                <a:gd name="T3" fmla="*/ 92 h 165"/>
                <a:gd name="T4" fmla="*/ 182 w 182"/>
                <a:gd name="T5" fmla="*/ 165 h 165"/>
              </a:gdLst>
              <a:ahLst/>
              <a:cxnLst>
                <a:cxn ang="0">
                  <a:pos x="T0" y="T1"/>
                </a:cxn>
                <a:cxn ang="0">
                  <a:pos x="T2" y="T3"/>
                </a:cxn>
                <a:cxn ang="0">
                  <a:pos x="T4" y="T5"/>
                </a:cxn>
              </a:cxnLst>
              <a:rect l="0" t="0" r="r" b="b"/>
              <a:pathLst>
                <a:path w="182" h="165">
                  <a:moveTo>
                    <a:pt x="0" y="0"/>
                  </a:moveTo>
                  <a:cubicBezTo>
                    <a:pt x="65" y="0"/>
                    <a:pt x="125" y="35"/>
                    <a:pt x="158" y="92"/>
                  </a:cubicBezTo>
                  <a:cubicBezTo>
                    <a:pt x="171" y="114"/>
                    <a:pt x="179" y="139"/>
                    <a:pt x="182" y="165"/>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4">
              <a:extLst>
                <a:ext uri="{FF2B5EF4-FFF2-40B4-BE49-F238E27FC236}">
                  <a16:creationId xmlns:a16="http://schemas.microsoft.com/office/drawing/2014/main" id="{1E1DA630-D5D4-4B68-8B86-4F130F9054EA}"/>
                </a:ext>
              </a:extLst>
            </p:cNvPr>
            <p:cNvSpPr>
              <a:spLocks/>
            </p:cNvSpPr>
            <p:nvPr/>
          </p:nvSpPr>
          <p:spPr bwMode="auto">
            <a:xfrm>
              <a:off x="5443538" y="5756275"/>
              <a:ext cx="290513" cy="61912"/>
            </a:xfrm>
            <a:custGeom>
              <a:avLst/>
              <a:gdLst>
                <a:gd name="T0" fmla="*/ 399 w 403"/>
                <a:gd name="T1" fmla="*/ 0 h 86"/>
                <a:gd name="T2" fmla="*/ 403 w 403"/>
                <a:gd name="T3" fmla="*/ 86 h 86"/>
                <a:gd name="T4" fmla="*/ 2 w 403"/>
                <a:gd name="T5" fmla="*/ 84 h 86"/>
                <a:gd name="T6" fmla="*/ 0 w 403"/>
                <a:gd name="T7" fmla="*/ 41 h 86"/>
                <a:gd name="T8" fmla="*/ 399 w 403"/>
                <a:gd name="T9" fmla="*/ 0 h 86"/>
              </a:gdLst>
              <a:ahLst/>
              <a:cxnLst>
                <a:cxn ang="0">
                  <a:pos x="T0" y="T1"/>
                </a:cxn>
                <a:cxn ang="0">
                  <a:pos x="T2" y="T3"/>
                </a:cxn>
                <a:cxn ang="0">
                  <a:pos x="T4" y="T5"/>
                </a:cxn>
                <a:cxn ang="0">
                  <a:pos x="T6" y="T7"/>
                </a:cxn>
                <a:cxn ang="0">
                  <a:pos x="T8" y="T9"/>
                </a:cxn>
              </a:cxnLst>
              <a:rect l="0" t="0" r="r" b="b"/>
              <a:pathLst>
                <a:path w="403" h="86">
                  <a:moveTo>
                    <a:pt x="399" y="0"/>
                  </a:moveTo>
                  <a:cubicBezTo>
                    <a:pt x="402" y="29"/>
                    <a:pt x="403" y="57"/>
                    <a:pt x="403" y="86"/>
                  </a:cubicBezTo>
                  <a:lnTo>
                    <a:pt x="2" y="84"/>
                  </a:lnTo>
                  <a:cubicBezTo>
                    <a:pt x="2" y="69"/>
                    <a:pt x="1" y="55"/>
                    <a:pt x="0" y="41"/>
                  </a:cubicBezTo>
                  <a:lnTo>
                    <a:pt x="399" y="0"/>
                  </a:lnTo>
                  <a:close/>
                </a:path>
              </a:pathLst>
            </a:custGeom>
            <a:solidFill>
              <a:srgbClr val="2867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25">
              <a:extLst>
                <a:ext uri="{FF2B5EF4-FFF2-40B4-BE49-F238E27FC236}">
                  <a16:creationId xmlns:a16="http://schemas.microsoft.com/office/drawing/2014/main" id="{97B793DB-0A91-43C2-B26E-560AF0823935}"/>
                </a:ext>
              </a:extLst>
            </p:cNvPr>
            <p:cNvSpPr>
              <a:spLocks/>
            </p:cNvSpPr>
            <p:nvPr/>
          </p:nvSpPr>
          <p:spPr bwMode="auto">
            <a:xfrm>
              <a:off x="5730875" y="5756275"/>
              <a:ext cx="3175" cy="61912"/>
            </a:xfrm>
            <a:custGeom>
              <a:avLst/>
              <a:gdLst>
                <a:gd name="T0" fmla="*/ 0 w 2"/>
                <a:gd name="T1" fmla="*/ 0 h 39"/>
                <a:gd name="T2" fmla="*/ 2 w 2"/>
                <a:gd name="T3" fmla="*/ 39 h 39"/>
              </a:gdLst>
              <a:ahLst/>
              <a:cxnLst>
                <a:cxn ang="0">
                  <a:pos x="T0" y="T1"/>
                </a:cxn>
                <a:cxn ang="0">
                  <a:pos x="T2" y="T3"/>
                </a:cxn>
              </a:cxnLst>
              <a:rect l="0" t="0" r="r" b="b"/>
              <a:pathLst>
                <a:path w="2" h="39">
                  <a:moveTo>
                    <a:pt x="0" y="0"/>
                  </a:moveTo>
                  <a:cubicBezTo>
                    <a:pt x="2" y="13"/>
                    <a:pt x="2" y="26"/>
                    <a:pt x="2" y="39"/>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6">
              <a:extLst>
                <a:ext uri="{FF2B5EF4-FFF2-40B4-BE49-F238E27FC236}">
                  <a16:creationId xmlns:a16="http://schemas.microsoft.com/office/drawing/2014/main" id="{9B26E78A-B1C9-46EB-A02E-421CA5B0F0B5}"/>
                </a:ext>
              </a:extLst>
            </p:cNvPr>
            <p:cNvSpPr>
              <a:spLocks/>
            </p:cNvSpPr>
            <p:nvPr/>
          </p:nvSpPr>
          <p:spPr bwMode="auto">
            <a:xfrm>
              <a:off x="5443538" y="5786438"/>
              <a:ext cx="1588" cy="31750"/>
            </a:xfrm>
            <a:custGeom>
              <a:avLst/>
              <a:gdLst>
                <a:gd name="T0" fmla="*/ 0 w 1"/>
                <a:gd name="T1" fmla="*/ 0 h 20"/>
                <a:gd name="T2" fmla="*/ 1 w 1"/>
                <a:gd name="T3" fmla="*/ 20 h 20"/>
              </a:gdLst>
              <a:ahLst/>
              <a:cxnLst>
                <a:cxn ang="0">
                  <a:pos x="T0" y="T1"/>
                </a:cxn>
                <a:cxn ang="0">
                  <a:pos x="T2" y="T3"/>
                </a:cxn>
              </a:cxnLst>
              <a:rect l="0" t="0" r="r" b="b"/>
              <a:pathLst>
                <a:path w="1" h="20">
                  <a:moveTo>
                    <a:pt x="0" y="0"/>
                  </a:moveTo>
                  <a:cubicBezTo>
                    <a:pt x="0" y="6"/>
                    <a:pt x="1" y="13"/>
                    <a:pt x="1" y="2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7">
              <a:extLst>
                <a:ext uri="{FF2B5EF4-FFF2-40B4-BE49-F238E27FC236}">
                  <a16:creationId xmlns:a16="http://schemas.microsoft.com/office/drawing/2014/main" id="{778E050C-43B2-4985-A205-FF15380A1F0D}"/>
                </a:ext>
              </a:extLst>
            </p:cNvPr>
            <p:cNvSpPr>
              <a:spLocks/>
            </p:cNvSpPr>
            <p:nvPr/>
          </p:nvSpPr>
          <p:spPr bwMode="auto">
            <a:xfrm>
              <a:off x="5097463" y="5818188"/>
              <a:ext cx="636588" cy="587375"/>
            </a:xfrm>
            <a:custGeom>
              <a:avLst/>
              <a:gdLst>
                <a:gd name="T0" fmla="*/ 882 w 882"/>
                <a:gd name="T1" fmla="*/ 2 h 812"/>
                <a:gd name="T2" fmla="*/ 477 w 882"/>
                <a:gd name="T3" fmla="*/ 695 h 812"/>
                <a:gd name="T4" fmla="*/ 0 w 882"/>
                <a:gd name="T5" fmla="*/ 796 h 812"/>
                <a:gd name="T6" fmla="*/ 40 w 882"/>
                <a:gd name="T7" fmla="*/ 397 h 812"/>
                <a:gd name="T8" fmla="*/ 405 w 882"/>
                <a:gd name="T9" fmla="*/ 231 h 812"/>
                <a:gd name="T10" fmla="*/ 481 w 882"/>
                <a:gd name="T11" fmla="*/ 0 h 812"/>
                <a:gd name="T12" fmla="*/ 882 w 882"/>
                <a:gd name="T13" fmla="*/ 2 h 812"/>
              </a:gdLst>
              <a:ahLst/>
              <a:cxnLst>
                <a:cxn ang="0">
                  <a:pos x="T0" y="T1"/>
                </a:cxn>
                <a:cxn ang="0">
                  <a:pos x="T2" y="T3"/>
                </a:cxn>
                <a:cxn ang="0">
                  <a:pos x="T4" y="T5"/>
                </a:cxn>
                <a:cxn ang="0">
                  <a:pos x="T6" y="T7"/>
                </a:cxn>
                <a:cxn ang="0">
                  <a:pos x="T8" y="T9"/>
                </a:cxn>
                <a:cxn ang="0">
                  <a:pos x="T10" y="T11"/>
                </a:cxn>
                <a:cxn ang="0">
                  <a:pos x="T12" y="T13"/>
                </a:cxn>
              </a:cxnLst>
              <a:rect l="0" t="0" r="r" b="b"/>
              <a:pathLst>
                <a:path w="882" h="812">
                  <a:moveTo>
                    <a:pt x="882" y="2"/>
                  </a:moveTo>
                  <a:cubicBezTo>
                    <a:pt x="880" y="288"/>
                    <a:pt x="726" y="553"/>
                    <a:pt x="477" y="695"/>
                  </a:cubicBezTo>
                  <a:cubicBezTo>
                    <a:pt x="332" y="777"/>
                    <a:pt x="166" y="812"/>
                    <a:pt x="0" y="796"/>
                  </a:cubicBezTo>
                  <a:lnTo>
                    <a:pt x="40" y="397"/>
                  </a:lnTo>
                  <a:cubicBezTo>
                    <a:pt x="182" y="411"/>
                    <a:pt x="322" y="348"/>
                    <a:pt x="405" y="231"/>
                  </a:cubicBezTo>
                  <a:cubicBezTo>
                    <a:pt x="454" y="164"/>
                    <a:pt x="480" y="83"/>
                    <a:pt x="481" y="0"/>
                  </a:cubicBezTo>
                  <a:lnTo>
                    <a:pt x="882" y="2"/>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28">
              <a:extLst>
                <a:ext uri="{FF2B5EF4-FFF2-40B4-BE49-F238E27FC236}">
                  <a16:creationId xmlns:a16="http://schemas.microsoft.com/office/drawing/2014/main" id="{9877834D-D1E1-4316-9104-88029AA9C2E5}"/>
                </a:ext>
              </a:extLst>
            </p:cNvPr>
            <p:cNvSpPr>
              <a:spLocks/>
            </p:cNvSpPr>
            <p:nvPr/>
          </p:nvSpPr>
          <p:spPr bwMode="auto">
            <a:xfrm>
              <a:off x="5097463" y="5818188"/>
              <a:ext cx="636588" cy="587375"/>
            </a:xfrm>
            <a:custGeom>
              <a:avLst/>
              <a:gdLst>
                <a:gd name="T0" fmla="*/ 401 w 401"/>
                <a:gd name="T1" fmla="*/ 0 h 370"/>
                <a:gd name="T2" fmla="*/ 217 w 401"/>
                <a:gd name="T3" fmla="*/ 317 h 370"/>
                <a:gd name="T4" fmla="*/ 0 w 401"/>
                <a:gd name="T5" fmla="*/ 363 h 370"/>
              </a:gdLst>
              <a:ahLst/>
              <a:cxnLst>
                <a:cxn ang="0">
                  <a:pos x="T0" y="T1"/>
                </a:cxn>
                <a:cxn ang="0">
                  <a:pos x="T2" y="T3"/>
                </a:cxn>
                <a:cxn ang="0">
                  <a:pos x="T4" y="T5"/>
                </a:cxn>
              </a:cxnLst>
              <a:rect l="0" t="0" r="r" b="b"/>
              <a:pathLst>
                <a:path w="401" h="370">
                  <a:moveTo>
                    <a:pt x="401" y="0"/>
                  </a:moveTo>
                  <a:cubicBezTo>
                    <a:pt x="400" y="131"/>
                    <a:pt x="330" y="252"/>
                    <a:pt x="217" y="317"/>
                  </a:cubicBezTo>
                  <a:cubicBezTo>
                    <a:pt x="151" y="354"/>
                    <a:pt x="75" y="370"/>
                    <a:pt x="0" y="363"/>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9">
              <a:extLst>
                <a:ext uri="{FF2B5EF4-FFF2-40B4-BE49-F238E27FC236}">
                  <a16:creationId xmlns:a16="http://schemas.microsoft.com/office/drawing/2014/main" id="{3AC1396E-2D5E-48C4-BF06-70347DE5676D}"/>
                </a:ext>
              </a:extLst>
            </p:cNvPr>
            <p:cNvSpPr>
              <a:spLocks/>
            </p:cNvSpPr>
            <p:nvPr/>
          </p:nvSpPr>
          <p:spPr bwMode="auto">
            <a:xfrm>
              <a:off x="5126038" y="5818188"/>
              <a:ext cx="319088" cy="293687"/>
            </a:xfrm>
            <a:custGeom>
              <a:avLst/>
              <a:gdLst>
                <a:gd name="T0" fmla="*/ 201 w 201"/>
                <a:gd name="T1" fmla="*/ 0 h 185"/>
                <a:gd name="T2" fmla="*/ 108 w 201"/>
                <a:gd name="T3" fmla="*/ 158 h 185"/>
                <a:gd name="T4" fmla="*/ 0 w 201"/>
                <a:gd name="T5" fmla="*/ 181 h 185"/>
              </a:gdLst>
              <a:ahLst/>
              <a:cxnLst>
                <a:cxn ang="0">
                  <a:pos x="T0" y="T1"/>
                </a:cxn>
                <a:cxn ang="0">
                  <a:pos x="T2" y="T3"/>
                </a:cxn>
                <a:cxn ang="0">
                  <a:pos x="T4" y="T5"/>
                </a:cxn>
              </a:cxnLst>
              <a:rect l="0" t="0" r="r" b="b"/>
              <a:pathLst>
                <a:path w="201" h="185">
                  <a:moveTo>
                    <a:pt x="201" y="0"/>
                  </a:moveTo>
                  <a:cubicBezTo>
                    <a:pt x="200" y="65"/>
                    <a:pt x="165" y="125"/>
                    <a:pt x="108" y="158"/>
                  </a:cubicBezTo>
                  <a:cubicBezTo>
                    <a:pt x="75" y="176"/>
                    <a:pt x="38" y="185"/>
                    <a:pt x="0" y="181"/>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0">
              <a:extLst>
                <a:ext uri="{FF2B5EF4-FFF2-40B4-BE49-F238E27FC236}">
                  <a16:creationId xmlns:a16="http://schemas.microsoft.com/office/drawing/2014/main" id="{4ADA076D-4DC1-4210-988C-C416FDD95908}"/>
                </a:ext>
              </a:extLst>
            </p:cNvPr>
            <p:cNvSpPr>
              <a:spLocks/>
            </p:cNvSpPr>
            <p:nvPr/>
          </p:nvSpPr>
          <p:spPr bwMode="auto">
            <a:xfrm>
              <a:off x="4808538" y="6049963"/>
              <a:ext cx="317500" cy="344487"/>
            </a:xfrm>
            <a:custGeom>
              <a:avLst/>
              <a:gdLst>
                <a:gd name="T0" fmla="*/ 398 w 438"/>
                <a:gd name="T1" fmla="*/ 476 h 476"/>
                <a:gd name="T2" fmla="*/ 0 w 438"/>
                <a:gd name="T3" fmla="*/ 322 h 476"/>
                <a:gd name="T4" fmla="*/ 239 w 438"/>
                <a:gd name="T5" fmla="*/ 0 h 476"/>
                <a:gd name="T6" fmla="*/ 438 w 438"/>
                <a:gd name="T7" fmla="*/ 77 h 476"/>
                <a:gd name="T8" fmla="*/ 398 w 438"/>
                <a:gd name="T9" fmla="*/ 476 h 476"/>
              </a:gdLst>
              <a:ahLst/>
              <a:cxnLst>
                <a:cxn ang="0">
                  <a:pos x="T0" y="T1"/>
                </a:cxn>
                <a:cxn ang="0">
                  <a:pos x="T2" y="T3"/>
                </a:cxn>
                <a:cxn ang="0">
                  <a:pos x="T4" y="T5"/>
                </a:cxn>
                <a:cxn ang="0">
                  <a:pos x="T6" y="T7"/>
                </a:cxn>
                <a:cxn ang="0">
                  <a:pos x="T8" y="T9"/>
                </a:cxn>
              </a:cxnLst>
              <a:rect l="0" t="0" r="r" b="b"/>
              <a:pathLst>
                <a:path w="438" h="476">
                  <a:moveTo>
                    <a:pt x="398" y="476"/>
                  </a:moveTo>
                  <a:cubicBezTo>
                    <a:pt x="254" y="462"/>
                    <a:pt x="116" y="409"/>
                    <a:pt x="0" y="322"/>
                  </a:cubicBezTo>
                  <a:lnTo>
                    <a:pt x="239" y="0"/>
                  </a:lnTo>
                  <a:cubicBezTo>
                    <a:pt x="297" y="43"/>
                    <a:pt x="366" y="70"/>
                    <a:pt x="438" y="77"/>
                  </a:cubicBezTo>
                  <a:lnTo>
                    <a:pt x="398" y="476"/>
                  </a:lnTo>
                  <a:close/>
                </a:path>
              </a:pathLst>
            </a:custGeom>
            <a:solidFill>
              <a:srgbClr val="F0E5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1">
              <a:extLst>
                <a:ext uri="{FF2B5EF4-FFF2-40B4-BE49-F238E27FC236}">
                  <a16:creationId xmlns:a16="http://schemas.microsoft.com/office/drawing/2014/main" id="{67490032-0D4C-4861-A786-BD2E31B10932}"/>
                </a:ext>
              </a:extLst>
            </p:cNvPr>
            <p:cNvSpPr>
              <a:spLocks/>
            </p:cNvSpPr>
            <p:nvPr/>
          </p:nvSpPr>
          <p:spPr bwMode="auto">
            <a:xfrm>
              <a:off x="4808538" y="6283325"/>
              <a:ext cx="288925" cy="111125"/>
            </a:xfrm>
            <a:custGeom>
              <a:avLst/>
              <a:gdLst>
                <a:gd name="T0" fmla="*/ 182 w 182"/>
                <a:gd name="T1" fmla="*/ 70 h 70"/>
                <a:gd name="T2" fmla="*/ 0 w 182"/>
                <a:gd name="T3" fmla="*/ 0 h 70"/>
              </a:gdLst>
              <a:ahLst/>
              <a:cxnLst>
                <a:cxn ang="0">
                  <a:pos x="T0" y="T1"/>
                </a:cxn>
                <a:cxn ang="0">
                  <a:pos x="T2" y="T3"/>
                </a:cxn>
              </a:cxnLst>
              <a:rect l="0" t="0" r="r" b="b"/>
              <a:pathLst>
                <a:path w="182" h="70">
                  <a:moveTo>
                    <a:pt x="182" y="70"/>
                  </a:moveTo>
                  <a:cubicBezTo>
                    <a:pt x="116" y="64"/>
                    <a:pt x="53" y="39"/>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2">
              <a:extLst>
                <a:ext uri="{FF2B5EF4-FFF2-40B4-BE49-F238E27FC236}">
                  <a16:creationId xmlns:a16="http://schemas.microsoft.com/office/drawing/2014/main" id="{29F7433C-C64E-4094-9F30-AD31A60FE4CF}"/>
                </a:ext>
              </a:extLst>
            </p:cNvPr>
            <p:cNvSpPr>
              <a:spLocks/>
            </p:cNvSpPr>
            <p:nvPr/>
          </p:nvSpPr>
          <p:spPr bwMode="auto">
            <a:xfrm>
              <a:off x="4981575" y="6049963"/>
              <a:ext cx="144463" cy="55562"/>
            </a:xfrm>
            <a:custGeom>
              <a:avLst/>
              <a:gdLst>
                <a:gd name="T0" fmla="*/ 91 w 91"/>
                <a:gd name="T1" fmla="*/ 35 h 35"/>
                <a:gd name="T2" fmla="*/ 0 w 91"/>
                <a:gd name="T3" fmla="*/ 0 h 35"/>
              </a:gdLst>
              <a:ahLst/>
              <a:cxnLst>
                <a:cxn ang="0">
                  <a:pos x="T0" y="T1"/>
                </a:cxn>
                <a:cxn ang="0">
                  <a:pos x="T2" y="T3"/>
                </a:cxn>
              </a:cxnLst>
              <a:rect l="0" t="0" r="r" b="b"/>
              <a:pathLst>
                <a:path w="91" h="35">
                  <a:moveTo>
                    <a:pt x="91" y="35"/>
                  </a:moveTo>
                  <a:cubicBezTo>
                    <a:pt x="58" y="32"/>
                    <a:pt x="27" y="19"/>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3">
              <a:extLst>
                <a:ext uri="{FF2B5EF4-FFF2-40B4-BE49-F238E27FC236}">
                  <a16:creationId xmlns:a16="http://schemas.microsoft.com/office/drawing/2014/main" id="{4B873D82-75B1-4721-8171-6D6C325F548A}"/>
                </a:ext>
              </a:extLst>
            </p:cNvPr>
            <p:cNvSpPr>
              <a:spLocks/>
            </p:cNvSpPr>
            <p:nvPr/>
          </p:nvSpPr>
          <p:spPr bwMode="auto">
            <a:xfrm>
              <a:off x="4554538" y="5278438"/>
              <a:ext cx="488950" cy="1004887"/>
            </a:xfrm>
            <a:custGeom>
              <a:avLst/>
              <a:gdLst>
                <a:gd name="T0" fmla="*/ 352 w 676"/>
                <a:gd name="T1" fmla="*/ 1386 h 1386"/>
                <a:gd name="T2" fmla="*/ 32 w 676"/>
                <a:gd name="T3" fmla="*/ 650 h 1386"/>
                <a:gd name="T4" fmla="*/ 510 w 676"/>
                <a:gd name="T5" fmla="*/ 5 h 1386"/>
                <a:gd name="T6" fmla="*/ 523 w 676"/>
                <a:gd name="T7" fmla="*/ 0 h 1386"/>
                <a:gd name="T8" fmla="*/ 676 w 676"/>
                <a:gd name="T9" fmla="*/ 371 h 1386"/>
                <a:gd name="T10" fmla="*/ 432 w 676"/>
                <a:gd name="T11" fmla="*/ 689 h 1386"/>
                <a:gd name="T12" fmla="*/ 585 w 676"/>
                <a:gd name="T13" fmla="*/ 1060 h 1386"/>
                <a:gd name="T14" fmla="*/ 591 w 676"/>
                <a:gd name="T15" fmla="*/ 1064 h 1386"/>
                <a:gd name="T16" fmla="*/ 352 w 676"/>
                <a:gd name="T17" fmla="*/ 1386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6" h="1386">
                  <a:moveTo>
                    <a:pt x="352" y="1386"/>
                  </a:moveTo>
                  <a:cubicBezTo>
                    <a:pt x="122" y="1216"/>
                    <a:pt x="0" y="935"/>
                    <a:pt x="32" y="650"/>
                  </a:cubicBezTo>
                  <a:cubicBezTo>
                    <a:pt x="65" y="366"/>
                    <a:pt x="247" y="120"/>
                    <a:pt x="510" y="5"/>
                  </a:cubicBezTo>
                  <a:cubicBezTo>
                    <a:pt x="514" y="4"/>
                    <a:pt x="519" y="2"/>
                    <a:pt x="523" y="0"/>
                  </a:cubicBezTo>
                  <a:lnTo>
                    <a:pt x="676" y="371"/>
                  </a:lnTo>
                  <a:cubicBezTo>
                    <a:pt x="544" y="425"/>
                    <a:pt x="451" y="547"/>
                    <a:pt x="432" y="689"/>
                  </a:cubicBezTo>
                  <a:cubicBezTo>
                    <a:pt x="413" y="831"/>
                    <a:pt x="471" y="972"/>
                    <a:pt x="585" y="1060"/>
                  </a:cubicBezTo>
                  <a:cubicBezTo>
                    <a:pt x="587" y="1061"/>
                    <a:pt x="589" y="1062"/>
                    <a:pt x="591" y="1064"/>
                  </a:cubicBezTo>
                  <a:lnTo>
                    <a:pt x="352" y="1386"/>
                  </a:lnTo>
                  <a:close/>
                </a:path>
              </a:pathLst>
            </a:custGeom>
            <a:solidFill>
              <a:srgbClr val="23E7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34">
              <a:extLst>
                <a:ext uri="{FF2B5EF4-FFF2-40B4-BE49-F238E27FC236}">
                  <a16:creationId xmlns:a16="http://schemas.microsoft.com/office/drawing/2014/main" id="{C97F9A8A-4E2D-4B68-B3D6-843B083C6BE7}"/>
                </a:ext>
              </a:extLst>
            </p:cNvPr>
            <p:cNvSpPr>
              <a:spLocks/>
            </p:cNvSpPr>
            <p:nvPr/>
          </p:nvSpPr>
          <p:spPr bwMode="auto">
            <a:xfrm>
              <a:off x="4554538" y="5278438"/>
              <a:ext cx="377825" cy="1004887"/>
            </a:xfrm>
            <a:custGeom>
              <a:avLst/>
              <a:gdLst>
                <a:gd name="T0" fmla="*/ 160 w 238"/>
                <a:gd name="T1" fmla="*/ 633 h 633"/>
                <a:gd name="T2" fmla="*/ 15 w 238"/>
                <a:gd name="T3" fmla="*/ 297 h 633"/>
                <a:gd name="T4" fmla="*/ 232 w 238"/>
                <a:gd name="T5" fmla="*/ 2 h 633"/>
                <a:gd name="T6" fmla="*/ 238 w 238"/>
                <a:gd name="T7" fmla="*/ 0 h 633"/>
              </a:gdLst>
              <a:ahLst/>
              <a:cxnLst>
                <a:cxn ang="0">
                  <a:pos x="T0" y="T1"/>
                </a:cxn>
                <a:cxn ang="0">
                  <a:pos x="T2" y="T3"/>
                </a:cxn>
                <a:cxn ang="0">
                  <a:pos x="T4" y="T5"/>
                </a:cxn>
                <a:cxn ang="0">
                  <a:pos x="T6" y="T7"/>
                </a:cxn>
              </a:cxnLst>
              <a:rect l="0" t="0" r="r" b="b"/>
              <a:pathLst>
                <a:path w="238" h="633">
                  <a:moveTo>
                    <a:pt x="160" y="633"/>
                  </a:moveTo>
                  <a:cubicBezTo>
                    <a:pt x="56" y="555"/>
                    <a:pt x="0" y="427"/>
                    <a:pt x="15" y="297"/>
                  </a:cubicBezTo>
                  <a:cubicBezTo>
                    <a:pt x="30" y="167"/>
                    <a:pt x="113" y="55"/>
                    <a:pt x="232" y="2"/>
                  </a:cubicBezTo>
                  <a:cubicBezTo>
                    <a:pt x="234" y="2"/>
                    <a:pt x="236" y="1"/>
                    <a:pt x="238"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5">
              <a:extLst>
                <a:ext uri="{FF2B5EF4-FFF2-40B4-BE49-F238E27FC236}">
                  <a16:creationId xmlns:a16="http://schemas.microsoft.com/office/drawing/2014/main" id="{05748DA8-47F2-4A10-AE41-1CF1543E1AED}"/>
                </a:ext>
              </a:extLst>
            </p:cNvPr>
            <p:cNvSpPr>
              <a:spLocks/>
            </p:cNvSpPr>
            <p:nvPr/>
          </p:nvSpPr>
          <p:spPr bwMode="auto">
            <a:xfrm>
              <a:off x="4854575" y="5546725"/>
              <a:ext cx="188913" cy="503237"/>
            </a:xfrm>
            <a:custGeom>
              <a:avLst/>
              <a:gdLst>
                <a:gd name="T0" fmla="*/ 80 w 119"/>
                <a:gd name="T1" fmla="*/ 317 h 317"/>
                <a:gd name="T2" fmla="*/ 7 w 119"/>
                <a:gd name="T3" fmla="*/ 149 h 317"/>
                <a:gd name="T4" fmla="*/ 116 w 119"/>
                <a:gd name="T5" fmla="*/ 1 h 317"/>
                <a:gd name="T6" fmla="*/ 119 w 119"/>
                <a:gd name="T7" fmla="*/ 0 h 317"/>
              </a:gdLst>
              <a:ahLst/>
              <a:cxnLst>
                <a:cxn ang="0">
                  <a:pos x="T0" y="T1"/>
                </a:cxn>
                <a:cxn ang="0">
                  <a:pos x="T2" y="T3"/>
                </a:cxn>
                <a:cxn ang="0">
                  <a:pos x="T4" y="T5"/>
                </a:cxn>
                <a:cxn ang="0">
                  <a:pos x="T6" y="T7"/>
                </a:cxn>
              </a:cxnLst>
              <a:rect l="0" t="0" r="r" b="b"/>
              <a:pathLst>
                <a:path w="119" h="317">
                  <a:moveTo>
                    <a:pt x="80" y="317"/>
                  </a:moveTo>
                  <a:cubicBezTo>
                    <a:pt x="28" y="278"/>
                    <a:pt x="0" y="214"/>
                    <a:pt x="7" y="149"/>
                  </a:cubicBezTo>
                  <a:cubicBezTo>
                    <a:pt x="15" y="84"/>
                    <a:pt x="56" y="28"/>
                    <a:pt x="116" y="1"/>
                  </a:cubicBezTo>
                  <a:cubicBezTo>
                    <a:pt x="117" y="1"/>
                    <a:pt x="118" y="1"/>
                    <a:pt x="119"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6">
              <a:extLst>
                <a:ext uri="{FF2B5EF4-FFF2-40B4-BE49-F238E27FC236}">
                  <a16:creationId xmlns:a16="http://schemas.microsoft.com/office/drawing/2014/main" id="{72872FF5-AED2-464C-BF10-590D5D909CF0}"/>
                </a:ext>
              </a:extLst>
            </p:cNvPr>
            <p:cNvSpPr>
              <a:spLocks/>
            </p:cNvSpPr>
            <p:nvPr/>
          </p:nvSpPr>
          <p:spPr bwMode="auto">
            <a:xfrm>
              <a:off x="4932363" y="5233988"/>
              <a:ext cx="209550" cy="312737"/>
            </a:xfrm>
            <a:custGeom>
              <a:avLst/>
              <a:gdLst>
                <a:gd name="T0" fmla="*/ 0 w 289"/>
                <a:gd name="T1" fmla="*/ 60 h 431"/>
                <a:gd name="T2" fmla="*/ 272 w 289"/>
                <a:gd name="T3" fmla="*/ 0 h 431"/>
                <a:gd name="T4" fmla="*/ 289 w 289"/>
                <a:gd name="T5" fmla="*/ 401 h 431"/>
                <a:gd name="T6" fmla="*/ 153 w 289"/>
                <a:gd name="T7" fmla="*/ 431 h 431"/>
                <a:gd name="T8" fmla="*/ 0 w 289"/>
                <a:gd name="T9" fmla="*/ 60 h 431"/>
              </a:gdLst>
              <a:ahLst/>
              <a:cxnLst>
                <a:cxn ang="0">
                  <a:pos x="T0" y="T1"/>
                </a:cxn>
                <a:cxn ang="0">
                  <a:pos x="T2" y="T3"/>
                </a:cxn>
                <a:cxn ang="0">
                  <a:pos x="T4" y="T5"/>
                </a:cxn>
                <a:cxn ang="0">
                  <a:pos x="T6" y="T7"/>
                </a:cxn>
                <a:cxn ang="0">
                  <a:pos x="T8" y="T9"/>
                </a:cxn>
              </a:cxnLst>
              <a:rect l="0" t="0" r="r" b="b"/>
              <a:pathLst>
                <a:path w="289" h="431">
                  <a:moveTo>
                    <a:pt x="0" y="60"/>
                  </a:moveTo>
                  <a:cubicBezTo>
                    <a:pt x="86" y="24"/>
                    <a:pt x="178" y="4"/>
                    <a:pt x="272" y="0"/>
                  </a:cubicBezTo>
                  <a:lnTo>
                    <a:pt x="289" y="401"/>
                  </a:lnTo>
                  <a:cubicBezTo>
                    <a:pt x="242" y="403"/>
                    <a:pt x="196" y="413"/>
                    <a:pt x="153" y="431"/>
                  </a:cubicBezTo>
                  <a:lnTo>
                    <a:pt x="0" y="60"/>
                  </a:lnTo>
                  <a:close/>
                </a:path>
              </a:pathLst>
            </a:custGeom>
            <a:solidFill>
              <a:srgbClr val="AB08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37">
              <a:extLst>
                <a:ext uri="{FF2B5EF4-FFF2-40B4-BE49-F238E27FC236}">
                  <a16:creationId xmlns:a16="http://schemas.microsoft.com/office/drawing/2014/main" id="{3B4B7653-8BBC-4402-ADE8-287C461B80C9}"/>
                </a:ext>
              </a:extLst>
            </p:cNvPr>
            <p:cNvSpPr>
              <a:spLocks/>
            </p:cNvSpPr>
            <p:nvPr/>
          </p:nvSpPr>
          <p:spPr bwMode="auto">
            <a:xfrm>
              <a:off x="4932363" y="5233988"/>
              <a:ext cx="196850" cy="44450"/>
            </a:xfrm>
            <a:custGeom>
              <a:avLst/>
              <a:gdLst>
                <a:gd name="T0" fmla="*/ 0 w 124"/>
                <a:gd name="T1" fmla="*/ 28 h 28"/>
                <a:gd name="T2" fmla="*/ 124 w 124"/>
                <a:gd name="T3" fmla="*/ 0 h 28"/>
              </a:gdLst>
              <a:ahLst/>
              <a:cxnLst>
                <a:cxn ang="0">
                  <a:pos x="T0" y="T1"/>
                </a:cxn>
                <a:cxn ang="0">
                  <a:pos x="T2" y="T3"/>
                </a:cxn>
              </a:cxnLst>
              <a:rect l="0" t="0" r="r" b="b"/>
              <a:pathLst>
                <a:path w="124" h="28">
                  <a:moveTo>
                    <a:pt x="0" y="28"/>
                  </a:moveTo>
                  <a:cubicBezTo>
                    <a:pt x="39" y="11"/>
                    <a:pt x="81" y="2"/>
                    <a:pt x="124"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8">
              <a:extLst>
                <a:ext uri="{FF2B5EF4-FFF2-40B4-BE49-F238E27FC236}">
                  <a16:creationId xmlns:a16="http://schemas.microsoft.com/office/drawing/2014/main" id="{266B69F8-3F5A-48AF-B57D-C7F83356870F}"/>
                </a:ext>
              </a:extLst>
            </p:cNvPr>
            <p:cNvSpPr>
              <a:spLocks/>
            </p:cNvSpPr>
            <p:nvPr/>
          </p:nvSpPr>
          <p:spPr bwMode="auto">
            <a:xfrm>
              <a:off x="5043488" y="5526088"/>
              <a:ext cx="98425" cy="20637"/>
            </a:xfrm>
            <a:custGeom>
              <a:avLst/>
              <a:gdLst>
                <a:gd name="T0" fmla="*/ 0 w 62"/>
                <a:gd name="T1" fmla="*/ 13 h 13"/>
                <a:gd name="T2" fmla="*/ 62 w 62"/>
                <a:gd name="T3" fmla="*/ 0 h 13"/>
              </a:gdLst>
              <a:ahLst/>
              <a:cxnLst>
                <a:cxn ang="0">
                  <a:pos x="T0" y="T1"/>
                </a:cxn>
                <a:cxn ang="0">
                  <a:pos x="T2" y="T3"/>
                </a:cxn>
              </a:cxnLst>
              <a:rect l="0" t="0" r="r" b="b"/>
              <a:pathLst>
                <a:path w="62" h="13">
                  <a:moveTo>
                    <a:pt x="0" y="13"/>
                  </a:moveTo>
                  <a:cubicBezTo>
                    <a:pt x="19" y="5"/>
                    <a:pt x="40" y="0"/>
                    <a:pt x="62"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9">
              <a:extLst>
                <a:ext uri="{FF2B5EF4-FFF2-40B4-BE49-F238E27FC236}">
                  <a16:creationId xmlns:a16="http://schemas.microsoft.com/office/drawing/2014/main" id="{C63C72B5-F3A3-4BD6-B398-A7AB387B7F6E}"/>
                </a:ext>
              </a:extLst>
            </p:cNvPr>
            <p:cNvSpPr>
              <a:spLocks/>
            </p:cNvSpPr>
            <p:nvPr/>
          </p:nvSpPr>
          <p:spPr bwMode="auto">
            <a:xfrm>
              <a:off x="5129213" y="5233988"/>
              <a:ext cx="25400" cy="292100"/>
            </a:xfrm>
            <a:custGeom>
              <a:avLst/>
              <a:gdLst>
                <a:gd name="T0" fmla="*/ 0 w 34"/>
                <a:gd name="T1" fmla="*/ 1 h 402"/>
                <a:gd name="T2" fmla="*/ 34 w 34"/>
                <a:gd name="T3" fmla="*/ 0 h 402"/>
                <a:gd name="T4" fmla="*/ 34 w 34"/>
                <a:gd name="T5" fmla="*/ 401 h 402"/>
                <a:gd name="T6" fmla="*/ 17 w 34"/>
                <a:gd name="T7" fmla="*/ 402 h 402"/>
                <a:gd name="T8" fmla="*/ 0 w 34"/>
                <a:gd name="T9" fmla="*/ 1 h 402"/>
              </a:gdLst>
              <a:ahLst/>
              <a:cxnLst>
                <a:cxn ang="0">
                  <a:pos x="T0" y="T1"/>
                </a:cxn>
                <a:cxn ang="0">
                  <a:pos x="T2" y="T3"/>
                </a:cxn>
                <a:cxn ang="0">
                  <a:pos x="T4" y="T5"/>
                </a:cxn>
                <a:cxn ang="0">
                  <a:pos x="T6" y="T7"/>
                </a:cxn>
                <a:cxn ang="0">
                  <a:pos x="T8" y="T9"/>
                </a:cxn>
              </a:cxnLst>
              <a:rect l="0" t="0" r="r" b="b"/>
              <a:pathLst>
                <a:path w="34" h="402">
                  <a:moveTo>
                    <a:pt x="0" y="1"/>
                  </a:moveTo>
                  <a:cubicBezTo>
                    <a:pt x="11" y="0"/>
                    <a:pt x="23" y="0"/>
                    <a:pt x="34" y="0"/>
                  </a:cubicBezTo>
                  <a:lnTo>
                    <a:pt x="34" y="401"/>
                  </a:lnTo>
                  <a:cubicBezTo>
                    <a:pt x="29" y="401"/>
                    <a:pt x="23" y="401"/>
                    <a:pt x="17" y="402"/>
                  </a:cubicBezTo>
                  <a:lnTo>
                    <a:pt x="0" y="1"/>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0">
              <a:extLst>
                <a:ext uri="{FF2B5EF4-FFF2-40B4-BE49-F238E27FC236}">
                  <a16:creationId xmlns:a16="http://schemas.microsoft.com/office/drawing/2014/main" id="{81AB94EC-2EA5-45D5-B0CB-478E3CE72DE8}"/>
                </a:ext>
              </a:extLst>
            </p:cNvPr>
            <p:cNvSpPr>
              <a:spLocks/>
            </p:cNvSpPr>
            <p:nvPr/>
          </p:nvSpPr>
          <p:spPr bwMode="auto">
            <a:xfrm>
              <a:off x="5129213" y="5233988"/>
              <a:ext cx="25400" cy="0"/>
            </a:xfrm>
            <a:custGeom>
              <a:avLst/>
              <a:gdLst>
                <a:gd name="T0" fmla="*/ 0 w 16"/>
                <a:gd name="T1" fmla="*/ 16 w 16"/>
              </a:gdLst>
              <a:ahLst/>
              <a:cxnLst>
                <a:cxn ang="0">
                  <a:pos x="T0" y="0"/>
                </a:cxn>
                <a:cxn ang="0">
                  <a:pos x="T1" y="0"/>
                </a:cxn>
              </a:cxnLst>
              <a:rect l="0" t="0" r="r" b="b"/>
              <a:pathLst>
                <a:path w="16">
                  <a:moveTo>
                    <a:pt x="0" y="0"/>
                  </a:moveTo>
                  <a:cubicBezTo>
                    <a:pt x="5" y="0"/>
                    <a:pt x="11" y="0"/>
                    <a:pt x="16"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1">
              <a:extLst>
                <a:ext uri="{FF2B5EF4-FFF2-40B4-BE49-F238E27FC236}">
                  <a16:creationId xmlns:a16="http://schemas.microsoft.com/office/drawing/2014/main" id="{9643151F-BBA7-458B-82F1-5EBE28276C17}"/>
                </a:ext>
              </a:extLst>
            </p:cNvPr>
            <p:cNvSpPr>
              <a:spLocks/>
            </p:cNvSpPr>
            <p:nvPr/>
          </p:nvSpPr>
          <p:spPr bwMode="auto">
            <a:xfrm>
              <a:off x="5141913" y="5524500"/>
              <a:ext cx="12700" cy="1587"/>
            </a:xfrm>
            <a:custGeom>
              <a:avLst/>
              <a:gdLst>
                <a:gd name="T0" fmla="*/ 0 w 8"/>
                <a:gd name="T1" fmla="*/ 1 h 1"/>
                <a:gd name="T2" fmla="*/ 8 w 8"/>
                <a:gd name="T3" fmla="*/ 0 h 1"/>
              </a:gdLst>
              <a:ahLst/>
              <a:cxnLst>
                <a:cxn ang="0">
                  <a:pos x="T0" y="T1"/>
                </a:cxn>
                <a:cxn ang="0">
                  <a:pos x="T2" y="T3"/>
                </a:cxn>
              </a:cxnLst>
              <a:rect l="0" t="0" r="r" b="b"/>
              <a:pathLst>
                <a:path w="8" h="1">
                  <a:moveTo>
                    <a:pt x="0" y="1"/>
                  </a:moveTo>
                  <a:cubicBezTo>
                    <a:pt x="3" y="0"/>
                    <a:pt x="5" y="0"/>
                    <a:pt x="8"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4">
              <a:extLst>
                <a:ext uri="{FF2B5EF4-FFF2-40B4-BE49-F238E27FC236}">
                  <a16:creationId xmlns:a16="http://schemas.microsoft.com/office/drawing/2014/main" id="{852EB1DB-9BA1-45BE-9837-75B4D8A17E62}"/>
                </a:ext>
              </a:extLst>
            </p:cNvPr>
            <p:cNvSpPr>
              <a:spLocks/>
            </p:cNvSpPr>
            <p:nvPr/>
          </p:nvSpPr>
          <p:spPr bwMode="auto">
            <a:xfrm>
              <a:off x="6523038" y="5229225"/>
              <a:ext cx="611188" cy="1033462"/>
            </a:xfrm>
            <a:custGeom>
              <a:avLst/>
              <a:gdLst>
                <a:gd name="T0" fmla="*/ 0 w 846"/>
                <a:gd name="T1" fmla="*/ 0 h 1427"/>
                <a:gd name="T2" fmla="*/ 701 w 846"/>
                <a:gd name="T3" fmla="*/ 405 h 1427"/>
                <a:gd name="T4" fmla="*/ 701 w 846"/>
                <a:gd name="T5" fmla="*/ 1214 h 1427"/>
                <a:gd name="T6" fmla="*/ 523 w 846"/>
                <a:gd name="T7" fmla="*/ 1427 h 1427"/>
                <a:gd name="T8" fmla="*/ 262 w 846"/>
                <a:gd name="T9" fmla="*/ 1118 h 1427"/>
                <a:gd name="T10" fmla="*/ 399 w 846"/>
                <a:gd name="T11" fmla="*/ 738 h 1427"/>
                <a:gd name="T12" fmla="*/ 137 w 846"/>
                <a:gd name="T13" fmla="*/ 429 h 1427"/>
                <a:gd name="T14" fmla="*/ 0 w 846"/>
                <a:gd name="T15" fmla="*/ 405 h 1427"/>
                <a:gd name="T16" fmla="*/ 0 w 846"/>
                <a:gd name="T17" fmla="*/ 0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6" h="1427">
                  <a:moveTo>
                    <a:pt x="0" y="0"/>
                  </a:moveTo>
                  <a:cubicBezTo>
                    <a:pt x="289" y="0"/>
                    <a:pt x="557" y="155"/>
                    <a:pt x="701" y="405"/>
                  </a:cubicBezTo>
                  <a:cubicBezTo>
                    <a:pt x="846" y="655"/>
                    <a:pt x="846" y="964"/>
                    <a:pt x="701" y="1214"/>
                  </a:cubicBezTo>
                  <a:cubicBezTo>
                    <a:pt x="655" y="1295"/>
                    <a:pt x="594" y="1367"/>
                    <a:pt x="523" y="1427"/>
                  </a:cubicBezTo>
                  <a:lnTo>
                    <a:pt x="262" y="1118"/>
                  </a:lnTo>
                  <a:cubicBezTo>
                    <a:pt x="372" y="1025"/>
                    <a:pt x="424" y="880"/>
                    <a:pt x="399" y="738"/>
                  </a:cubicBezTo>
                  <a:cubicBezTo>
                    <a:pt x="373" y="596"/>
                    <a:pt x="273" y="478"/>
                    <a:pt x="137" y="429"/>
                  </a:cubicBezTo>
                  <a:cubicBezTo>
                    <a:pt x="94" y="413"/>
                    <a:pt x="47" y="405"/>
                    <a:pt x="0" y="405"/>
                  </a:cubicBezTo>
                  <a:lnTo>
                    <a:pt x="0" y="0"/>
                  </a:lnTo>
                  <a:close/>
                </a:path>
              </a:pathLst>
            </a:custGeom>
            <a:solidFill>
              <a:srgbClr val="F032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45">
              <a:extLst>
                <a:ext uri="{FF2B5EF4-FFF2-40B4-BE49-F238E27FC236}">
                  <a16:creationId xmlns:a16="http://schemas.microsoft.com/office/drawing/2014/main" id="{3B77EC09-B247-4AA3-8A4D-771AF860D3D7}"/>
                </a:ext>
              </a:extLst>
            </p:cNvPr>
            <p:cNvSpPr>
              <a:spLocks/>
            </p:cNvSpPr>
            <p:nvPr/>
          </p:nvSpPr>
          <p:spPr bwMode="auto">
            <a:xfrm>
              <a:off x="6523038" y="5229225"/>
              <a:ext cx="611188" cy="1033462"/>
            </a:xfrm>
            <a:custGeom>
              <a:avLst/>
              <a:gdLst>
                <a:gd name="T0" fmla="*/ 0 w 385"/>
                <a:gd name="T1" fmla="*/ 0 h 651"/>
                <a:gd name="T2" fmla="*/ 319 w 385"/>
                <a:gd name="T3" fmla="*/ 185 h 651"/>
                <a:gd name="T4" fmla="*/ 319 w 385"/>
                <a:gd name="T5" fmla="*/ 554 h 651"/>
                <a:gd name="T6" fmla="*/ 238 w 385"/>
                <a:gd name="T7" fmla="*/ 651 h 651"/>
              </a:gdLst>
              <a:ahLst/>
              <a:cxnLst>
                <a:cxn ang="0">
                  <a:pos x="T0" y="T1"/>
                </a:cxn>
                <a:cxn ang="0">
                  <a:pos x="T2" y="T3"/>
                </a:cxn>
                <a:cxn ang="0">
                  <a:pos x="T4" y="T5"/>
                </a:cxn>
                <a:cxn ang="0">
                  <a:pos x="T6" y="T7"/>
                </a:cxn>
              </a:cxnLst>
              <a:rect l="0" t="0" r="r" b="b"/>
              <a:pathLst>
                <a:path w="385" h="651">
                  <a:moveTo>
                    <a:pt x="0" y="0"/>
                  </a:moveTo>
                  <a:cubicBezTo>
                    <a:pt x="132" y="0"/>
                    <a:pt x="254" y="71"/>
                    <a:pt x="319" y="185"/>
                  </a:cubicBezTo>
                  <a:cubicBezTo>
                    <a:pt x="385" y="299"/>
                    <a:pt x="385" y="440"/>
                    <a:pt x="319" y="554"/>
                  </a:cubicBezTo>
                  <a:cubicBezTo>
                    <a:pt x="299" y="591"/>
                    <a:pt x="271" y="624"/>
                    <a:pt x="238" y="651"/>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6">
              <a:extLst>
                <a:ext uri="{FF2B5EF4-FFF2-40B4-BE49-F238E27FC236}">
                  <a16:creationId xmlns:a16="http://schemas.microsoft.com/office/drawing/2014/main" id="{8624944A-B3D2-4DD5-B80F-7545D5083193}"/>
                </a:ext>
              </a:extLst>
            </p:cNvPr>
            <p:cNvSpPr>
              <a:spLocks/>
            </p:cNvSpPr>
            <p:nvPr/>
          </p:nvSpPr>
          <p:spPr bwMode="auto">
            <a:xfrm>
              <a:off x="6523038" y="5522913"/>
              <a:ext cx="306388" cy="515937"/>
            </a:xfrm>
            <a:custGeom>
              <a:avLst/>
              <a:gdLst>
                <a:gd name="T0" fmla="*/ 0 w 193"/>
                <a:gd name="T1" fmla="*/ 0 h 325"/>
                <a:gd name="T2" fmla="*/ 160 w 193"/>
                <a:gd name="T3" fmla="*/ 92 h 325"/>
                <a:gd name="T4" fmla="*/ 160 w 193"/>
                <a:gd name="T5" fmla="*/ 277 h 325"/>
                <a:gd name="T6" fmla="*/ 120 w 193"/>
                <a:gd name="T7" fmla="*/ 325 h 325"/>
              </a:gdLst>
              <a:ahLst/>
              <a:cxnLst>
                <a:cxn ang="0">
                  <a:pos x="T0" y="T1"/>
                </a:cxn>
                <a:cxn ang="0">
                  <a:pos x="T2" y="T3"/>
                </a:cxn>
                <a:cxn ang="0">
                  <a:pos x="T4" y="T5"/>
                </a:cxn>
                <a:cxn ang="0">
                  <a:pos x="T6" y="T7"/>
                </a:cxn>
              </a:cxnLst>
              <a:rect l="0" t="0" r="r" b="b"/>
              <a:pathLst>
                <a:path w="193" h="325">
                  <a:moveTo>
                    <a:pt x="0" y="0"/>
                  </a:moveTo>
                  <a:cubicBezTo>
                    <a:pt x="66" y="0"/>
                    <a:pt x="127" y="35"/>
                    <a:pt x="160" y="92"/>
                  </a:cubicBezTo>
                  <a:cubicBezTo>
                    <a:pt x="193" y="149"/>
                    <a:pt x="193" y="220"/>
                    <a:pt x="160" y="277"/>
                  </a:cubicBezTo>
                  <a:cubicBezTo>
                    <a:pt x="150" y="295"/>
                    <a:pt x="136" y="312"/>
                    <a:pt x="120" y="325"/>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7">
              <a:extLst>
                <a:ext uri="{FF2B5EF4-FFF2-40B4-BE49-F238E27FC236}">
                  <a16:creationId xmlns:a16="http://schemas.microsoft.com/office/drawing/2014/main" id="{5CBF914D-71A1-4092-911F-8E7180D7F370}"/>
                </a:ext>
              </a:extLst>
            </p:cNvPr>
            <p:cNvSpPr>
              <a:spLocks/>
            </p:cNvSpPr>
            <p:nvPr/>
          </p:nvSpPr>
          <p:spPr bwMode="auto">
            <a:xfrm>
              <a:off x="6692900" y="6038850"/>
              <a:ext cx="207963" cy="255587"/>
            </a:xfrm>
            <a:custGeom>
              <a:avLst/>
              <a:gdLst>
                <a:gd name="T0" fmla="*/ 290 w 290"/>
                <a:gd name="T1" fmla="*/ 309 h 353"/>
                <a:gd name="T2" fmla="*/ 233 w 290"/>
                <a:gd name="T3" fmla="*/ 353 h 353"/>
                <a:gd name="T4" fmla="*/ 0 w 290"/>
                <a:gd name="T5" fmla="*/ 22 h 353"/>
                <a:gd name="T6" fmla="*/ 29 w 290"/>
                <a:gd name="T7" fmla="*/ 0 h 353"/>
                <a:gd name="T8" fmla="*/ 290 w 290"/>
                <a:gd name="T9" fmla="*/ 309 h 353"/>
              </a:gdLst>
              <a:ahLst/>
              <a:cxnLst>
                <a:cxn ang="0">
                  <a:pos x="T0" y="T1"/>
                </a:cxn>
                <a:cxn ang="0">
                  <a:pos x="T2" y="T3"/>
                </a:cxn>
                <a:cxn ang="0">
                  <a:pos x="T4" y="T5"/>
                </a:cxn>
                <a:cxn ang="0">
                  <a:pos x="T6" y="T7"/>
                </a:cxn>
                <a:cxn ang="0">
                  <a:pos x="T8" y="T9"/>
                </a:cxn>
              </a:cxnLst>
              <a:rect l="0" t="0" r="r" b="b"/>
              <a:pathLst>
                <a:path w="290" h="353">
                  <a:moveTo>
                    <a:pt x="290" y="309"/>
                  </a:moveTo>
                  <a:cubicBezTo>
                    <a:pt x="272" y="325"/>
                    <a:pt x="253" y="339"/>
                    <a:pt x="233" y="353"/>
                  </a:cubicBezTo>
                  <a:lnTo>
                    <a:pt x="0" y="22"/>
                  </a:lnTo>
                  <a:cubicBezTo>
                    <a:pt x="10" y="15"/>
                    <a:pt x="20" y="8"/>
                    <a:pt x="29" y="0"/>
                  </a:cubicBezTo>
                  <a:lnTo>
                    <a:pt x="290" y="309"/>
                  </a:lnTo>
                  <a:close/>
                </a:path>
              </a:pathLst>
            </a:custGeom>
            <a:solidFill>
              <a:srgbClr val="2867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48">
              <a:extLst>
                <a:ext uri="{FF2B5EF4-FFF2-40B4-BE49-F238E27FC236}">
                  <a16:creationId xmlns:a16="http://schemas.microsoft.com/office/drawing/2014/main" id="{749827D7-CFDF-4F5F-B31A-FF0344731DFC}"/>
                </a:ext>
              </a:extLst>
            </p:cNvPr>
            <p:cNvSpPr>
              <a:spLocks/>
            </p:cNvSpPr>
            <p:nvPr/>
          </p:nvSpPr>
          <p:spPr bwMode="auto">
            <a:xfrm>
              <a:off x="6861175" y="6262688"/>
              <a:ext cx="39688" cy="31750"/>
            </a:xfrm>
            <a:custGeom>
              <a:avLst/>
              <a:gdLst>
                <a:gd name="T0" fmla="*/ 25 w 25"/>
                <a:gd name="T1" fmla="*/ 0 h 20"/>
                <a:gd name="T2" fmla="*/ 0 w 25"/>
                <a:gd name="T3" fmla="*/ 20 h 20"/>
              </a:gdLst>
              <a:ahLst/>
              <a:cxnLst>
                <a:cxn ang="0">
                  <a:pos x="T0" y="T1"/>
                </a:cxn>
                <a:cxn ang="0">
                  <a:pos x="T2" y="T3"/>
                </a:cxn>
              </a:cxnLst>
              <a:rect l="0" t="0" r="r" b="b"/>
              <a:pathLst>
                <a:path w="25" h="20">
                  <a:moveTo>
                    <a:pt x="25" y="0"/>
                  </a:moveTo>
                  <a:cubicBezTo>
                    <a:pt x="17" y="8"/>
                    <a:pt x="9" y="14"/>
                    <a:pt x="0" y="2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9">
              <a:extLst>
                <a:ext uri="{FF2B5EF4-FFF2-40B4-BE49-F238E27FC236}">
                  <a16:creationId xmlns:a16="http://schemas.microsoft.com/office/drawing/2014/main" id="{71F45545-5DBF-4FE5-A9F9-AE06E1DD9D22}"/>
                </a:ext>
              </a:extLst>
            </p:cNvPr>
            <p:cNvSpPr>
              <a:spLocks/>
            </p:cNvSpPr>
            <p:nvPr/>
          </p:nvSpPr>
          <p:spPr bwMode="auto">
            <a:xfrm>
              <a:off x="6692900" y="6038850"/>
              <a:ext cx="20638" cy="15875"/>
            </a:xfrm>
            <a:custGeom>
              <a:avLst/>
              <a:gdLst>
                <a:gd name="T0" fmla="*/ 13 w 13"/>
                <a:gd name="T1" fmla="*/ 0 h 10"/>
                <a:gd name="T2" fmla="*/ 0 w 13"/>
                <a:gd name="T3" fmla="*/ 10 h 10"/>
              </a:gdLst>
              <a:ahLst/>
              <a:cxnLst>
                <a:cxn ang="0">
                  <a:pos x="T0" y="T1"/>
                </a:cxn>
                <a:cxn ang="0">
                  <a:pos x="T2" y="T3"/>
                </a:cxn>
              </a:cxnLst>
              <a:rect l="0" t="0" r="r" b="b"/>
              <a:pathLst>
                <a:path w="13" h="10">
                  <a:moveTo>
                    <a:pt x="13" y="0"/>
                  </a:moveTo>
                  <a:cubicBezTo>
                    <a:pt x="9" y="4"/>
                    <a:pt x="4" y="7"/>
                    <a:pt x="0" y="1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0">
              <a:extLst>
                <a:ext uri="{FF2B5EF4-FFF2-40B4-BE49-F238E27FC236}">
                  <a16:creationId xmlns:a16="http://schemas.microsoft.com/office/drawing/2014/main" id="{5A32F42E-6D8F-4194-A302-6C70A02E7EBD}"/>
                </a:ext>
              </a:extLst>
            </p:cNvPr>
            <p:cNvSpPr>
              <a:spLocks/>
            </p:cNvSpPr>
            <p:nvPr/>
          </p:nvSpPr>
          <p:spPr bwMode="auto">
            <a:xfrm>
              <a:off x="6273800" y="6054725"/>
              <a:ext cx="587375" cy="381000"/>
            </a:xfrm>
            <a:custGeom>
              <a:avLst/>
              <a:gdLst>
                <a:gd name="T0" fmla="*/ 813 w 813"/>
                <a:gd name="T1" fmla="*/ 331 h 525"/>
                <a:gd name="T2" fmla="*/ 7 w 813"/>
                <a:gd name="T3" fmla="*/ 404 h 525"/>
                <a:gd name="T4" fmla="*/ 0 w 813"/>
                <a:gd name="T5" fmla="*/ 400 h 525"/>
                <a:gd name="T6" fmla="*/ 174 w 813"/>
                <a:gd name="T7" fmla="*/ 35 h 525"/>
                <a:gd name="T8" fmla="*/ 577 w 813"/>
                <a:gd name="T9" fmla="*/ 3 h 525"/>
                <a:gd name="T10" fmla="*/ 580 w 813"/>
                <a:gd name="T11" fmla="*/ 0 h 525"/>
                <a:gd name="T12" fmla="*/ 813 w 813"/>
                <a:gd name="T13" fmla="*/ 331 h 525"/>
              </a:gdLst>
              <a:ahLst/>
              <a:cxnLst>
                <a:cxn ang="0">
                  <a:pos x="T0" y="T1"/>
                </a:cxn>
                <a:cxn ang="0">
                  <a:pos x="T2" y="T3"/>
                </a:cxn>
                <a:cxn ang="0">
                  <a:pos x="T4" y="T5"/>
                </a:cxn>
                <a:cxn ang="0">
                  <a:pos x="T6" y="T7"/>
                </a:cxn>
                <a:cxn ang="0">
                  <a:pos x="T8" y="T9"/>
                </a:cxn>
                <a:cxn ang="0">
                  <a:pos x="T10" y="T11"/>
                </a:cxn>
                <a:cxn ang="0">
                  <a:pos x="T12" y="T13"/>
                </a:cxn>
              </a:cxnLst>
              <a:rect l="0" t="0" r="r" b="b"/>
              <a:pathLst>
                <a:path w="813" h="525">
                  <a:moveTo>
                    <a:pt x="813" y="331"/>
                  </a:moveTo>
                  <a:cubicBezTo>
                    <a:pt x="577" y="497"/>
                    <a:pt x="270" y="525"/>
                    <a:pt x="7" y="404"/>
                  </a:cubicBezTo>
                  <a:cubicBezTo>
                    <a:pt x="5" y="403"/>
                    <a:pt x="2" y="401"/>
                    <a:pt x="0" y="400"/>
                  </a:cubicBezTo>
                  <a:lnTo>
                    <a:pt x="174" y="35"/>
                  </a:lnTo>
                  <a:cubicBezTo>
                    <a:pt x="304" y="97"/>
                    <a:pt x="458" y="85"/>
                    <a:pt x="577" y="3"/>
                  </a:cubicBezTo>
                  <a:cubicBezTo>
                    <a:pt x="578" y="2"/>
                    <a:pt x="579" y="1"/>
                    <a:pt x="580" y="0"/>
                  </a:cubicBezTo>
                  <a:lnTo>
                    <a:pt x="813" y="331"/>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1">
              <a:extLst>
                <a:ext uri="{FF2B5EF4-FFF2-40B4-BE49-F238E27FC236}">
                  <a16:creationId xmlns:a16="http://schemas.microsoft.com/office/drawing/2014/main" id="{0CB0C180-86E9-46A8-97A2-8FBA6EDF1045}"/>
                </a:ext>
              </a:extLst>
            </p:cNvPr>
            <p:cNvSpPr>
              <a:spLocks/>
            </p:cNvSpPr>
            <p:nvPr/>
          </p:nvSpPr>
          <p:spPr bwMode="auto">
            <a:xfrm>
              <a:off x="6273800" y="6294438"/>
              <a:ext cx="587375" cy="141287"/>
            </a:xfrm>
            <a:custGeom>
              <a:avLst/>
              <a:gdLst>
                <a:gd name="T0" fmla="*/ 370 w 370"/>
                <a:gd name="T1" fmla="*/ 0 h 89"/>
                <a:gd name="T2" fmla="*/ 3 w 370"/>
                <a:gd name="T3" fmla="*/ 34 h 89"/>
                <a:gd name="T4" fmla="*/ 0 w 370"/>
                <a:gd name="T5" fmla="*/ 32 h 89"/>
              </a:gdLst>
              <a:ahLst/>
              <a:cxnLst>
                <a:cxn ang="0">
                  <a:pos x="T0" y="T1"/>
                </a:cxn>
                <a:cxn ang="0">
                  <a:pos x="T2" y="T3"/>
                </a:cxn>
                <a:cxn ang="0">
                  <a:pos x="T4" y="T5"/>
                </a:cxn>
              </a:cxnLst>
              <a:rect l="0" t="0" r="r" b="b"/>
              <a:pathLst>
                <a:path w="370" h="89">
                  <a:moveTo>
                    <a:pt x="370" y="0"/>
                  </a:moveTo>
                  <a:cubicBezTo>
                    <a:pt x="262" y="76"/>
                    <a:pt x="122" y="89"/>
                    <a:pt x="3" y="34"/>
                  </a:cubicBezTo>
                  <a:cubicBezTo>
                    <a:pt x="2" y="33"/>
                    <a:pt x="0" y="32"/>
                    <a:pt x="0" y="32"/>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a:extLst>
                <a:ext uri="{FF2B5EF4-FFF2-40B4-BE49-F238E27FC236}">
                  <a16:creationId xmlns:a16="http://schemas.microsoft.com/office/drawing/2014/main" id="{1D2A7C63-0BF3-4B2A-979D-E4419C1587A1}"/>
                </a:ext>
              </a:extLst>
            </p:cNvPr>
            <p:cNvSpPr>
              <a:spLocks/>
            </p:cNvSpPr>
            <p:nvPr/>
          </p:nvSpPr>
          <p:spPr bwMode="auto">
            <a:xfrm>
              <a:off x="6399213" y="6054725"/>
              <a:ext cx="293688" cy="71437"/>
            </a:xfrm>
            <a:custGeom>
              <a:avLst/>
              <a:gdLst>
                <a:gd name="T0" fmla="*/ 185 w 185"/>
                <a:gd name="T1" fmla="*/ 0 h 45"/>
                <a:gd name="T2" fmla="*/ 1 w 185"/>
                <a:gd name="T3" fmla="*/ 17 h 45"/>
                <a:gd name="T4" fmla="*/ 0 w 185"/>
                <a:gd name="T5" fmla="*/ 16 h 45"/>
              </a:gdLst>
              <a:ahLst/>
              <a:cxnLst>
                <a:cxn ang="0">
                  <a:pos x="T0" y="T1"/>
                </a:cxn>
                <a:cxn ang="0">
                  <a:pos x="T2" y="T3"/>
                </a:cxn>
                <a:cxn ang="0">
                  <a:pos x="T4" y="T5"/>
                </a:cxn>
              </a:cxnLst>
              <a:rect l="0" t="0" r="r" b="b"/>
              <a:pathLst>
                <a:path w="185" h="45">
                  <a:moveTo>
                    <a:pt x="185" y="0"/>
                  </a:moveTo>
                  <a:cubicBezTo>
                    <a:pt x="131" y="38"/>
                    <a:pt x="61" y="45"/>
                    <a:pt x="1" y="17"/>
                  </a:cubicBezTo>
                  <a:cubicBezTo>
                    <a:pt x="1" y="17"/>
                    <a:pt x="0" y="16"/>
                    <a:pt x="0" y="16"/>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a:extLst>
                <a:ext uri="{FF2B5EF4-FFF2-40B4-BE49-F238E27FC236}">
                  <a16:creationId xmlns:a16="http://schemas.microsoft.com/office/drawing/2014/main" id="{F9BB31A0-60B5-4E90-9B40-D4E42D0D022A}"/>
                </a:ext>
              </a:extLst>
            </p:cNvPr>
            <p:cNvSpPr>
              <a:spLocks/>
            </p:cNvSpPr>
            <p:nvPr/>
          </p:nvSpPr>
          <p:spPr bwMode="auto">
            <a:xfrm>
              <a:off x="5991225" y="5935663"/>
              <a:ext cx="407988" cy="409575"/>
            </a:xfrm>
            <a:custGeom>
              <a:avLst/>
              <a:gdLst>
                <a:gd name="T0" fmla="*/ 391 w 565"/>
                <a:gd name="T1" fmla="*/ 565 h 565"/>
                <a:gd name="T2" fmla="*/ 0 w 565"/>
                <a:gd name="T3" fmla="*/ 165 h 565"/>
                <a:gd name="T4" fmla="*/ 369 w 565"/>
                <a:gd name="T5" fmla="*/ 0 h 565"/>
                <a:gd name="T6" fmla="*/ 565 w 565"/>
                <a:gd name="T7" fmla="*/ 200 h 565"/>
                <a:gd name="T8" fmla="*/ 391 w 565"/>
                <a:gd name="T9" fmla="*/ 565 h 565"/>
              </a:gdLst>
              <a:ahLst/>
              <a:cxnLst>
                <a:cxn ang="0">
                  <a:pos x="T0" y="T1"/>
                </a:cxn>
                <a:cxn ang="0">
                  <a:pos x="T2" y="T3"/>
                </a:cxn>
                <a:cxn ang="0">
                  <a:pos x="T4" y="T5"/>
                </a:cxn>
                <a:cxn ang="0">
                  <a:pos x="T6" y="T7"/>
                </a:cxn>
                <a:cxn ang="0">
                  <a:pos x="T8" y="T9"/>
                </a:cxn>
              </a:cxnLst>
              <a:rect l="0" t="0" r="r" b="b"/>
              <a:pathLst>
                <a:path w="565" h="565">
                  <a:moveTo>
                    <a:pt x="391" y="565"/>
                  </a:moveTo>
                  <a:cubicBezTo>
                    <a:pt x="217" y="483"/>
                    <a:pt x="78" y="341"/>
                    <a:pt x="0" y="165"/>
                  </a:cubicBezTo>
                  <a:lnTo>
                    <a:pt x="369" y="0"/>
                  </a:lnTo>
                  <a:cubicBezTo>
                    <a:pt x="408" y="88"/>
                    <a:pt x="478" y="159"/>
                    <a:pt x="565" y="200"/>
                  </a:cubicBezTo>
                  <a:lnTo>
                    <a:pt x="391" y="565"/>
                  </a:lnTo>
                  <a:close/>
                </a:path>
              </a:pathLst>
            </a:custGeom>
            <a:solidFill>
              <a:srgbClr val="F0E5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4">
              <a:extLst>
                <a:ext uri="{FF2B5EF4-FFF2-40B4-BE49-F238E27FC236}">
                  <a16:creationId xmlns:a16="http://schemas.microsoft.com/office/drawing/2014/main" id="{B164E6BB-AFEB-4FBF-95D7-CC9897BA5FD4}"/>
                </a:ext>
              </a:extLst>
            </p:cNvPr>
            <p:cNvSpPr>
              <a:spLocks/>
            </p:cNvSpPr>
            <p:nvPr/>
          </p:nvSpPr>
          <p:spPr bwMode="auto">
            <a:xfrm>
              <a:off x="5991225" y="6054725"/>
              <a:ext cx="282575" cy="290512"/>
            </a:xfrm>
            <a:custGeom>
              <a:avLst/>
              <a:gdLst>
                <a:gd name="T0" fmla="*/ 178 w 178"/>
                <a:gd name="T1" fmla="*/ 183 h 183"/>
                <a:gd name="T2" fmla="*/ 0 w 178"/>
                <a:gd name="T3" fmla="*/ 0 h 183"/>
              </a:gdLst>
              <a:ahLst/>
              <a:cxnLst>
                <a:cxn ang="0">
                  <a:pos x="T0" y="T1"/>
                </a:cxn>
                <a:cxn ang="0">
                  <a:pos x="T2" y="T3"/>
                </a:cxn>
              </a:cxnLst>
              <a:rect l="0" t="0" r="r" b="b"/>
              <a:pathLst>
                <a:path w="178" h="183">
                  <a:moveTo>
                    <a:pt x="178" y="183"/>
                  </a:moveTo>
                  <a:cubicBezTo>
                    <a:pt x="98" y="146"/>
                    <a:pt x="35" y="81"/>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a:extLst>
                <a:ext uri="{FF2B5EF4-FFF2-40B4-BE49-F238E27FC236}">
                  <a16:creationId xmlns:a16="http://schemas.microsoft.com/office/drawing/2014/main" id="{50501AB6-E474-4D5F-9B41-259F18BDE99C}"/>
                </a:ext>
              </a:extLst>
            </p:cNvPr>
            <p:cNvSpPr>
              <a:spLocks/>
            </p:cNvSpPr>
            <p:nvPr/>
          </p:nvSpPr>
          <p:spPr bwMode="auto">
            <a:xfrm>
              <a:off x="6257925" y="5935663"/>
              <a:ext cx="141288" cy="144462"/>
            </a:xfrm>
            <a:custGeom>
              <a:avLst/>
              <a:gdLst>
                <a:gd name="T0" fmla="*/ 89 w 89"/>
                <a:gd name="T1" fmla="*/ 91 h 91"/>
                <a:gd name="T2" fmla="*/ 0 w 89"/>
                <a:gd name="T3" fmla="*/ 0 h 91"/>
              </a:gdLst>
              <a:ahLst/>
              <a:cxnLst>
                <a:cxn ang="0">
                  <a:pos x="T0" y="T1"/>
                </a:cxn>
                <a:cxn ang="0">
                  <a:pos x="T2" y="T3"/>
                </a:cxn>
              </a:cxnLst>
              <a:rect l="0" t="0" r="r" b="b"/>
              <a:pathLst>
                <a:path w="89" h="91">
                  <a:moveTo>
                    <a:pt x="89" y="91"/>
                  </a:moveTo>
                  <a:cubicBezTo>
                    <a:pt x="49" y="73"/>
                    <a:pt x="17" y="40"/>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a:extLst>
                <a:ext uri="{FF2B5EF4-FFF2-40B4-BE49-F238E27FC236}">
                  <a16:creationId xmlns:a16="http://schemas.microsoft.com/office/drawing/2014/main" id="{9DF3950E-059E-4784-8B9B-FE4F4CDC67FA}"/>
                </a:ext>
              </a:extLst>
            </p:cNvPr>
            <p:cNvSpPr>
              <a:spLocks/>
            </p:cNvSpPr>
            <p:nvPr/>
          </p:nvSpPr>
          <p:spPr bwMode="auto">
            <a:xfrm>
              <a:off x="5905500" y="5262563"/>
              <a:ext cx="520700" cy="792162"/>
            </a:xfrm>
            <a:custGeom>
              <a:avLst/>
              <a:gdLst>
                <a:gd name="T0" fmla="*/ 118 w 720"/>
                <a:gd name="T1" fmla="*/ 1093 h 1093"/>
                <a:gd name="T2" fmla="*/ 201 w 720"/>
                <a:gd name="T3" fmla="*/ 288 h 1093"/>
                <a:gd name="T4" fmla="*/ 585 w 720"/>
                <a:gd name="T5" fmla="*/ 0 h 1093"/>
                <a:gd name="T6" fmla="*/ 720 w 720"/>
                <a:gd name="T7" fmla="*/ 381 h 1093"/>
                <a:gd name="T8" fmla="*/ 458 w 720"/>
                <a:gd name="T9" fmla="*/ 690 h 1093"/>
                <a:gd name="T10" fmla="*/ 487 w 720"/>
                <a:gd name="T11" fmla="*/ 928 h 1093"/>
                <a:gd name="T12" fmla="*/ 118 w 720"/>
                <a:gd name="T13" fmla="*/ 1093 h 1093"/>
              </a:gdLst>
              <a:ahLst/>
              <a:cxnLst>
                <a:cxn ang="0">
                  <a:pos x="T0" y="T1"/>
                </a:cxn>
                <a:cxn ang="0">
                  <a:pos x="T2" y="T3"/>
                </a:cxn>
                <a:cxn ang="0">
                  <a:pos x="T4" y="T5"/>
                </a:cxn>
                <a:cxn ang="0">
                  <a:pos x="T6" y="T7"/>
                </a:cxn>
                <a:cxn ang="0">
                  <a:pos x="T8" y="T9"/>
                </a:cxn>
                <a:cxn ang="0">
                  <a:pos x="T10" y="T11"/>
                </a:cxn>
                <a:cxn ang="0">
                  <a:pos x="T12" y="T13"/>
                </a:cxn>
              </a:cxnLst>
              <a:rect l="0" t="0" r="r" b="b"/>
              <a:pathLst>
                <a:path w="720" h="1093">
                  <a:moveTo>
                    <a:pt x="118" y="1093"/>
                  </a:moveTo>
                  <a:cubicBezTo>
                    <a:pt x="0" y="829"/>
                    <a:pt x="32" y="522"/>
                    <a:pt x="201" y="288"/>
                  </a:cubicBezTo>
                  <a:cubicBezTo>
                    <a:pt x="297" y="156"/>
                    <a:pt x="431" y="55"/>
                    <a:pt x="585" y="0"/>
                  </a:cubicBezTo>
                  <a:lnTo>
                    <a:pt x="720" y="381"/>
                  </a:lnTo>
                  <a:cubicBezTo>
                    <a:pt x="585" y="430"/>
                    <a:pt x="484" y="548"/>
                    <a:pt x="458" y="690"/>
                  </a:cubicBezTo>
                  <a:cubicBezTo>
                    <a:pt x="444" y="770"/>
                    <a:pt x="454" y="853"/>
                    <a:pt x="487" y="928"/>
                  </a:cubicBezTo>
                  <a:lnTo>
                    <a:pt x="118" y="1093"/>
                  </a:lnTo>
                  <a:close/>
                </a:path>
              </a:pathLst>
            </a:custGeom>
            <a:solidFill>
              <a:srgbClr val="23E7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Freeform 57">
              <a:extLst>
                <a:ext uri="{FF2B5EF4-FFF2-40B4-BE49-F238E27FC236}">
                  <a16:creationId xmlns:a16="http://schemas.microsoft.com/office/drawing/2014/main" id="{123787CD-1063-4C6D-9769-96C26F0BA999}"/>
                </a:ext>
              </a:extLst>
            </p:cNvPr>
            <p:cNvSpPr>
              <a:spLocks/>
            </p:cNvSpPr>
            <p:nvPr/>
          </p:nvSpPr>
          <p:spPr bwMode="auto">
            <a:xfrm>
              <a:off x="5905500" y="5262563"/>
              <a:ext cx="422275" cy="792162"/>
            </a:xfrm>
            <a:custGeom>
              <a:avLst/>
              <a:gdLst>
                <a:gd name="T0" fmla="*/ 54 w 266"/>
                <a:gd name="T1" fmla="*/ 499 h 499"/>
                <a:gd name="T2" fmla="*/ 91 w 266"/>
                <a:gd name="T3" fmla="*/ 132 h 499"/>
                <a:gd name="T4" fmla="*/ 266 w 266"/>
                <a:gd name="T5" fmla="*/ 0 h 499"/>
              </a:gdLst>
              <a:ahLst/>
              <a:cxnLst>
                <a:cxn ang="0">
                  <a:pos x="T0" y="T1"/>
                </a:cxn>
                <a:cxn ang="0">
                  <a:pos x="T2" y="T3"/>
                </a:cxn>
                <a:cxn ang="0">
                  <a:pos x="T4" y="T5"/>
                </a:cxn>
              </a:cxnLst>
              <a:rect l="0" t="0" r="r" b="b"/>
              <a:pathLst>
                <a:path w="266" h="499">
                  <a:moveTo>
                    <a:pt x="54" y="499"/>
                  </a:moveTo>
                  <a:cubicBezTo>
                    <a:pt x="0" y="379"/>
                    <a:pt x="14" y="239"/>
                    <a:pt x="91" y="132"/>
                  </a:cubicBezTo>
                  <a:cubicBezTo>
                    <a:pt x="135" y="72"/>
                    <a:pt x="196" y="25"/>
                    <a:pt x="266"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a:extLst>
                <a:ext uri="{FF2B5EF4-FFF2-40B4-BE49-F238E27FC236}">
                  <a16:creationId xmlns:a16="http://schemas.microsoft.com/office/drawing/2014/main" id="{1816A81C-042C-4209-980A-F6FC0FBE225A}"/>
                </a:ext>
              </a:extLst>
            </p:cNvPr>
            <p:cNvSpPr>
              <a:spLocks/>
            </p:cNvSpPr>
            <p:nvPr/>
          </p:nvSpPr>
          <p:spPr bwMode="auto">
            <a:xfrm>
              <a:off x="6215063" y="5538788"/>
              <a:ext cx="211138" cy="396875"/>
            </a:xfrm>
            <a:custGeom>
              <a:avLst/>
              <a:gdLst>
                <a:gd name="T0" fmla="*/ 27 w 133"/>
                <a:gd name="T1" fmla="*/ 250 h 250"/>
                <a:gd name="T2" fmla="*/ 46 w 133"/>
                <a:gd name="T3" fmla="*/ 66 h 250"/>
                <a:gd name="T4" fmla="*/ 133 w 133"/>
                <a:gd name="T5" fmla="*/ 0 h 250"/>
              </a:gdLst>
              <a:ahLst/>
              <a:cxnLst>
                <a:cxn ang="0">
                  <a:pos x="T0" y="T1"/>
                </a:cxn>
                <a:cxn ang="0">
                  <a:pos x="T2" y="T3"/>
                </a:cxn>
                <a:cxn ang="0">
                  <a:pos x="T4" y="T5"/>
                </a:cxn>
              </a:cxnLst>
              <a:rect l="0" t="0" r="r" b="b"/>
              <a:pathLst>
                <a:path w="133" h="250">
                  <a:moveTo>
                    <a:pt x="27" y="250"/>
                  </a:moveTo>
                  <a:cubicBezTo>
                    <a:pt x="0" y="190"/>
                    <a:pt x="7" y="119"/>
                    <a:pt x="46" y="66"/>
                  </a:cubicBezTo>
                  <a:cubicBezTo>
                    <a:pt x="67" y="36"/>
                    <a:pt x="98" y="13"/>
                    <a:pt x="133"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a:extLst>
                <a:ext uri="{FF2B5EF4-FFF2-40B4-BE49-F238E27FC236}">
                  <a16:creationId xmlns:a16="http://schemas.microsoft.com/office/drawing/2014/main" id="{CB30BB94-D9D0-4574-8A5E-7592308CCBAF}"/>
                </a:ext>
              </a:extLst>
            </p:cNvPr>
            <p:cNvSpPr>
              <a:spLocks/>
            </p:cNvSpPr>
            <p:nvPr/>
          </p:nvSpPr>
          <p:spPr bwMode="auto">
            <a:xfrm>
              <a:off x="6327775" y="5229225"/>
              <a:ext cx="185738" cy="309562"/>
            </a:xfrm>
            <a:custGeom>
              <a:avLst/>
              <a:gdLst>
                <a:gd name="T0" fmla="*/ 0 w 257"/>
                <a:gd name="T1" fmla="*/ 46 h 427"/>
                <a:gd name="T2" fmla="*/ 243 w 257"/>
                <a:gd name="T3" fmla="*/ 0 h 427"/>
                <a:gd name="T4" fmla="*/ 257 w 257"/>
                <a:gd name="T5" fmla="*/ 404 h 427"/>
                <a:gd name="T6" fmla="*/ 135 w 257"/>
                <a:gd name="T7" fmla="*/ 427 h 427"/>
                <a:gd name="T8" fmla="*/ 0 w 257"/>
                <a:gd name="T9" fmla="*/ 46 h 427"/>
              </a:gdLst>
              <a:ahLst/>
              <a:cxnLst>
                <a:cxn ang="0">
                  <a:pos x="T0" y="T1"/>
                </a:cxn>
                <a:cxn ang="0">
                  <a:pos x="T2" y="T3"/>
                </a:cxn>
                <a:cxn ang="0">
                  <a:pos x="T4" y="T5"/>
                </a:cxn>
                <a:cxn ang="0">
                  <a:pos x="T6" y="T7"/>
                </a:cxn>
                <a:cxn ang="0">
                  <a:pos x="T8" y="T9"/>
                </a:cxn>
              </a:cxnLst>
              <a:rect l="0" t="0" r="r" b="b"/>
              <a:pathLst>
                <a:path w="257" h="427">
                  <a:moveTo>
                    <a:pt x="0" y="46"/>
                  </a:moveTo>
                  <a:cubicBezTo>
                    <a:pt x="78" y="18"/>
                    <a:pt x="160" y="3"/>
                    <a:pt x="243" y="0"/>
                  </a:cubicBezTo>
                  <a:lnTo>
                    <a:pt x="257" y="404"/>
                  </a:lnTo>
                  <a:cubicBezTo>
                    <a:pt x="216" y="406"/>
                    <a:pt x="175" y="413"/>
                    <a:pt x="135" y="427"/>
                  </a:cubicBezTo>
                  <a:lnTo>
                    <a:pt x="0" y="46"/>
                  </a:lnTo>
                  <a:close/>
                </a:path>
              </a:pathLst>
            </a:custGeom>
            <a:solidFill>
              <a:srgbClr val="AB08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Freeform 60">
              <a:extLst>
                <a:ext uri="{FF2B5EF4-FFF2-40B4-BE49-F238E27FC236}">
                  <a16:creationId xmlns:a16="http://schemas.microsoft.com/office/drawing/2014/main" id="{97544957-710C-4EE9-8147-8EF3107B80D5}"/>
                </a:ext>
              </a:extLst>
            </p:cNvPr>
            <p:cNvSpPr>
              <a:spLocks/>
            </p:cNvSpPr>
            <p:nvPr/>
          </p:nvSpPr>
          <p:spPr bwMode="auto">
            <a:xfrm>
              <a:off x="6327775" y="5229225"/>
              <a:ext cx="176213" cy="33337"/>
            </a:xfrm>
            <a:custGeom>
              <a:avLst/>
              <a:gdLst>
                <a:gd name="T0" fmla="*/ 0 w 111"/>
                <a:gd name="T1" fmla="*/ 21 h 21"/>
                <a:gd name="T2" fmla="*/ 111 w 111"/>
                <a:gd name="T3" fmla="*/ 0 h 21"/>
              </a:gdLst>
              <a:ahLst/>
              <a:cxnLst>
                <a:cxn ang="0">
                  <a:pos x="T0" y="T1"/>
                </a:cxn>
                <a:cxn ang="0">
                  <a:pos x="T2" y="T3"/>
                </a:cxn>
              </a:cxnLst>
              <a:rect l="0" t="0" r="r" b="b"/>
              <a:pathLst>
                <a:path w="111" h="21">
                  <a:moveTo>
                    <a:pt x="0" y="21"/>
                  </a:moveTo>
                  <a:cubicBezTo>
                    <a:pt x="36" y="9"/>
                    <a:pt x="73" y="2"/>
                    <a:pt x="111"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a:extLst>
                <a:ext uri="{FF2B5EF4-FFF2-40B4-BE49-F238E27FC236}">
                  <a16:creationId xmlns:a16="http://schemas.microsoft.com/office/drawing/2014/main" id="{FEF6B15A-039B-49D6-8562-0447CFDC19D5}"/>
                </a:ext>
              </a:extLst>
            </p:cNvPr>
            <p:cNvSpPr>
              <a:spLocks/>
            </p:cNvSpPr>
            <p:nvPr/>
          </p:nvSpPr>
          <p:spPr bwMode="auto">
            <a:xfrm>
              <a:off x="6426200" y="5522913"/>
              <a:ext cx="87313" cy="15875"/>
            </a:xfrm>
            <a:custGeom>
              <a:avLst/>
              <a:gdLst>
                <a:gd name="T0" fmla="*/ 0 w 55"/>
                <a:gd name="T1" fmla="*/ 10 h 10"/>
                <a:gd name="T2" fmla="*/ 55 w 55"/>
                <a:gd name="T3" fmla="*/ 0 h 10"/>
              </a:gdLst>
              <a:ahLst/>
              <a:cxnLst>
                <a:cxn ang="0">
                  <a:pos x="T0" y="T1"/>
                </a:cxn>
                <a:cxn ang="0">
                  <a:pos x="T2" y="T3"/>
                </a:cxn>
              </a:cxnLst>
              <a:rect l="0" t="0" r="r" b="b"/>
              <a:pathLst>
                <a:path w="55" h="10">
                  <a:moveTo>
                    <a:pt x="0" y="10"/>
                  </a:moveTo>
                  <a:cubicBezTo>
                    <a:pt x="18" y="4"/>
                    <a:pt x="36" y="1"/>
                    <a:pt x="55"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a:extLst>
                <a:ext uri="{FF2B5EF4-FFF2-40B4-BE49-F238E27FC236}">
                  <a16:creationId xmlns:a16="http://schemas.microsoft.com/office/drawing/2014/main" id="{EA893768-F089-48B1-81BF-6F9AC53A0493}"/>
                </a:ext>
              </a:extLst>
            </p:cNvPr>
            <p:cNvSpPr>
              <a:spLocks/>
            </p:cNvSpPr>
            <p:nvPr/>
          </p:nvSpPr>
          <p:spPr bwMode="auto">
            <a:xfrm>
              <a:off x="6503988" y="5229225"/>
              <a:ext cx="19050" cy="293687"/>
            </a:xfrm>
            <a:custGeom>
              <a:avLst/>
              <a:gdLst>
                <a:gd name="T0" fmla="*/ 0 w 28"/>
                <a:gd name="T1" fmla="*/ 1 h 405"/>
                <a:gd name="T2" fmla="*/ 28 w 28"/>
                <a:gd name="T3" fmla="*/ 0 h 405"/>
                <a:gd name="T4" fmla="*/ 28 w 28"/>
                <a:gd name="T5" fmla="*/ 405 h 405"/>
                <a:gd name="T6" fmla="*/ 14 w 28"/>
                <a:gd name="T7" fmla="*/ 405 h 405"/>
                <a:gd name="T8" fmla="*/ 0 w 28"/>
                <a:gd name="T9" fmla="*/ 1 h 405"/>
              </a:gdLst>
              <a:ahLst/>
              <a:cxnLst>
                <a:cxn ang="0">
                  <a:pos x="T0" y="T1"/>
                </a:cxn>
                <a:cxn ang="0">
                  <a:pos x="T2" y="T3"/>
                </a:cxn>
                <a:cxn ang="0">
                  <a:pos x="T4" y="T5"/>
                </a:cxn>
                <a:cxn ang="0">
                  <a:pos x="T6" y="T7"/>
                </a:cxn>
                <a:cxn ang="0">
                  <a:pos x="T8" y="T9"/>
                </a:cxn>
              </a:cxnLst>
              <a:rect l="0" t="0" r="r" b="b"/>
              <a:pathLst>
                <a:path w="28" h="405">
                  <a:moveTo>
                    <a:pt x="0" y="1"/>
                  </a:moveTo>
                  <a:cubicBezTo>
                    <a:pt x="10" y="0"/>
                    <a:pt x="19" y="0"/>
                    <a:pt x="28" y="0"/>
                  </a:cubicBezTo>
                  <a:lnTo>
                    <a:pt x="28" y="405"/>
                  </a:lnTo>
                  <a:cubicBezTo>
                    <a:pt x="24" y="405"/>
                    <a:pt x="19" y="405"/>
                    <a:pt x="14" y="405"/>
                  </a:cubicBezTo>
                  <a:lnTo>
                    <a:pt x="0" y="1"/>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Freeform 63">
              <a:extLst>
                <a:ext uri="{FF2B5EF4-FFF2-40B4-BE49-F238E27FC236}">
                  <a16:creationId xmlns:a16="http://schemas.microsoft.com/office/drawing/2014/main" id="{CAD14945-93BC-4879-8C2C-BD1C56502E78}"/>
                </a:ext>
              </a:extLst>
            </p:cNvPr>
            <p:cNvSpPr>
              <a:spLocks/>
            </p:cNvSpPr>
            <p:nvPr/>
          </p:nvSpPr>
          <p:spPr bwMode="auto">
            <a:xfrm>
              <a:off x="6503988" y="5229225"/>
              <a:ext cx="19050" cy="0"/>
            </a:xfrm>
            <a:custGeom>
              <a:avLst/>
              <a:gdLst>
                <a:gd name="T0" fmla="*/ 0 w 12"/>
                <a:gd name="T1" fmla="*/ 12 w 12"/>
              </a:gdLst>
              <a:ahLst/>
              <a:cxnLst>
                <a:cxn ang="0">
                  <a:pos x="T0" y="0"/>
                </a:cxn>
                <a:cxn ang="0">
                  <a:pos x="T1" y="0"/>
                </a:cxn>
              </a:cxnLst>
              <a:rect l="0" t="0" r="r" b="b"/>
              <a:pathLst>
                <a:path w="12">
                  <a:moveTo>
                    <a:pt x="0" y="0"/>
                  </a:moveTo>
                  <a:cubicBezTo>
                    <a:pt x="4" y="0"/>
                    <a:pt x="8" y="0"/>
                    <a:pt x="12"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a:extLst>
                <a:ext uri="{FF2B5EF4-FFF2-40B4-BE49-F238E27FC236}">
                  <a16:creationId xmlns:a16="http://schemas.microsoft.com/office/drawing/2014/main" id="{2063376D-1151-4AE9-88D6-58B4E6E2EFB5}"/>
                </a:ext>
              </a:extLst>
            </p:cNvPr>
            <p:cNvSpPr>
              <a:spLocks/>
            </p:cNvSpPr>
            <p:nvPr/>
          </p:nvSpPr>
          <p:spPr bwMode="auto">
            <a:xfrm>
              <a:off x="6513513" y="5522913"/>
              <a:ext cx="9525" cy="0"/>
            </a:xfrm>
            <a:custGeom>
              <a:avLst/>
              <a:gdLst>
                <a:gd name="T0" fmla="*/ 0 w 6"/>
                <a:gd name="T1" fmla="*/ 6 w 6"/>
              </a:gdLst>
              <a:ahLst/>
              <a:cxnLst>
                <a:cxn ang="0">
                  <a:pos x="T0" y="0"/>
                </a:cxn>
                <a:cxn ang="0">
                  <a:pos x="T1" y="0"/>
                </a:cxn>
              </a:cxnLst>
              <a:rect l="0" t="0" r="r" b="b"/>
              <a:pathLst>
                <a:path w="6">
                  <a:moveTo>
                    <a:pt x="0" y="0"/>
                  </a:moveTo>
                  <a:cubicBezTo>
                    <a:pt x="2" y="0"/>
                    <a:pt x="5" y="0"/>
                    <a:pt x="6"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7">
              <a:extLst>
                <a:ext uri="{FF2B5EF4-FFF2-40B4-BE49-F238E27FC236}">
                  <a16:creationId xmlns:a16="http://schemas.microsoft.com/office/drawing/2014/main" id="{D1894D30-5D40-438B-A2CC-4E3C35C2CF39}"/>
                </a:ext>
              </a:extLst>
            </p:cNvPr>
            <p:cNvSpPr>
              <a:spLocks/>
            </p:cNvSpPr>
            <p:nvPr/>
          </p:nvSpPr>
          <p:spPr bwMode="auto">
            <a:xfrm>
              <a:off x="7893050" y="5233988"/>
              <a:ext cx="601663" cy="752475"/>
            </a:xfrm>
            <a:custGeom>
              <a:avLst/>
              <a:gdLst>
                <a:gd name="T0" fmla="*/ 0 w 833"/>
                <a:gd name="T1" fmla="*/ 0 h 1038"/>
                <a:gd name="T2" fmla="*/ 695 w 833"/>
                <a:gd name="T3" fmla="*/ 401 h 1038"/>
                <a:gd name="T4" fmla="*/ 768 w 833"/>
                <a:gd name="T5" fmla="*/ 1038 h 1038"/>
                <a:gd name="T6" fmla="*/ 384 w 833"/>
                <a:gd name="T7" fmla="*/ 920 h 1038"/>
                <a:gd name="T8" fmla="*/ 294 w 833"/>
                <a:gd name="T9" fmla="*/ 529 h 1038"/>
                <a:gd name="T10" fmla="*/ 0 w 833"/>
                <a:gd name="T11" fmla="*/ 401 h 1038"/>
                <a:gd name="T12" fmla="*/ 0 w 833"/>
                <a:gd name="T13" fmla="*/ 0 h 1038"/>
              </a:gdLst>
              <a:ahLst/>
              <a:cxnLst>
                <a:cxn ang="0">
                  <a:pos x="T0" y="T1"/>
                </a:cxn>
                <a:cxn ang="0">
                  <a:pos x="T2" y="T3"/>
                </a:cxn>
                <a:cxn ang="0">
                  <a:pos x="T4" y="T5"/>
                </a:cxn>
                <a:cxn ang="0">
                  <a:pos x="T6" y="T7"/>
                </a:cxn>
                <a:cxn ang="0">
                  <a:pos x="T8" y="T9"/>
                </a:cxn>
                <a:cxn ang="0">
                  <a:pos x="T10" y="T11"/>
                </a:cxn>
                <a:cxn ang="0">
                  <a:pos x="T12" y="T13"/>
                </a:cxn>
              </a:cxnLst>
              <a:rect l="0" t="0" r="r" b="b"/>
              <a:pathLst>
                <a:path w="833" h="1038">
                  <a:moveTo>
                    <a:pt x="0" y="0"/>
                  </a:moveTo>
                  <a:cubicBezTo>
                    <a:pt x="287" y="0"/>
                    <a:pt x="552" y="153"/>
                    <a:pt x="695" y="401"/>
                  </a:cubicBezTo>
                  <a:cubicBezTo>
                    <a:pt x="807" y="594"/>
                    <a:pt x="833" y="825"/>
                    <a:pt x="768" y="1038"/>
                  </a:cubicBezTo>
                  <a:lnTo>
                    <a:pt x="384" y="920"/>
                  </a:lnTo>
                  <a:cubicBezTo>
                    <a:pt x="426" y="783"/>
                    <a:pt x="392" y="634"/>
                    <a:pt x="294" y="529"/>
                  </a:cubicBezTo>
                  <a:cubicBezTo>
                    <a:pt x="218" y="448"/>
                    <a:pt x="112" y="401"/>
                    <a:pt x="0" y="401"/>
                  </a:cubicBezTo>
                  <a:lnTo>
                    <a:pt x="0" y="0"/>
                  </a:lnTo>
                  <a:close/>
                </a:path>
              </a:pathLst>
            </a:custGeom>
            <a:solidFill>
              <a:srgbClr val="F032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5" name="Freeform 68">
              <a:extLst>
                <a:ext uri="{FF2B5EF4-FFF2-40B4-BE49-F238E27FC236}">
                  <a16:creationId xmlns:a16="http://schemas.microsoft.com/office/drawing/2014/main" id="{0B35E967-B2CA-4A95-BF22-56854E07A909}"/>
                </a:ext>
              </a:extLst>
            </p:cNvPr>
            <p:cNvSpPr>
              <a:spLocks/>
            </p:cNvSpPr>
            <p:nvPr/>
          </p:nvSpPr>
          <p:spPr bwMode="auto">
            <a:xfrm>
              <a:off x="7893050" y="5233988"/>
              <a:ext cx="601663" cy="752475"/>
            </a:xfrm>
            <a:custGeom>
              <a:avLst/>
              <a:gdLst>
                <a:gd name="T0" fmla="*/ 0 w 379"/>
                <a:gd name="T1" fmla="*/ 0 h 474"/>
                <a:gd name="T2" fmla="*/ 317 w 379"/>
                <a:gd name="T3" fmla="*/ 183 h 474"/>
                <a:gd name="T4" fmla="*/ 350 w 379"/>
                <a:gd name="T5" fmla="*/ 474 h 474"/>
              </a:gdLst>
              <a:ahLst/>
              <a:cxnLst>
                <a:cxn ang="0">
                  <a:pos x="T0" y="T1"/>
                </a:cxn>
                <a:cxn ang="0">
                  <a:pos x="T2" y="T3"/>
                </a:cxn>
                <a:cxn ang="0">
                  <a:pos x="T4" y="T5"/>
                </a:cxn>
              </a:cxnLst>
              <a:rect l="0" t="0" r="r" b="b"/>
              <a:pathLst>
                <a:path w="379" h="474">
                  <a:moveTo>
                    <a:pt x="0" y="0"/>
                  </a:moveTo>
                  <a:cubicBezTo>
                    <a:pt x="131" y="0"/>
                    <a:pt x="252" y="70"/>
                    <a:pt x="317" y="183"/>
                  </a:cubicBezTo>
                  <a:cubicBezTo>
                    <a:pt x="368" y="271"/>
                    <a:pt x="379" y="377"/>
                    <a:pt x="350" y="474"/>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69">
              <a:extLst>
                <a:ext uri="{FF2B5EF4-FFF2-40B4-BE49-F238E27FC236}">
                  <a16:creationId xmlns:a16="http://schemas.microsoft.com/office/drawing/2014/main" id="{6670783E-0AC4-4043-90D0-3FD118D81E1C}"/>
                </a:ext>
              </a:extLst>
            </p:cNvPr>
            <p:cNvSpPr>
              <a:spLocks/>
            </p:cNvSpPr>
            <p:nvPr/>
          </p:nvSpPr>
          <p:spPr bwMode="auto">
            <a:xfrm>
              <a:off x="7893050" y="5524500"/>
              <a:ext cx="301625" cy="376237"/>
            </a:xfrm>
            <a:custGeom>
              <a:avLst/>
              <a:gdLst>
                <a:gd name="T0" fmla="*/ 0 w 190"/>
                <a:gd name="T1" fmla="*/ 0 h 237"/>
                <a:gd name="T2" fmla="*/ 159 w 190"/>
                <a:gd name="T3" fmla="*/ 92 h 237"/>
                <a:gd name="T4" fmla="*/ 175 w 190"/>
                <a:gd name="T5" fmla="*/ 237 h 237"/>
              </a:gdLst>
              <a:ahLst/>
              <a:cxnLst>
                <a:cxn ang="0">
                  <a:pos x="T0" y="T1"/>
                </a:cxn>
                <a:cxn ang="0">
                  <a:pos x="T2" y="T3"/>
                </a:cxn>
                <a:cxn ang="0">
                  <a:pos x="T4" y="T5"/>
                </a:cxn>
              </a:cxnLst>
              <a:rect l="0" t="0" r="r" b="b"/>
              <a:pathLst>
                <a:path w="190" h="237">
                  <a:moveTo>
                    <a:pt x="0" y="0"/>
                  </a:moveTo>
                  <a:cubicBezTo>
                    <a:pt x="66" y="0"/>
                    <a:pt x="126" y="35"/>
                    <a:pt x="159" y="92"/>
                  </a:cubicBezTo>
                  <a:cubicBezTo>
                    <a:pt x="184" y="136"/>
                    <a:pt x="190" y="189"/>
                    <a:pt x="175" y="237"/>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70">
              <a:extLst>
                <a:ext uri="{FF2B5EF4-FFF2-40B4-BE49-F238E27FC236}">
                  <a16:creationId xmlns:a16="http://schemas.microsoft.com/office/drawing/2014/main" id="{33CD45BE-6BC1-4687-AB87-7FBF1F446614}"/>
                </a:ext>
              </a:extLst>
            </p:cNvPr>
            <p:cNvSpPr>
              <a:spLocks/>
            </p:cNvSpPr>
            <p:nvPr/>
          </p:nvSpPr>
          <p:spPr bwMode="auto">
            <a:xfrm>
              <a:off x="8164513" y="5900738"/>
              <a:ext cx="284163" cy="119062"/>
            </a:xfrm>
            <a:custGeom>
              <a:avLst/>
              <a:gdLst>
                <a:gd name="T0" fmla="*/ 392 w 392"/>
                <a:gd name="T1" fmla="*/ 118 h 163"/>
                <a:gd name="T2" fmla="*/ 376 w 392"/>
                <a:gd name="T3" fmla="*/ 163 h 163"/>
                <a:gd name="T4" fmla="*/ 0 w 392"/>
                <a:gd name="T5" fmla="*/ 23 h 163"/>
                <a:gd name="T6" fmla="*/ 8 w 392"/>
                <a:gd name="T7" fmla="*/ 0 h 163"/>
                <a:gd name="T8" fmla="*/ 392 w 392"/>
                <a:gd name="T9" fmla="*/ 118 h 163"/>
              </a:gdLst>
              <a:ahLst/>
              <a:cxnLst>
                <a:cxn ang="0">
                  <a:pos x="T0" y="T1"/>
                </a:cxn>
                <a:cxn ang="0">
                  <a:pos x="T2" y="T3"/>
                </a:cxn>
                <a:cxn ang="0">
                  <a:pos x="T4" y="T5"/>
                </a:cxn>
                <a:cxn ang="0">
                  <a:pos x="T6" y="T7"/>
                </a:cxn>
                <a:cxn ang="0">
                  <a:pos x="T8" y="T9"/>
                </a:cxn>
              </a:cxnLst>
              <a:rect l="0" t="0" r="r" b="b"/>
              <a:pathLst>
                <a:path w="392" h="163">
                  <a:moveTo>
                    <a:pt x="392" y="118"/>
                  </a:moveTo>
                  <a:cubicBezTo>
                    <a:pt x="387" y="133"/>
                    <a:pt x="382" y="148"/>
                    <a:pt x="376" y="163"/>
                  </a:cubicBezTo>
                  <a:lnTo>
                    <a:pt x="0" y="23"/>
                  </a:lnTo>
                  <a:cubicBezTo>
                    <a:pt x="3" y="15"/>
                    <a:pt x="6" y="8"/>
                    <a:pt x="8" y="0"/>
                  </a:cubicBezTo>
                  <a:lnTo>
                    <a:pt x="392" y="118"/>
                  </a:lnTo>
                  <a:close/>
                </a:path>
              </a:pathLst>
            </a:custGeom>
            <a:solidFill>
              <a:srgbClr val="2867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71">
              <a:extLst>
                <a:ext uri="{FF2B5EF4-FFF2-40B4-BE49-F238E27FC236}">
                  <a16:creationId xmlns:a16="http://schemas.microsoft.com/office/drawing/2014/main" id="{31C47165-3454-4041-BC94-308B95AEF935}"/>
                </a:ext>
              </a:extLst>
            </p:cNvPr>
            <p:cNvSpPr>
              <a:spLocks/>
            </p:cNvSpPr>
            <p:nvPr/>
          </p:nvSpPr>
          <p:spPr bwMode="auto">
            <a:xfrm>
              <a:off x="8437563" y="5986463"/>
              <a:ext cx="11113" cy="33337"/>
            </a:xfrm>
            <a:custGeom>
              <a:avLst/>
              <a:gdLst>
                <a:gd name="T0" fmla="*/ 7 w 7"/>
                <a:gd name="T1" fmla="*/ 0 h 21"/>
                <a:gd name="T2" fmla="*/ 0 w 7"/>
                <a:gd name="T3" fmla="*/ 21 h 21"/>
              </a:gdLst>
              <a:ahLst/>
              <a:cxnLst>
                <a:cxn ang="0">
                  <a:pos x="T0" y="T1"/>
                </a:cxn>
                <a:cxn ang="0">
                  <a:pos x="T2" y="T3"/>
                </a:cxn>
              </a:cxnLst>
              <a:rect l="0" t="0" r="r" b="b"/>
              <a:pathLst>
                <a:path w="7" h="21">
                  <a:moveTo>
                    <a:pt x="7" y="0"/>
                  </a:moveTo>
                  <a:cubicBezTo>
                    <a:pt x="5" y="7"/>
                    <a:pt x="2" y="14"/>
                    <a:pt x="0" y="21"/>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72">
              <a:extLst>
                <a:ext uri="{FF2B5EF4-FFF2-40B4-BE49-F238E27FC236}">
                  <a16:creationId xmlns:a16="http://schemas.microsoft.com/office/drawing/2014/main" id="{7628A3C3-DB6E-4615-8D59-70080FF369E0}"/>
                </a:ext>
              </a:extLst>
            </p:cNvPr>
            <p:cNvSpPr>
              <a:spLocks/>
            </p:cNvSpPr>
            <p:nvPr/>
          </p:nvSpPr>
          <p:spPr bwMode="auto">
            <a:xfrm>
              <a:off x="8164513" y="5900738"/>
              <a:ext cx="6350" cy="17462"/>
            </a:xfrm>
            <a:custGeom>
              <a:avLst/>
              <a:gdLst>
                <a:gd name="T0" fmla="*/ 4 w 4"/>
                <a:gd name="T1" fmla="*/ 0 h 11"/>
                <a:gd name="T2" fmla="*/ 0 w 4"/>
                <a:gd name="T3" fmla="*/ 11 h 11"/>
              </a:gdLst>
              <a:ahLst/>
              <a:cxnLst>
                <a:cxn ang="0">
                  <a:pos x="T0" y="T1"/>
                </a:cxn>
                <a:cxn ang="0">
                  <a:pos x="T2" y="T3"/>
                </a:cxn>
              </a:cxnLst>
              <a:rect l="0" t="0" r="r" b="b"/>
              <a:pathLst>
                <a:path w="4" h="11">
                  <a:moveTo>
                    <a:pt x="4" y="0"/>
                  </a:moveTo>
                  <a:cubicBezTo>
                    <a:pt x="3" y="4"/>
                    <a:pt x="2" y="7"/>
                    <a:pt x="0" y="11"/>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73">
              <a:extLst>
                <a:ext uri="{FF2B5EF4-FFF2-40B4-BE49-F238E27FC236}">
                  <a16:creationId xmlns:a16="http://schemas.microsoft.com/office/drawing/2014/main" id="{2A54F456-1CF8-4C11-A1F7-671D8EDC7750}"/>
                </a:ext>
              </a:extLst>
            </p:cNvPr>
            <p:cNvSpPr>
              <a:spLocks/>
            </p:cNvSpPr>
            <p:nvPr/>
          </p:nvSpPr>
          <p:spPr bwMode="auto">
            <a:xfrm>
              <a:off x="7564438" y="5918200"/>
              <a:ext cx="873125" cy="495300"/>
            </a:xfrm>
            <a:custGeom>
              <a:avLst/>
              <a:gdLst>
                <a:gd name="T0" fmla="*/ 1207 w 1207"/>
                <a:gd name="T1" fmla="*/ 140 h 685"/>
                <a:gd name="T2" fmla="*/ 588 w 1207"/>
                <a:gd name="T3" fmla="*/ 651 h 685"/>
                <a:gd name="T4" fmla="*/ 0 w 1207"/>
                <a:gd name="T5" fmla="*/ 520 h 685"/>
                <a:gd name="T6" fmla="*/ 228 w 1207"/>
                <a:gd name="T7" fmla="*/ 190 h 685"/>
                <a:gd name="T8" fmla="*/ 627 w 1207"/>
                <a:gd name="T9" fmla="*/ 222 h 685"/>
                <a:gd name="T10" fmla="*/ 831 w 1207"/>
                <a:gd name="T11" fmla="*/ 0 h 685"/>
                <a:gd name="T12" fmla="*/ 1207 w 1207"/>
                <a:gd name="T13" fmla="*/ 140 h 685"/>
              </a:gdLst>
              <a:ahLst/>
              <a:cxnLst>
                <a:cxn ang="0">
                  <a:pos x="T0" y="T1"/>
                </a:cxn>
                <a:cxn ang="0">
                  <a:pos x="T2" y="T3"/>
                </a:cxn>
                <a:cxn ang="0">
                  <a:pos x="T4" y="T5"/>
                </a:cxn>
                <a:cxn ang="0">
                  <a:pos x="T6" y="T7"/>
                </a:cxn>
                <a:cxn ang="0">
                  <a:pos x="T8" y="T9"/>
                </a:cxn>
                <a:cxn ang="0">
                  <a:pos x="T10" y="T11"/>
                </a:cxn>
                <a:cxn ang="0">
                  <a:pos x="T12" y="T13"/>
                </a:cxn>
              </a:cxnLst>
              <a:rect l="0" t="0" r="r" b="b"/>
              <a:pathLst>
                <a:path w="1207" h="685">
                  <a:moveTo>
                    <a:pt x="1207" y="140"/>
                  </a:moveTo>
                  <a:cubicBezTo>
                    <a:pt x="1107" y="408"/>
                    <a:pt x="871" y="603"/>
                    <a:pt x="588" y="651"/>
                  </a:cubicBezTo>
                  <a:cubicBezTo>
                    <a:pt x="383" y="685"/>
                    <a:pt x="171" y="638"/>
                    <a:pt x="0" y="520"/>
                  </a:cubicBezTo>
                  <a:lnTo>
                    <a:pt x="228" y="190"/>
                  </a:lnTo>
                  <a:cubicBezTo>
                    <a:pt x="345" y="271"/>
                    <a:pt x="498" y="283"/>
                    <a:pt x="627" y="222"/>
                  </a:cubicBezTo>
                  <a:cubicBezTo>
                    <a:pt x="722" y="177"/>
                    <a:pt x="795" y="97"/>
                    <a:pt x="831" y="0"/>
                  </a:cubicBezTo>
                  <a:lnTo>
                    <a:pt x="1207" y="14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74">
              <a:extLst>
                <a:ext uri="{FF2B5EF4-FFF2-40B4-BE49-F238E27FC236}">
                  <a16:creationId xmlns:a16="http://schemas.microsoft.com/office/drawing/2014/main" id="{A04EB690-3004-4469-8504-F9761232EDCF}"/>
                </a:ext>
              </a:extLst>
            </p:cNvPr>
            <p:cNvSpPr>
              <a:spLocks/>
            </p:cNvSpPr>
            <p:nvPr/>
          </p:nvSpPr>
          <p:spPr bwMode="auto">
            <a:xfrm>
              <a:off x="7564438" y="6019800"/>
              <a:ext cx="873125" cy="393700"/>
            </a:xfrm>
            <a:custGeom>
              <a:avLst/>
              <a:gdLst>
                <a:gd name="T0" fmla="*/ 550 w 550"/>
                <a:gd name="T1" fmla="*/ 0 h 248"/>
                <a:gd name="T2" fmla="*/ 268 w 550"/>
                <a:gd name="T3" fmla="*/ 233 h 248"/>
                <a:gd name="T4" fmla="*/ 0 w 550"/>
                <a:gd name="T5" fmla="*/ 173 h 248"/>
              </a:gdLst>
              <a:ahLst/>
              <a:cxnLst>
                <a:cxn ang="0">
                  <a:pos x="T0" y="T1"/>
                </a:cxn>
                <a:cxn ang="0">
                  <a:pos x="T2" y="T3"/>
                </a:cxn>
                <a:cxn ang="0">
                  <a:pos x="T4" y="T5"/>
                </a:cxn>
              </a:cxnLst>
              <a:rect l="0" t="0" r="r" b="b"/>
              <a:pathLst>
                <a:path w="550" h="248">
                  <a:moveTo>
                    <a:pt x="550" y="0"/>
                  </a:moveTo>
                  <a:cubicBezTo>
                    <a:pt x="504" y="122"/>
                    <a:pt x="397" y="211"/>
                    <a:pt x="268" y="233"/>
                  </a:cubicBezTo>
                  <a:cubicBezTo>
                    <a:pt x="175" y="248"/>
                    <a:pt x="78" y="227"/>
                    <a:pt x="0" y="173"/>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5">
              <a:extLst>
                <a:ext uri="{FF2B5EF4-FFF2-40B4-BE49-F238E27FC236}">
                  <a16:creationId xmlns:a16="http://schemas.microsoft.com/office/drawing/2014/main" id="{1146C735-8212-4702-B84A-18FCF8E43357}"/>
                </a:ext>
              </a:extLst>
            </p:cNvPr>
            <p:cNvSpPr>
              <a:spLocks/>
            </p:cNvSpPr>
            <p:nvPr/>
          </p:nvSpPr>
          <p:spPr bwMode="auto">
            <a:xfrm>
              <a:off x="7729538" y="5918200"/>
              <a:ext cx="434975" cy="196850"/>
            </a:xfrm>
            <a:custGeom>
              <a:avLst/>
              <a:gdLst>
                <a:gd name="T0" fmla="*/ 274 w 274"/>
                <a:gd name="T1" fmla="*/ 0 h 124"/>
                <a:gd name="T2" fmla="*/ 134 w 274"/>
                <a:gd name="T3" fmla="*/ 116 h 124"/>
                <a:gd name="T4" fmla="*/ 0 w 274"/>
                <a:gd name="T5" fmla="*/ 86 h 124"/>
              </a:gdLst>
              <a:ahLst/>
              <a:cxnLst>
                <a:cxn ang="0">
                  <a:pos x="T0" y="T1"/>
                </a:cxn>
                <a:cxn ang="0">
                  <a:pos x="T2" y="T3"/>
                </a:cxn>
                <a:cxn ang="0">
                  <a:pos x="T4" y="T5"/>
                </a:cxn>
              </a:cxnLst>
              <a:rect l="0" t="0" r="r" b="b"/>
              <a:pathLst>
                <a:path w="274" h="124">
                  <a:moveTo>
                    <a:pt x="274" y="0"/>
                  </a:moveTo>
                  <a:cubicBezTo>
                    <a:pt x="252" y="61"/>
                    <a:pt x="198" y="105"/>
                    <a:pt x="134" y="116"/>
                  </a:cubicBezTo>
                  <a:cubicBezTo>
                    <a:pt x="87" y="124"/>
                    <a:pt x="39" y="113"/>
                    <a:pt x="0" y="86"/>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76">
              <a:extLst>
                <a:ext uri="{FF2B5EF4-FFF2-40B4-BE49-F238E27FC236}">
                  <a16:creationId xmlns:a16="http://schemas.microsoft.com/office/drawing/2014/main" id="{08E459A0-A29F-4D1A-ABD3-8D18D6EC6FFE}"/>
                </a:ext>
              </a:extLst>
            </p:cNvPr>
            <p:cNvSpPr>
              <a:spLocks/>
            </p:cNvSpPr>
            <p:nvPr/>
          </p:nvSpPr>
          <p:spPr bwMode="auto">
            <a:xfrm>
              <a:off x="7351713" y="5919788"/>
              <a:ext cx="377825" cy="374650"/>
            </a:xfrm>
            <a:custGeom>
              <a:avLst/>
              <a:gdLst>
                <a:gd name="T0" fmla="*/ 294 w 522"/>
                <a:gd name="T1" fmla="*/ 518 h 518"/>
                <a:gd name="T2" fmla="*/ 0 w 522"/>
                <a:gd name="T3" fmla="*/ 143 h 518"/>
                <a:gd name="T4" fmla="*/ 375 w 522"/>
                <a:gd name="T5" fmla="*/ 0 h 518"/>
                <a:gd name="T6" fmla="*/ 522 w 522"/>
                <a:gd name="T7" fmla="*/ 188 h 518"/>
                <a:gd name="T8" fmla="*/ 294 w 522"/>
                <a:gd name="T9" fmla="*/ 518 h 518"/>
              </a:gdLst>
              <a:ahLst/>
              <a:cxnLst>
                <a:cxn ang="0">
                  <a:pos x="T0" y="T1"/>
                </a:cxn>
                <a:cxn ang="0">
                  <a:pos x="T2" y="T3"/>
                </a:cxn>
                <a:cxn ang="0">
                  <a:pos x="T4" y="T5"/>
                </a:cxn>
                <a:cxn ang="0">
                  <a:pos x="T6" y="T7"/>
                </a:cxn>
                <a:cxn ang="0">
                  <a:pos x="T8" y="T9"/>
                </a:cxn>
              </a:cxnLst>
              <a:rect l="0" t="0" r="r" b="b"/>
              <a:pathLst>
                <a:path w="522" h="518">
                  <a:moveTo>
                    <a:pt x="294" y="518"/>
                  </a:moveTo>
                  <a:cubicBezTo>
                    <a:pt x="160" y="426"/>
                    <a:pt x="58" y="295"/>
                    <a:pt x="0" y="143"/>
                  </a:cubicBezTo>
                  <a:lnTo>
                    <a:pt x="375" y="0"/>
                  </a:lnTo>
                  <a:cubicBezTo>
                    <a:pt x="403" y="76"/>
                    <a:pt x="455" y="142"/>
                    <a:pt x="522" y="188"/>
                  </a:cubicBezTo>
                  <a:lnTo>
                    <a:pt x="294" y="518"/>
                  </a:lnTo>
                  <a:close/>
                </a:path>
              </a:pathLst>
            </a:custGeom>
            <a:solidFill>
              <a:srgbClr val="F0E5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77">
              <a:extLst>
                <a:ext uri="{FF2B5EF4-FFF2-40B4-BE49-F238E27FC236}">
                  <a16:creationId xmlns:a16="http://schemas.microsoft.com/office/drawing/2014/main" id="{5DF32FAF-DB4B-443D-88C5-79D56F50EE0D}"/>
                </a:ext>
              </a:extLst>
            </p:cNvPr>
            <p:cNvSpPr>
              <a:spLocks/>
            </p:cNvSpPr>
            <p:nvPr/>
          </p:nvSpPr>
          <p:spPr bwMode="auto">
            <a:xfrm>
              <a:off x="7351713" y="6022975"/>
              <a:ext cx="212725" cy="271462"/>
            </a:xfrm>
            <a:custGeom>
              <a:avLst/>
              <a:gdLst>
                <a:gd name="T0" fmla="*/ 134 w 134"/>
                <a:gd name="T1" fmla="*/ 171 h 171"/>
                <a:gd name="T2" fmla="*/ 0 w 134"/>
                <a:gd name="T3" fmla="*/ 0 h 171"/>
              </a:gdLst>
              <a:ahLst/>
              <a:cxnLst>
                <a:cxn ang="0">
                  <a:pos x="T0" y="T1"/>
                </a:cxn>
                <a:cxn ang="0">
                  <a:pos x="T2" y="T3"/>
                </a:cxn>
              </a:cxnLst>
              <a:rect l="0" t="0" r="r" b="b"/>
              <a:pathLst>
                <a:path w="134" h="171">
                  <a:moveTo>
                    <a:pt x="134" y="171"/>
                  </a:moveTo>
                  <a:cubicBezTo>
                    <a:pt x="73" y="129"/>
                    <a:pt x="27" y="69"/>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78">
              <a:extLst>
                <a:ext uri="{FF2B5EF4-FFF2-40B4-BE49-F238E27FC236}">
                  <a16:creationId xmlns:a16="http://schemas.microsoft.com/office/drawing/2014/main" id="{9593564E-3F88-4E6D-86C4-BB57C38F0338}"/>
                </a:ext>
              </a:extLst>
            </p:cNvPr>
            <p:cNvSpPr>
              <a:spLocks/>
            </p:cNvSpPr>
            <p:nvPr/>
          </p:nvSpPr>
          <p:spPr bwMode="auto">
            <a:xfrm>
              <a:off x="7623175" y="5919788"/>
              <a:ext cx="106363" cy="134937"/>
            </a:xfrm>
            <a:custGeom>
              <a:avLst/>
              <a:gdLst>
                <a:gd name="T0" fmla="*/ 67 w 67"/>
                <a:gd name="T1" fmla="*/ 85 h 85"/>
                <a:gd name="T2" fmla="*/ 0 w 67"/>
                <a:gd name="T3" fmla="*/ 0 h 85"/>
              </a:gdLst>
              <a:ahLst/>
              <a:cxnLst>
                <a:cxn ang="0">
                  <a:pos x="T0" y="T1"/>
                </a:cxn>
                <a:cxn ang="0">
                  <a:pos x="T2" y="T3"/>
                </a:cxn>
              </a:cxnLst>
              <a:rect l="0" t="0" r="r" b="b"/>
              <a:pathLst>
                <a:path w="67" h="85">
                  <a:moveTo>
                    <a:pt x="67" y="85"/>
                  </a:moveTo>
                  <a:cubicBezTo>
                    <a:pt x="37" y="64"/>
                    <a:pt x="13" y="34"/>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79">
              <a:extLst>
                <a:ext uri="{FF2B5EF4-FFF2-40B4-BE49-F238E27FC236}">
                  <a16:creationId xmlns:a16="http://schemas.microsoft.com/office/drawing/2014/main" id="{0360D6F6-336B-4976-94F8-FCCC21D83DBE}"/>
                </a:ext>
              </a:extLst>
            </p:cNvPr>
            <p:cNvSpPr>
              <a:spLocks/>
            </p:cNvSpPr>
            <p:nvPr/>
          </p:nvSpPr>
          <p:spPr bwMode="auto">
            <a:xfrm>
              <a:off x="7278688" y="5246688"/>
              <a:ext cx="554038" cy="776287"/>
            </a:xfrm>
            <a:custGeom>
              <a:avLst/>
              <a:gdLst>
                <a:gd name="T0" fmla="*/ 102 w 767"/>
                <a:gd name="T1" fmla="*/ 1070 h 1070"/>
                <a:gd name="T2" fmla="*/ 229 w 767"/>
                <a:gd name="T3" fmla="*/ 278 h 1070"/>
                <a:gd name="T4" fmla="*/ 683 w 767"/>
                <a:gd name="T5" fmla="*/ 0 h 1070"/>
                <a:gd name="T6" fmla="*/ 767 w 767"/>
                <a:gd name="T7" fmla="*/ 392 h 1070"/>
                <a:gd name="T8" fmla="*/ 470 w 767"/>
                <a:gd name="T9" fmla="*/ 661 h 1070"/>
                <a:gd name="T10" fmla="*/ 477 w 767"/>
                <a:gd name="T11" fmla="*/ 927 h 1070"/>
                <a:gd name="T12" fmla="*/ 102 w 767"/>
                <a:gd name="T13" fmla="*/ 1070 h 1070"/>
              </a:gdLst>
              <a:ahLst/>
              <a:cxnLst>
                <a:cxn ang="0">
                  <a:pos x="T0" y="T1"/>
                </a:cxn>
                <a:cxn ang="0">
                  <a:pos x="T2" y="T3"/>
                </a:cxn>
                <a:cxn ang="0">
                  <a:pos x="T4" y="T5"/>
                </a:cxn>
                <a:cxn ang="0">
                  <a:pos x="T6" y="T7"/>
                </a:cxn>
                <a:cxn ang="0">
                  <a:pos x="T8" y="T9"/>
                </a:cxn>
                <a:cxn ang="0">
                  <a:pos x="T10" y="T11"/>
                </a:cxn>
                <a:cxn ang="0">
                  <a:pos x="T12" y="T13"/>
                </a:cxn>
              </a:cxnLst>
              <a:rect l="0" t="0" r="r" b="b"/>
              <a:pathLst>
                <a:path w="767" h="1070">
                  <a:moveTo>
                    <a:pt x="102" y="1070"/>
                  </a:moveTo>
                  <a:cubicBezTo>
                    <a:pt x="0" y="803"/>
                    <a:pt x="48" y="500"/>
                    <a:pt x="229" y="278"/>
                  </a:cubicBezTo>
                  <a:cubicBezTo>
                    <a:pt x="344" y="136"/>
                    <a:pt x="505" y="38"/>
                    <a:pt x="683" y="0"/>
                  </a:cubicBezTo>
                  <a:lnTo>
                    <a:pt x="767" y="392"/>
                  </a:lnTo>
                  <a:cubicBezTo>
                    <a:pt x="627" y="422"/>
                    <a:pt x="514" y="525"/>
                    <a:pt x="470" y="661"/>
                  </a:cubicBezTo>
                  <a:cubicBezTo>
                    <a:pt x="442" y="748"/>
                    <a:pt x="444" y="842"/>
                    <a:pt x="477" y="927"/>
                  </a:cubicBezTo>
                  <a:lnTo>
                    <a:pt x="102" y="1070"/>
                  </a:lnTo>
                  <a:close/>
                </a:path>
              </a:pathLst>
            </a:custGeom>
            <a:solidFill>
              <a:srgbClr val="23E7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80">
              <a:extLst>
                <a:ext uri="{FF2B5EF4-FFF2-40B4-BE49-F238E27FC236}">
                  <a16:creationId xmlns:a16="http://schemas.microsoft.com/office/drawing/2014/main" id="{1219F488-35D4-4AD2-8232-92902A67100D}"/>
                </a:ext>
              </a:extLst>
            </p:cNvPr>
            <p:cNvSpPr>
              <a:spLocks/>
            </p:cNvSpPr>
            <p:nvPr/>
          </p:nvSpPr>
          <p:spPr bwMode="auto">
            <a:xfrm>
              <a:off x="7278688" y="5246688"/>
              <a:ext cx="493713" cy="776287"/>
            </a:xfrm>
            <a:custGeom>
              <a:avLst/>
              <a:gdLst>
                <a:gd name="T0" fmla="*/ 46 w 311"/>
                <a:gd name="T1" fmla="*/ 489 h 489"/>
                <a:gd name="T2" fmla="*/ 104 w 311"/>
                <a:gd name="T3" fmla="*/ 127 h 489"/>
                <a:gd name="T4" fmla="*/ 311 w 311"/>
                <a:gd name="T5" fmla="*/ 0 h 489"/>
              </a:gdLst>
              <a:ahLst/>
              <a:cxnLst>
                <a:cxn ang="0">
                  <a:pos x="T0" y="T1"/>
                </a:cxn>
                <a:cxn ang="0">
                  <a:pos x="T2" y="T3"/>
                </a:cxn>
                <a:cxn ang="0">
                  <a:pos x="T4" y="T5"/>
                </a:cxn>
              </a:cxnLst>
              <a:rect l="0" t="0" r="r" b="b"/>
              <a:pathLst>
                <a:path w="311" h="489">
                  <a:moveTo>
                    <a:pt x="46" y="489"/>
                  </a:moveTo>
                  <a:cubicBezTo>
                    <a:pt x="0" y="367"/>
                    <a:pt x="22" y="229"/>
                    <a:pt x="104" y="127"/>
                  </a:cubicBezTo>
                  <a:cubicBezTo>
                    <a:pt x="157" y="62"/>
                    <a:pt x="230" y="18"/>
                    <a:pt x="311"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81">
              <a:extLst>
                <a:ext uri="{FF2B5EF4-FFF2-40B4-BE49-F238E27FC236}">
                  <a16:creationId xmlns:a16="http://schemas.microsoft.com/office/drawing/2014/main" id="{A2ACEA37-A7AD-475D-ABFC-B5043822FA55}"/>
                </a:ext>
              </a:extLst>
            </p:cNvPr>
            <p:cNvSpPr>
              <a:spLocks/>
            </p:cNvSpPr>
            <p:nvPr/>
          </p:nvSpPr>
          <p:spPr bwMode="auto">
            <a:xfrm>
              <a:off x="7586663" y="5530850"/>
              <a:ext cx="246063" cy="388937"/>
            </a:xfrm>
            <a:custGeom>
              <a:avLst/>
              <a:gdLst>
                <a:gd name="T0" fmla="*/ 23 w 155"/>
                <a:gd name="T1" fmla="*/ 245 h 245"/>
                <a:gd name="T2" fmla="*/ 52 w 155"/>
                <a:gd name="T3" fmla="*/ 64 h 245"/>
                <a:gd name="T4" fmla="*/ 155 w 155"/>
                <a:gd name="T5" fmla="*/ 0 h 245"/>
              </a:gdLst>
              <a:ahLst/>
              <a:cxnLst>
                <a:cxn ang="0">
                  <a:pos x="T0" y="T1"/>
                </a:cxn>
                <a:cxn ang="0">
                  <a:pos x="T2" y="T3"/>
                </a:cxn>
                <a:cxn ang="0">
                  <a:pos x="T4" y="T5"/>
                </a:cxn>
              </a:cxnLst>
              <a:rect l="0" t="0" r="r" b="b"/>
              <a:pathLst>
                <a:path w="155" h="245">
                  <a:moveTo>
                    <a:pt x="23" y="245"/>
                  </a:moveTo>
                  <a:cubicBezTo>
                    <a:pt x="0" y="184"/>
                    <a:pt x="11" y="114"/>
                    <a:pt x="52" y="64"/>
                  </a:cubicBezTo>
                  <a:cubicBezTo>
                    <a:pt x="78" y="31"/>
                    <a:pt x="115" y="9"/>
                    <a:pt x="155"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82">
              <a:extLst>
                <a:ext uri="{FF2B5EF4-FFF2-40B4-BE49-F238E27FC236}">
                  <a16:creationId xmlns:a16="http://schemas.microsoft.com/office/drawing/2014/main" id="{C0A3126C-51A6-469C-83B9-EF5B3F6CBB09}"/>
                </a:ext>
              </a:extLst>
            </p:cNvPr>
            <p:cNvSpPr>
              <a:spLocks/>
            </p:cNvSpPr>
            <p:nvPr/>
          </p:nvSpPr>
          <p:spPr bwMode="auto">
            <a:xfrm>
              <a:off x="7772400" y="5235575"/>
              <a:ext cx="103188" cy="295275"/>
            </a:xfrm>
            <a:custGeom>
              <a:avLst/>
              <a:gdLst>
                <a:gd name="T0" fmla="*/ 0 w 143"/>
                <a:gd name="T1" fmla="*/ 16 h 408"/>
                <a:gd name="T2" fmla="*/ 117 w 143"/>
                <a:gd name="T3" fmla="*/ 0 h 408"/>
                <a:gd name="T4" fmla="*/ 143 w 143"/>
                <a:gd name="T5" fmla="*/ 400 h 408"/>
                <a:gd name="T6" fmla="*/ 84 w 143"/>
                <a:gd name="T7" fmla="*/ 408 h 408"/>
                <a:gd name="T8" fmla="*/ 0 w 143"/>
                <a:gd name="T9" fmla="*/ 16 h 408"/>
              </a:gdLst>
              <a:ahLst/>
              <a:cxnLst>
                <a:cxn ang="0">
                  <a:pos x="T0" y="T1"/>
                </a:cxn>
                <a:cxn ang="0">
                  <a:pos x="T2" y="T3"/>
                </a:cxn>
                <a:cxn ang="0">
                  <a:pos x="T4" y="T5"/>
                </a:cxn>
                <a:cxn ang="0">
                  <a:pos x="T6" y="T7"/>
                </a:cxn>
                <a:cxn ang="0">
                  <a:pos x="T8" y="T9"/>
                </a:cxn>
              </a:cxnLst>
              <a:rect l="0" t="0" r="r" b="b"/>
              <a:pathLst>
                <a:path w="143" h="408">
                  <a:moveTo>
                    <a:pt x="0" y="16"/>
                  </a:moveTo>
                  <a:cubicBezTo>
                    <a:pt x="39" y="8"/>
                    <a:pt x="78" y="2"/>
                    <a:pt x="117" y="0"/>
                  </a:cubicBezTo>
                  <a:lnTo>
                    <a:pt x="143" y="400"/>
                  </a:lnTo>
                  <a:cubicBezTo>
                    <a:pt x="123" y="401"/>
                    <a:pt x="104" y="404"/>
                    <a:pt x="84" y="408"/>
                  </a:cubicBezTo>
                  <a:lnTo>
                    <a:pt x="0" y="16"/>
                  </a:lnTo>
                  <a:close/>
                </a:path>
              </a:pathLst>
            </a:custGeom>
            <a:solidFill>
              <a:srgbClr val="AB08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83">
              <a:extLst>
                <a:ext uri="{FF2B5EF4-FFF2-40B4-BE49-F238E27FC236}">
                  <a16:creationId xmlns:a16="http://schemas.microsoft.com/office/drawing/2014/main" id="{50194BED-7164-4987-987E-FAC43545DC87}"/>
                </a:ext>
              </a:extLst>
            </p:cNvPr>
            <p:cNvSpPr>
              <a:spLocks/>
            </p:cNvSpPr>
            <p:nvPr/>
          </p:nvSpPr>
          <p:spPr bwMode="auto">
            <a:xfrm>
              <a:off x="7772400" y="5235575"/>
              <a:ext cx="84138" cy="11112"/>
            </a:xfrm>
            <a:custGeom>
              <a:avLst/>
              <a:gdLst>
                <a:gd name="T0" fmla="*/ 0 w 53"/>
                <a:gd name="T1" fmla="*/ 7 h 7"/>
                <a:gd name="T2" fmla="*/ 53 w 53"/>
                <a:gd name="T3" fmla="*/ 0 h 7"/>
              </a:gdLst>
              <a:ahLst/>
              <a:cxnLst>
                <a:cxn ang="0">
                  <a:pos x="T0" y="T1"/>
                </a:cxn>
                <a:cxn ang="0">
                  <a:pos x="T2" y="T3"/>
                </a:cxn>
              </a:cxnLst>
              <a:rect l="0" t="0" r="r" b="b"/>
              <a:pathLst>
                <a:path w="53" h="7">
                  <a:moveTo>
                    <a:pt x="0" y="7"/>
                  </a:moveTo>
                  <a:cubicBezTo>
                    <a:pt x="18" y="4"/>
                    <a:pt x="35" y="1"/>
                    <a:pt x="53"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84">
              <a:extLst>
                <a:ext uri="{FF2B5EF4-FFF2-40B4-BE49-F238E27FC236}">
                  <a16:creationId xmlns:a16="http://schemas.microsoft.com/office/drawing/2014/main" id="{6133B176-1786-4A1E-86AC-F8F7488B0462}"/>
                </a:ext>
              </a:extLst>
            </p:cNvPr>
            <p:cNvSpPr>
              <a:spLocks/>
            </p:cNvSpPr>
            <p:nvPr/>
          </p:nvSpPr>
          <p:spPr bwMode="auto">
            <a:xfrm>
              <a:off x="7832725" y="5526088"/>
              <a:ext cx="42863" cy="4762"/>
            </a:xfrm>
            <a:custGeom>
              <a:avLst/>
              <a:gdLst>
                <a:gd name="T0" fmla="*/ 0 w 27"/>
                <a:gd name="T1" fmla="*/ 3 h 3"/>
                <a:gd name="T2" fmla="*/ 27 w 27"/>
                <a:gd name="T3" fmla="*/ 0 h 3"/>
              </a:gdLst>
              <a:ahLst/>
              <a:cxnLst>
                <a:cxn ang="0">
                  <a:pos x="T0" y="T1"/>
                </a:cxn>
                <a:cxn ang="0">
                  <a:pos x="T2" y="T3"/>
                </a:cxn>
              </a:cxnLst>
              <a:rect l="0" t="0" r="r" b="b"/>
              <a:pathLst>
                <a:path w="27" h="3">
                  <a:moveTo>
                    <a:pt x="0" y="3"/>
                  </a:moveTo>
                  <a:cubicBezTo>
                    <a:pt x="9" y="1"/>
                    <a:pt x="18" y="0"/>
                    <a:pt x="27"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85">
              <a:extLst>
                <a:ext uri="{FF2B5EF4-FFF2-40B4-BE49-F238E27FC236}">
                  <a16:creationId xmlns:a16="http://schemas.microsoft.com/office/drawing/2014/main" id="{26F85AE9-CD7B-453C-9C37-167C436BAB52}"/>
                </a:ext>
              </a:extLst>
            </p:cNvPr>
            <p:cNvSpPr>
              <a:spLocks/>
            </p:cNvSpPr>
            <p:nvPr/>
          </p:nvSpPr>
          <p:spPr bwMode="auto">
            <a:xfrm>
              <a:off x="7856538" y="5233988"/>
              <a:ext cx="36513" cy="292100"/>
            </a:xfrm>
            <a:custGeom>
              <a:avLst/>
              <a:gdLst>
                <a:gd name="T0" fmla="*/ 0 w 51"/>
                <a:gd name="T1" fmla="*/ 2 h 402"/>
                <a:gd name="T2" fmla="*/ 51 w 51"/>
                <a:gd name="T3" fmla="*/ 0 h 402"/>
                <a:gd name="T4" fmla="*/ 51 w 51"/>
                <a:gd name="T5" fmla="*/ 401 h 402"/>
                <a:gd name="T6" fmla="*/ 26 w 51"/>
                <a:gd name="T7" fmla="*/ 402 h 402"/>
                <a:gd name="T8" fmla="*/ 0 w 51"/>
                <a:gd name="T9" fmla="*/ 2 h 402"/>
              </a:gdLst>
              <a:ahLst/>
              <a:cxnLst>
                <a:cxn ang="0">
                  <a:pos x="T0" y="T1"/>
                </a:cxn>
                <a:cxn ang="0">
                  <a:pos x="T2" y="T3"/>
                </a:cxn>
                <a:cxn ang="0">
                  <a:pos x="T4" y="T5"/>
                </a:cxn>
                <a:cxn ang="0">
                  <a:pos x="T6" y="T7"/>
                </a:cxn>
                <a:cxn ang="0">
                  <a:pos x="T8" y="T9"/>
                </a:cxn>
              </a:cxnLst>
              <a:rect l="0" t="0" r="r" b="b"/>
              <a:pathLst>
                <a:path w="51" h="402">
                  <a:moveTo>
                    <a:pt x="0" y="2"/>
                  </a:moveTo>
                  <a:cubicBezTo>
                    <a:pt x="17" y="1"/>
                    <a:pt x="34" y="0"/>
                    <a:pt x="51" y="0"/>
                  </a:cubicBezTo>
                  <a:lnTo>
                    <a:pt x="51" y="401"/>
                  </a:lnTo>
                  <a:cubicBezTo>
                    <a:pt x="43" y="401"/>
                    <a:pt x="34" y="402"/>
                    <a:pt x="26" y="402"/>
                  </a:cubicBezTo>
                  <a:lnTo>
                    <a:pt x="0" y="2"/>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86">
              <a:extLst>
                <a:ext uri="{FF2B5EF4-FFF2-40B4-BE49-F238E27FC236}">
                  <a16:creationId xmlns:a16="http://schemas.microsoft.com/office/drawing/2014/main" id="{A151BFA6-007F-484E-B65C-151A469957F3}"/>
                </a:ext>
              </a:extLst>
            </p:cNvPr>
            <p:cNvSpPr>
              <a:spLocks/>
            </p:cNvSpPr>
            <p:nvPr/>
          </p:nvSpPr>
          <p:spPr bwMode="auto">
            <a:xfrm>
              <a:off x="7856538" y="5233988"/>
              <a:ext cx="36513" cy="1587"/>
            </a:xfrm>
            <a:custGeom>
              <a:avLst/>
              <a:gdLst>
                <a:gd name="T0" fmla="*/ 0 w 23"/>
                <a:gd name="T1" fmla="*/ 1 h 1"/>
                <a:gd name="T2" fmla="*/ 23 w 23"/>
                <a:gd name="T3" fmla="*/ 0 h 1"/>
              </a:gdLst>
              <a:ahLst/>
              <a:cxnLst>
                <a:cxn ang="0">
                  <a:pos x="T0" y="T1"/>
                </a:cxn>
                <a:cxn ang="0">
                  <a:pos x="T2" y="T3"/>
                </a:cxn>
              </a:cxnLst>
              <a:rect l="0" t="0" r="r" b="b"/>
              <a:pathLst>
                <a:path w="23" h="1">
                  <a:moveTo>
                    <a:pt x="0" y="1"/>
                  </a:moveTo>
                  <a:cubicBezTo>
                    <a:pt x="8" y="0"/>
                    <a:pt x="16" y="0"/>
                    <a:pt x="23"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87">
              <a:extLst>
                <a:ext uri="{FF2B5EF4-FFF2-40B4-BE49-F238E27FC236}">
                  <a16:creationId xmlns:a16="http://schemas.microsoft.com/office/drawing/2014/main" id="{C255278F-D0DC-4007-96C6-3391E64B0708}"/>
                </a:ext>
              </a:extLst>
            </p:cNvPr>
            <p:cNvSpPr>
              <a:spLocks/>
            </p:cNvSpPr>
            <p:nvPr/>
          </p:nvSpPr>
          <p:spPr bwMode="auto">
            <a:xfrm>
              <a:off x="7875588" y="5524500"/>
              <a:ext cx="17463" cy="1587"/>
            </a:xfrm>
            <a:custGeom>
              <a:avLst/>
              <a:gdLst>
                <a:gd name="T0" fmla="*/ 0 w 11"/>
                <a:gd name="T1" fmla="*/ 1 h 1"/>
                <a:gd name="T2" fmla="*/ 11 w 11"/>
                <a:gd name="T3" fmla="*/ 0 h 1"/>
              </a:gdLst>
              <a:ahLst/>
              <a:cxnLst>
                <a:cxn ang="0">
                  <a:pos x="T0" y="T1"/>
                </a:cxn>
                <a:cxn ang="0">
                  <a:pos x="T2" y="T3"/>
                </a:cxn>
              </a:cxnLst>
              <a:rect l="0" t="0" r="r" b="b"/>
              <a:pathLst>
                <a:path w="11" h="1">
                  <a:moveTo>
                    <a:pt x="0" y="1"/>
                  </a:moveTo>
                  <a:cubicBezTo>
                    <a:pt x="4" y="1"/>
                    <a:pt x="8" y="0"/>
                    <a:pt x="11"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90">
              <a:extLst>
                <a:ext uri="{FF2B5EF4-FFF2-40B4-BE49-F238E27FC236}">
                  <a16:creationId xmlns:a16="http://schemas.microsoft.com/office/drawing/2014/main" id="{4E9321CF-FE60-4C35-BA76-233FA7D58700}"/>
                </a:ext>
              </a:extLst>
            </p:cNvPr>
            <p:cNvSpPr>
              <a:spLocks/>
            </p:cNvSpPr>
            <p:nvPr/>
          </p:nvSpPr>
          <p:spPr bwMode="auto">
            <a:xfrm>
              <a:off x="9258300" y="5233988"/>
              <a:ext cx="528638" cy="461962"/>
            </a:xfrm>
            <a:custGeom>
              <a:avLst/>
              <a:gdLst>
                <a:gd name="T0" fmla="*/ 0 w 732"/>
                <a:gd name="T1" fmla="*/ 0 h 638"/>
                <a:gd name="T2" fmla="*/ 695 w 732"/>
                <a:gd name="T3" fmla="*/ 401 h 638"/>
                <a:gd name="T4" fmla="*/ 732 w 732"/>
                <a:gd name="T5" fmla="*/ 473 h 638"/>
                <a:gd name="T6" fmla="*/ 366 w 732"/>
                <a:gd name="T7" fmla="*/ 638 h 638"/>
                <a:gd name="T8" fmla="*/ 41 w 732"/>
                <a:gd name="T9" fmla="*/ 403 h 638"/>
                <a:gd name="T10" fmla="*/ 0 w 732"/>
                <a:gd name="T11" fmla="*/ 401 h 638"/>
                <a:gd name="T12" fmla="*/ 0 w 732"/>
                <a:gd name="T13" fmla="*/ 0 h 638"/>
              </a:gdLst>
              <a:ahLst/>
              <a:cxnLst>
                <a:cxn ang="0">
                  <a:pos x="T0" y="T1"/>
                </a:cxn>
                <a:cxn ang="0">
                  <a:pos x="T2" y="T3"/>
                </a:cxn>
                <a:cxn ang="0">
                  <a:pos x="T4" y="T5"/>
                </a:cxn>
                <a:cxn ang="0">
                  <a:pos x="T6" y="T7"/>
                </a:cxn>
                <a:cxn ang="0">
                  <a:pos x="T8" y="T9"/>
                </a:cxn>
                <a:cxn ang="0">
                  <a:pos x="T10" y="T11"/>
                </a:cxn>
                <a:cxn ang="0">
                  <a:pos x="T12" y="T13"/>
                </a:cxn>
              </a:cxnLst>
              <a:rect l="0" t="0" r="r" b="b"/>
              <a:pathLst>
                <a:path w="732" h="638">
                  <a:moveTo>
                    <a:pt x="0" y="0"/>
                  </a:moveTo>
                  <a:cubicBezTo>
                    <a:pt x="287" y="0"/>
                    <a:pt x="552" y="153"/>
                    <a:pt x="695" y="401"/>
                  </a:cubicBezTo>
                  <a:cubicBezTo>
                    <a:pt x="709" y="424"/>
                    <a:pt x="721" y="448"/>
                    <a:pt x="732" y="473"/>
                  </a:cubicBezTo>
                  <a:lnTo>
                    <a:pt x="366" y="638"/>
                  </a:lnTo>
                  <a:cubicBezTo>
                    <a:pt x="307" y="507"/>
                    <a:pt x="183" y="418"/>
                    <a:pt x="41" y="403"/>
                  </a:cubicBezTo>
                  <a:cubicBezTo>
                    <a:pt x="27" y="402"/>
                    <a:pt x="14" y="401"/>
                    <a:pt x="0" y="401"/>
                  </a:cubicBezTo>
                  <a:lnTo>
                    <a:pt x="0" y="0"/>
                  </a:lnTo>
                  <a:close/>
                </a:path>
              </a:pathLst>
            </a:custGeom>
            <a:solidFill>
              <a:srgbClr val="F0324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91">
              <a:extLst>
                <a:ext uri="{FF2B5EF4-FFF2-40B4-BE49-F238E27FC236}">
                  <a16:creationId xmlns:a16="http://schemas.microsoft.com/office/drawing/2014/main" id="{1535F240-AA5F-4A91-AAFC-EB5BC8B7CFCE}"/>
                </a:ext>
              </a:extLst>
            </p:cNvPr>
            <p:cNvSpPr>
              <a:spLocks/>
            </p:cNvSpPr>
            <p:nvPr/>
          </p:nvSpPr>
          <p:spPr bwMode="auto">
            <a:xfrm>
              <a:off x="9258300" y="5233988"/>
              <a:ext cx="528638" cy="342900"/>
            </a:xfrm>
            <a:custGeom>
              <a:avLst/>
              <a:gdLst>
                <a:gd name="T0" fmla="*/ 0 w 333"/>
                <a:gd name="T1" fmla="*/ 0 h 216"/>
                <a:gd name="T2" fmla="*/ 316 w 333"/>
                <a:gd name="T3" fmla="*/ 183 h 216"/>
                <a:gd name="T4" fmla="*/ 333 w 333"/>
                <a:gd name="T5" fmla="*/ 216 h 216"/>
              </a:gdLst>
              <a:ahLst/>
              <a:cxnLst>
                <a:cxn ang="0">
                  <a:pos x="T0" y="T1"/>
                </a:cxn>
                <a:cxn ang="0">
                  <a:pos x="T2" y="T3"/>
                </a:cxn>
                <a:cxn ang="0">
                  <a:pos x="T4" y="T5"/>
                </a:cxn>
              </a:cxnLst>
              <a:rect l="0" t="0" r="r" b="b"/>
              <a:pathLst>
                <a:path w="333" h="216">
                  <a:moveTo>
                    <a:pt x="0" y="0"/>
                  </a:moveTo>
                  <a:cubicBezTo>
                    <a:pt x="130" y="0"/>
                    <a:pt x="251" y="70"/>
                    <a:pt x="316" y="183"/>
                  </a:cubicBezTo>
                  <a:cubicBezTo>
                    <a:pt x="322" y="194"/>
                    <a:pt x="328" y="205"/>
                    <a:pt x="333" y="216"/>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92">
              <a:extLst>
                <a:ext uri="{FF2B5EF4-FFF2-40B4-BE49-F238E27FC236}">
                  <a16:creationId xmlns:a16="http://schemas.microsoft.com/office/drawing/2014/main" id="{8CB63330-9194-44B6-9BE6-34FBCDC01A28}"/>
                </a:ext>
              </a:extLst>
            </p:cNvPr>
            <p:cNvSpPr>
              <a:spLocks/>
            </p:cNvSpPr>
            <p:nvPr/>
          </p:nvSpPr>
          <p:spPr bwMode="auto">
            <a:xfrm>
              <a:off x="9258300" y="5524500"/>
              <a:ext cx="263525" cy="171450"/>
            </a:xfrm>
            <a:custGeom>
              <a:avLst/>
              <a:gdLst>
                <a:gd name="T0" fmla="*/ 0 w 166"/>
                <a:gd name="T1" fmla="*/ 0 h 108"/>
                <a:gd name="T2" fmla="*/ 158 w 166"/>
                <a:gd name="T3" fmla="*/ 92 h 108"/>
                <a:gd name="T4" fmla="*/ 166 w 166"/>
                <a:gd name="T5" fmla="*/ 108 h 108"/>
              </a:gdLst>
              <a:ahLst/>
              <a:cxnLst>
                <a:cxn ang="0">
                  <a:pos x="T0" y="T1"/>
                </a:cxn>
                <a:cxn ang="0">
                  <a:pos x="T2" y="T3"/>
                </a:cxn>
                <a:cxn ang="0">
                  <a:pos x="T4" y="T5"/>
                </a:cxn>
              </a:cxnLst>
              <a:rect l="0" t="0" r="r" b="b"/>
              <a:pathLst>
                <a:path w="166" h="108">
                  <a:moveTo>
                    <a:pt x="0" y="0"/>
                  </a:moveTo>
                  <a:cubicBezTo>
                    <a:pt x="65" y="0"/>
                    <a:pt x="125" y="35"/>
                    <a:pt x="158" y="92"/>
                  </a:cubicBezTo>
                  <a:cubicBezTo>
                    <a:pt x="161" y="97"/>
                    <a:pt x="164" y="102"/>
                    <a:pt x="166" y="108"/>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3">
              <a:extLst>
                <a:ext uri="{FF2B5EF4-FFF2-40B4-BE49-F238E27FC236}">
                  <a16:creationId xmlns:a16="http://schemas.microsoft.com/office/drawing/2014/main" id="{6F375458-DF51-4C49-AD7F-12B5F5399DFA}"/>
                </a:ext>
              </a:extLst>
            </p:cNvPr>
            <p:cNvSpPr>
              <a:spLocks/>
            </p:cNvSpPr>
            <p:nvPr/>
          </p:nvSpPr>
          <p:spPr bwMode="auto">
            <a:xfrm>
              <a:off x="9521825" y="5576888"/>
              <a:ext cx="301625" cy="174625"/>
            </a:xfrm>
            <a:custGeom>
              <a:avLst/>
              <a:gdLst>
                <a:gd name="T0" fmla="*/ 366 w 416"/>
                <a:gd name="T1" fmla="*/ 0 h 240"/>
                <a:gd name="T2" fmla="*/ 416 w 416"/>
                <a:gd name="T3" fmla="*/ 150 h 240"/>
                <a:gd name="T4" fmla="*/ 25 w 416"/>
                <a:gd name="T5" fmla="*/ 240 h 240"/>
                <a:gd name="T6" fmla="*/ 0 w 416"/>
                <a:gd name="T7" fmla="*/ 165 h 240"/>
                <a:gd name="T8" fmla="*/ 366 w 416"/>
                <a:gd name="T9" fmla="*/ 0 h 240"/>
              </a:gdLst>
              <a:ahLst/>
              <a:cxnLst>
                <a:cxn ang="0">
                  <a:pos x="T0" y="T1"/>
                </a:cxn>
                <a:cxn ang="0">
                  <a:pos x="T2" y="T3"/>
                </a:cxn>
                <a:cxn ang="0">
                  <a:pos x="T4" y="T5"/>
                </a:cxn>
                <a:cxn ang="0">
                  <a:pos x="T6" y="T7"/>
                </a:cxn>
                <a:cxn ang="0">
                  <a:pos x="T8" y="T9"/>
                </a:cxn>
              </a:cxnLst>
              <a:rect l="0" t="0" r="r" b="b"/>
              <a:pathLst>
                <a:path w="416" h="240">
                  <a:moveTo>
                    <a:pt x="366" y="0"/>
                  </a:moveTo>
                  <a:cubicBezTo>
                    <a:pt x="388" y="48"/>
                    <a:pt x="405" y="98"/>
                    <a:pt x="416" y="150"/>
                  </a:cubicBezTo>
                  <a:lnTo>
                    <a:pt x="25" y="240"/>
                  </a:lnTo>
                  <a:cubicBezTo>
                    <a:pt x="20" y="214"/>
                    <a:pt x="11" y="189"/>
                    <a:pt x="0" y="165"/>
                  </a:cubicBezTo>
                  <a:lnTo>
                    <a:pt x="366" y="0"/>
                  </a:lnTo>
                  <a:close/>
                </a:path>
              </a:pathLst>
            </a:custGeom>
            <a:solidFill>
              <a:srgbClr val="2867F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94">
              <a:extLst>
                <a:ext uri="{FF2B5EF4-FFF2-40B4-BE49-F238E27FC236}">
                  <a16:creationId xmlns:a16="http://schemas.microsoft.com/office/drawing/2014/main" id="{E65ABEAD-99B3-4B51-981C-A188B9EAFD7B}"/>
                </a:ext>
              </a:extLst>
            </p:cNvPr>
            <p:cNvSpPr>
              <a:spLocks/>
            </p:cNvSpPr>
            <p:nvPr/>
          </p:nvSpPr>
          <p:spPr bwMode="auto">
            <a:xfrm>
              <a:off x="9786938" y="5576888"/>
              <a:ext cx="36513" cy="107950"/>
            </a:xfrm>
            <a:custGeom>
              <a:avLst/>
              <a:gdLst>
                <a:gd name="T0" fmla="*/ 0 w 23"/>
                <a:gd name="T1" fmla="*/ 0 h 68"/>
                <a:gd name="T2" fmla="*/ 23 w 23"/>
                <a:gd name="T3" fmla="*/ 68 h 68"/>
              </a:gdLst>
              <a:ahLst/>
              <a:cxnLst>
                <a:cxn ang="0">
                  <a:pos x="T0" y="T1"/>
                </a:cxn>
                <a:cxn ang="0">
                  <a:pos x="T2" y="T3"/>
                </a:cxn>
              </a:cxnLst>
              <a:rect l="0" t="0" r="r" b="b"/>
              <a:pathLst>
                <a:path w="23" h="68">
                  <a:moveTo>
                    <a:pt x="0" y="0"/>
                  </a:moveTo>
                  <a:cubicBezTo>
                    <a:pt x="10" y="22"/>
                    <a:pt x="18" y="45"/>
                    <a:pt x="23" y="68"/>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95">
              <a:extLst>
                <a:ext uri="{FF2B5EF4-FFF2-40B4-BE49-F238E27FC236}">
                  <a16:creationId xmlns:a16="http://schemas.microsoft.com/office/drawing/2014/main" id="{5CFF08E4-9535-4094-9830-B4E6FBCFC36D}"/>
                </a:ext>
              </a:extLst>
            </p:cNvPr>
            <p:cNvSpPr>
              <a:spLocks/>
            </p:cNvSpPr>
            <p:nvPr/>
          </p:nvSpPr>
          <p:spPr bwMode="auto">
            <a:xfrm>
              <a:off x="9521825" y="5695950"/>
              <a:ext cx="19050" cy="55562"/>
            </a:xfrm>
            <a:custGeom>
              <a:avLst/>
              <a:gdLst>
                <a:gd name="T0" fmla="*/ 0 w 12"/>
                <a:gd name="T1" fmla="*/ 0 h 35"/>
                <a:gd name="T2" fmla="*/ 12 w 12"/>
                <a:gd name="T3" fmla="*/ 35 h 35"/>
              </a:gdLst>
              <a:ahLst/>
              <a:cxnLst>
                <a:cxn ang="0">
                  <a:pos x="T0" y="T1"/>
                </a:cxn>
                <a:cxn ang="0">
                  <a:pos x="T2" y="T3"/>
                </a:cxn>
              </a:cxnLst>
              <a:rect l="0" t="0" r="r" b="b"/>
              <a:pathLst>
                <a:path w="12" h="35">
                  <a:moveTo>
                    <a:pt x="0" y="0"/>
                  </a:moveTo>
                  <a:cubicBezTo>
                    <a:pt x="5" y="11"/>
                    <a:pt x="9" y="23"/>
                    <a:pt x="12" y="35"/>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96">
              <a:extLst>
                <a:ext uri="{FF2B5EF4-FFF2-40B4-BE49-F238E27FC236}">
                  <a16:creationId xmlns:a16="http://schemas.microsoft.com/office/drawing/2014/main" id="{729688B1-473E-4B43-93F3-7E2D0C865A1F}"/>
                </a:ext>
              </a:extLst>
            </p:cNvPr>
            <p:cNvSpPr>
              <a:spLocks/>
            </p:cNvSpPr>
            <p:nvPr/>
          </p:nvSpPr>
          <p:spPr bwMode="auto">
            <a:xfrm>
              <a:off x="9264650" y="5684838"/>
              <a:ext cx="604838" cy="712787"/>
            </a:xfrm>
            <a:custGeom>
              <a:avLst/>
              <a:gdLst>
                <a:gd name="T0" fmla="*/ 772 w 837"/>
                <a:gd name="T1" fmla="*/ 0 h 982"/>
                <a:gd name="T2" fmla="*/ 537 w 837"/>
                <a:gd name="T3" fmla="*/ 767 h 982"/>
                <a:gd name="T4" fmla="*/ 10 w 837"/>
                <a:gd name="T5" fmla="*/ 982 h 982"/>
                <a:gd name="T6" fmla="*/ 0 w 837"/>
                <a:gd name="T7" fmla="*/ 581 h 982"/>
                <a:gd name="T8" fmla="*/ 343 w 837"/>
                <a:gd name="T9" fmla="*/ 372 h 982"/>
                <a:gd name="T10" fmla="*/ 381 w 837"/>
                <a:gd name="T11" fmla="*/ 90 h 982"/>
                <a:gd name="T12" fmla="*/ 772 w 837"/>
                <a:gd name="T13" fmla="*/ 0 h 982"/>
              </a:gdLst>
              <a:ahLst/>
              <a:cxnLst>
                <a:cxn ang="0">
                  <a:pos x="T0" y="T1"/>
                </a:cxn>
                <a:cxn ang="0">
                  <a:pos x="T2" y="T3"/>
                </a:cxn>
                <a:cxn ang="0">
                  <a:pos x="T4" y="T5"/>
                </a:cxn>
                <a:cxn ang="0">
                  <a:pos x="T6" y="T7"/>
                </a:cxn>
                <a:cxn ang="0">
                  <a:pos x="T8" y="T9"/>
                </a:cxn>
                <a:cxn ang="0">
                  <a:pos x="T10" y="T11"/>
                </a:cxn>
                <a:cxn ang="0">
                  <a:pos x="T12" y="T13"/>
                </a:cxn>
              </a:cxnLst>
              <a:rect l="0" t="0" r="r" b="b"/>
              <a:pathLst>
                <a:path w="837" h="982">
                  <a:moveTo>
                    <a:pt x="772" y="0"/>
                  </a:moveTo>
                  <a:cubicBezTo>
                    <a:pt x="837" y="279"/>
                    <a:pt x="747" y="572"/>
                    <a:pt x="537" y="767"/>
                  </a:cubicBezTo>
                  <a:cubicBezTo>
                    <a:pt x="394" y="900"/>
                    <a:pt x="206" y="977"/>
                    <a:pt x="10" y="982"/>
                  </a:cubicBezTo>
                  <a:lnTo>
                    <a:pt x="0" y="581"/>
                  </a:lnTo>
                  <a:cubicBezTo>
                    <a:pt x="143" y="577"/>
                    <a:pt x="274" y="497"/>
                    <a:pt x="343" y="372"/>
                  </a:cubicBezTo>
                  <a:cubicBezTo>
                    <a:pt x="390" y="286"/>
                    <a:pt x="403" y="185"/>
                    <a:pt x="381" y="90"/>
                  </a:cubicBezTo>
                  <a:lnTo>
                    <a:pt x="77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97">
              <a:extLst>
                <a:ext uri="{FF2B5EF4-FFF2-40B4-BE49-F238E27FC236}">
                  <a16:creationId xmlns:a16="http://schemas.microsoft.com/office/drawing/2014/main" id="{939931EB-4248-446D-A2EB-342395CF0578}"/>
                </a:ext>
              </a:extLst>
            </p:cNvPr>
            <p:cNvSpPr>
              <a:spLocks/>
            </p:cNvSpPr>
            <p:nvPr/>
          </p:nvSpPr>
          <p:spPr bwMode="auto">
            <a:xfrm>
              <a:off x="9272588" y="5684838"/>
              <a:ext cx="596900" cy="712787"/>
            </a:xfrm>
            <a:custGeom>
              <a:avLst/>
              <a:gdLst>
                <a:gd name="T0" fmla="*/ 347 w 376"/>
                <a:gd name="T1" fmla="*/ 0 h 449"/>
                <a:gd name="T2" fmla="*/ 240 w 376"/>
                <a:gd name="T3" fmla="*/ 351 h 449"/>
                <a:gd name="T4" fmla="*/ 0 w 376"/>
                <a:gd name="T5" fmla="*/ 449 h 449"/>
              </a:gdLst>
              <a:ahLst/>
              <a:cxnLst>
                <a:cxn ang="0">
                  <a:pos x="T0" y="T1"/>
                </a:cxn>
                <a:cxn ang="0">
                  <a:pos x="T2" y="T3"/>
                </a:cxn>
                <a:cxn ang="0">
                  <a:pos x="T4" y="T5"/>
                </a:cxn>
              </a:cxnLst>
              <a:rect l="0" t="0" r="r" b="b"/>
              <a:pathLst>
                <a:path w="376" h="449">
                  <a:moveTo>
                    <a:pt x="347" y="0"/>
                  </a:moveTo>
                  <a:cubicBezTo>
                    <a:pt x="376" y="128"/>
                    <a:pt x="335" y="262"/>
                    <a:pt x="240" y="351"/>
                  </a:cubicBezTo>
                  <a:cubicBezTo>
                    <a:pt x="174" y="411"/>
                    <a:pt x="89" y="447"/>
                    <a:pt x="0" y="449"/>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98">
              <a:extLst>
                <a:ext uri="{FF2B5EF4-FFF2-40B4-BE49-F238E27FC236}">
                  <a16:creationId xmlns:a16="http://schemas.microsoft.com/office/drawing/2014/main" id="{034C6E8E-0827-4505-A327-A997D0C62C4A}"/>
                </a:ext>
              </a:extLst>
            </p:cNvPr>
            <p:cNvSpPr>
              <a:spLocks/>
            </p:cNvSpPr>
            <p:nvPr/>
          </p:nvSpPr>
          <p:spPr bwMode="auto">
            <a:xfrm>
              <a:off x="9264650" y="5751513"/>
              <a:ext cx="300038" cy="355600"/>
            </a:xfrm>
            <a:custGeom>
              <a:avLst/>
              <a:gdLst>
                <a:gd name="T0" fmla="*/ 174 w 189"/>
                <a:gd name="T1" fmla="*/ 0 h 224"/>
                <a:gd name="T2" fmla="*/ 120 w 189"/>
                <a:gd name="T3" fmla="*/ 174 h 224"/>
                <a:gd name="T4" fmla="*/ 0 w 189"/>
                <a:gd name="T5" fmla="*/ 224 h 224"/>
              </a:gdLst>
              <a:ahLst/>
              <a:cxnLst>
                <a:cxn ang="0">
                  <a:pos x="T0" y="T1"/>
                </a:cxn>
                <a:cxn ang="0">
                  <a:pos x="T2" y="T3"/>
                </a:cxn>
                <a:cxn ang="0">
                  <a:pos x="T4" y="T5"/>
                </a:cxn>
              </a:cxnLst>
              <a:rect l="0" t="0" r="r" b="b"/>
              <a:pathLst>
                <a:path w="189" h="224">
                  <a:moveTo>
                    <a:pt x="174" y="0"/>
                  </a:moveTo>
                  <a:cubicBezTo>
                    <a:pt x="189" y="63"/>
                    <a:pt x="168" y="130"/>
                    <a:pt x="120" y="174"/>
                  </a:cubicBezTo>
                  <a:cubicBezTo>
                    <a:pt x="88" y="205"/>
                    <a:pt x="45" y="222"/>
                    <a:pt x="0" y="224"/>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99">
              <a:extLst>
                <a:ext uri="{FF2B5EF4-FFF2-40B4-BE49-F238E27FC236}">
                  <a16:creationId xmlns:a16="http://schemas.microsoft.com/office/drawing/2014/main" id="{040FAE7D-D391-477F-B073-DF9651893F22}"/>
                </a:ext>
              </a:extLst>
            </p:cNvPr>
            <p:cNvSpPr>
              <a:spLocks/>
            </p:cNvSpPr>
            <p:nvPr/>
          </p:nvSpPr>
          <p:spPr bwMode="auto">
            <a:xfrm>
              <a:off x="8904288" y="6045200"/>
              <a:ext cx="368300" cy="355600"/>
            </a:xfrm>
            <a:custGeom>
              <a:avLst/>
              <a:gdLst>
                <a:gd name="T0" fmla="*/ 509 w 509"/>
                <a:gd name="T1" fmla="*/ 485 h 489"/>
                <a:gd name="T2" fmla="*/ 0 w 509"/>
                <a:gd name="T3" fmla="*/ 318 h 489"/>
                <a:gd name="T4" fmla="*/ 245 w 509"/>
                <a:gd name="T5" fmla="*/ 0 h 489"/>
                <a:gd name="T6" fmla="*/ 499 w 509"/>
                <a:gd name="T7" fmla="*/ 84 h 489"/>
                <a:gd name="T8" fmla="*/ 509 w 509"/>
                <a:gd name="T9" fmla="*/ 485 h 489"/>
              </a:gdLst>
              <a:ahLst/>
              <a:cxnLst>
                <a:cxn ang="0">
                  <a:pos x="T0" y="T1"/>
                </a:cxn>
                <a:cxn ang="0">
                  <a:pos x="T2" y="T3"/>
                </a:cxn>
                <a:cxn ang="0">
                  <a:pos x="T4" y="T5"/>
                </a:cxn>
                <a:cxn ang="0">
                  <a:pos x="T6" y="T7"/>
                </a:cxn>
                <a:cxn ang="0">
                  <a:pos x="T8" y="T9"/>
                </a:cxn>
              </a:cxnLst>
              <a:rect l="0" t="0" r="r" b="b"/>
              <a:pathLst>
                <a:path w="509" h="489">
                  <a:moveTo>
                    <a:pt x="509" y="485"/>
                  </a:moveTo>
                  <a:cubicBezTo>
                    <a:pt x="325" y="489"/>
                    <a:pt x="145" y="430"/>
                    <a:pt x="0" y="318"/>
                  </a:cubicBezTo>
                  <a:lnTo>
                    <a:pt x="245" y="0"/>
                  </a:lnTo>
                  <a:cubicBezTo>
                    <a:pt x="317" y="56"/>
                    <a:pt x="407" y="86"/>
                    <a:pt x="499" y="84"/>
                  </a:cubicBezTo>
                  <a:lnTo>
                    <a:pt x="509" y="485"/>
                  </a:lnTo>
                  <a:close/>
                </a:path>
              </a:pathLst>
            </a:custGeom>
            <a:solidFill>
              <a:srgbClr val="F0E5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100">
              <a:extLst>
                <a:ext uri="{FF2B5EF4-FFF2-40B4-BE49-F238E27FC236}">
                  <a16:creationId xmlns:a16="http://schemas.microsoft.com/office/drawing/2014/main" id="{3414A068-702D-4415-A178-6CC37226010F}"/>
                </a:ext>
              </a:extLst>
            </p:cNvPr>
            <p:cNvSpPr>
              <a:spLocks/>
            </p:cNvSpPr>
            <p:nvPr/>
          </p:nvSpPr>
          <p:spPr bwMode="auto">
            <a:xfrm>
              <a:off x="8904288" y="6276975"/>
              <a:ext cx="368300" cy="123825"/>
            </a:xfrm>
            <a:custGeom>
              <a:avLst/>
              <a:gdLst>
                <a:gd name="T0" fmla="*/ 232 w 232"/>
                <a:gd name="T1" fmla="*/ 76 h 78"/>
                <a:gd name="T2" fmla="*/ 0 w 232"/>
                <a:gd name="T3" fmla="*/ 0 h 78"/>
              </a:gdLst>
              <a:ahLst/>
              <a:cxnLst>
                <a:cxn ang="0">
                  <a:pos x="T0" y="T1"/>
                </a:cxn>
                <a:cxn ang="0">
                  <a:pos x="T2" y="T3"/>
                </a:cxn>
              </a:cxnLst>
              <a:rect l="0" t="0" r="r" b="b"/>
              <a:pathLst>
                <a:path w="232" h="78">
                  <a:moveTo>
                    <a:pt x="232" y="76"/>
                  </a:moveTo>
                  <a:cubicBezTo>
                    <a:pt x="148" y="78"/>
                    <a:pt x="66" y="51"/>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101">
              <a:extLst>
                <a:ext uri="{FF2B5EF4-FFF2-40B4-BE49-F238E27FC236}">
                  <a16:creationId xmlns:a16="http://schemas.microsoft.com/office/drawing/2014/main" id="{02348629-0B32-4397-9934-194388440025}"/>
                </a:ext>
              </a:extLst>
            </p:cNvPr>
            <p:cNvSpPr>
              <a:spLocks/>
            </p:cNvSpPr>
            <p:nvPr/>
          </p:nvSpPr>
          <p:spPr bwMode="auto">
            <a:xfrm>
              <a:off x="9082088" y="6045200"/>
              <a:ext cx="182563" cy="63500"/>
            </a:xfrm>
            <a:custGeom>
              <a:avLst/>
              <a:gdLst>
                <a:gd name="T0" fmla="*/ 115 w 115"/>
                <a:gd name="T1" fmla="*/ 39 h 40"/>
                <a:gd name="T2" fmla="*/ 0 w 115"/>
                <a:gd name="T3" fmla="*/ 0 h 40"/>
              </a:gdLst>
              <a:ahLst/>
              <a:cxnLst>
                <a:cxn ang="0">
                  <a:pos x="T0" y="T1"/>
                </a:cxn>
                <a:cxn ang="0">
                  <a:pos x="T2" y="T3"/>
                </a:cxn>
              </a:cxnLst>
              <a:rect l="0" t="0" r="r" b="b"/>
              <a:pathLst>
                <a:path w="115" h="40">
                  <a:moveTo>
                    <a:pt x="115" y="39"/>
                  </a:moveTo>
                  <a:cubicBezTo>
                    <a:pt x="73" y="40"/>
                    <a:pt x="32" y="26"/>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102">
              <a:extLst>
                <a:ext uri="{FF2B5EF4-FFF2-40B4-BE49-F238E27FC236}">
                  <a16:creationId xmlns:a16="http://schemas.microsoft.com/office/drawing/2014/main" id="{D9C1D904-0519-42AC-B86E-9B518CE474DF}"/>
                </a:ext>
              </a:extLst>
            </p:cNvPr>
            <p:cNvSpPr>
              <a:spLocks/>
            </p:cNvSpPr>
            <p:nvPr/>
          </p:nvSpPr>
          <p:spPr bwMode="auto">
            <a:xfrm>
              <a:off x="8656638" y="5251450"/>
              <a:ext cx="530225" cy="1025525"/>
            </a:xfrm>
            <a:custGeom>
              <a:avLst/>
              <a:gdLst>
                <a:gd name="T0" fmla="*/ 344 w 736"/>
                <a:gd name="T1" fmla="*/ 1414 h 1414"/>
                <a:gd name="T2" fmla="*/ 38 w 736"/>
                <a:gd name="T3" fmla="*/ 672 h 1414"/>
                <a:gd name="T4" fmla="*/ 528 w 736"/>
                <a:gd name="T5" fmla="*/ 37 h 1414"/>
                <a:gd name="T6" fmla="*/ 639 w 736"/>
                <a:gd name="T7" fmla="*/ 0 h 1414"/>
                <a:gd name="T8" fmla="*/ 736 w 736"/>
                <a:gd name="T9" fmla="*/ 389 h 1414"/>
                <a:gd name="T10" fmla="*/ 448 w 736"/>
                <a:gd name="T11" fmla="*/ 668 h 1414"/>
                <a:gd name="T12" fmla="*/ 545 w 736"/>
                <a:gd name="T13" fmla="*/ 1057 h 1414"/>
                <a:gd name="T14" fmla="*/ 589 w 736"/>
                <a:gd name="T15" fmla="*/ 1096 h 1414"/>
                <a:gd name="T16" fmla="*/ 344 w 736"/>
                <a:gd name="T17" fmla="*/ 1414 h 1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6" h="1414">
                  <a:moveTo>
                    <a:pt x="344" y="1414"/>
                  </a:moveTo>
                  <a:cubicBezTo>
                    <a:pt x="117" y="1239"/>
                    <a:pt x="0" y="956"/>
                    <a:pt x="38" y="672"/>
                  </a:cubicBezTo>
                  <a:cubicBezTo>
                    <a:pt x="76" y="388"/>
                    <a:pt x="263" y="146"/>
                    <a:pt x="528" y="37"/>
                  </a:cubicBezTo>
                  <a:cubicBezTo>
                    <a:pt x="564" y="22"/>
                    <a:pt x="601" y="9"/>
                    <a:pt x="639" y="0"/>
                  </a:cubicBezTo>
                  <a:lnTo>
                    <a:pt x="736" y="389"/>
                  </a:lnTo>
                  <a:cubicBezTo>
                    <a:pt x="598" y="424"/>
                    <a:pt x="487" y="530"/>
                    <a:pt x="448" y="668"/>
                  </a:cubicBezTo>
                  <a:cubicBezTo>
                    <a:pt x="408" y="805"/>
                    <a:pt x="445" y="954"/>
                    <a:pt x="545" y="1057"/>
                  </a:cubicBezTo>
                  <a:cubicBezTo>
                    <a:pt x="558" y="1071"/>
                    <a:pt x="573" y="1084"/>
                    <a:pt x="589" y="1096"/>
                  </a:cubicBezTo>
                  <a:lnTo>
                    <a:pt x="344" y="1414"/>
                  </a:lnTo>
                  <a:close/>
                </a:path>
              </a:pathLst>
            </a:custGeom>
            <a:solidFill>
              <a:srgbClr val="23E72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103">
              <a:extLst>
                <a:ext uri="{FF2B5EF4-FFF2-40B4-BE49-F238E27FC236}">
                  <a16:creationId xmlns:a16="http://schemas.microsoft.com/office/drawing/2014/main" id="{016E600F-3318-4564-A62B-BB8BA4C192ED}"/>
                </a:ext>
              </a:extLst>
            </p:cNvPr>
            <p:cNvSpPr>
              <a:spLocks/>
            </p:cNvSpPr>
            <p:nvPr/>
          </p:nvSpPr>
          <p:spPr bwMode="auto">
            <a:xfrm>
              <a:off x="8656638" y="5251450"/>
              <a:ext cx="460375" cy="1025525"/>
            </a:xfrm>
            <a:custGeom>
              <a:avLst/>
              <a:gdLst>
                <a:gd name="T0" fmla="*/ 156 w 290"/>
                <a:gd name="T1" fmla="*/ 646 h 646"/>
                <a:gd name="T2" fmla="*/ 17 w 290"/>
                <a:gd name="T3" fmla="*/ 307 h 646"/>
                <a:gd name="T4" fmla="*/ 240 w 290"/>
                <a:gd name="T5" fmla="*/ 17 h 646"/>
                <a:gd name="T6" fmla="*/ 290 w 290"/>
                <a:gd name="T7" fmla="*/ 0 h 646"/>
              </a:gdLst>
              <a:ahLst/>
              <a:cxnLst>
                <a:cxn ang="0">
                  <a:pos x="T0" y="T1"/>
                </a:cxn>
                <a:cxn ang="0">
                  <a:pos x="T2" y="T3"/>
                </a:cxn>
                <a:cxn ang="0">
                  <a:pos x="T4" y="T5"/>
                </a:cxn>
                <a:cxn ang="0">
                  <a:pos x="T6" y="T7"/>
                </a:cxn>
              </a:cxnLst>
              <a:rect l="0" t="0" r="r" b="b"/>
              <a:pathLst>
                <a:path w="290" h="646">
                  <a:moveTo>
                    <a:pt x="156" y="646"/>
                  </a:moveTo>
                  <a:cubicBezTo>
                    <a:pt x="53" y="566"/>
                    <a:pt x="0" y="436"/>
                    <a:pt x="17" y="307"/>
                  </a:cubicBezTo>
                  <a:cubicBezTo>
                    <a:pt x="34" y="177"/>
                    <a:pt x="119" y="67"/>
                    <a:pt x="240" y="17"/>
                  </a:cubicBezTo>
                  <a:cubicBezTo>
                    <a:pt x="256" y="10"/>
                    <a:pt x="273" y="4"/>
                    <a:pt x="29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104">
              <a:extLst>
                <a:ext uri="{FF2B5EF4-FFF2-40B4-BE49-F238E27FC236}">
                  <a16:creationId xmlns:a16="http://schemas.microsoft.com/office/drawing/2014/main" id="{C4299ED9-A4F3-415C-93FA-1652F4753673}"/>
                </a:ext>
              </a:extLst>
            </p:cNvPr>
            <p:cNvSpPr>
              <a:spLocks/>
            </p:cNvSpPr>
            <p:nvPr/>
          </p:nvSpPr>
          <p:spPr bwMode="auto">
            <a:xfrm>
              <a:off x="8956675" y="5534025"/>
              <a:ext cx="230188" cy="511175"/>
            </a:xfrm>
            <a:custGeom>
              <a:avLst/>
              <a:gdLst>
                <a:gd name="T0" fmla="*/ 79 w 145"/>
                <a:gd name="T1" fmla="*/ 322 h 322"/>
                <a:gd name="T2" fmla="*/ 9 w 145"/>
                <a:gd name="T3" fmla="*/ 153 h 322"/>
                <a:gd name="T4" fmla="*/ 120 w 145"/>
                <a:gd name="T5" fmla="*/ 8 h 322"/>
                <a:gd name="T6" fmla="*/ 145 w 145"/>
                <a:gd name="T7" fmla="*/ 0 h 322"/>
              </a:gdLst>
              <a:ahLst/>
              <a:cxnLst>
                <a:cxn ang="0">
                  <a:pos x="T0" y="T1"/>
                </a:cxn>
                <a:cxn ang="0">
                  <a:pos x="T2" y="T3"/>
                </a:cxn>
                <a:cxn ang="0">
                  <a:pos x="T4" y="T5"/>
                </a:cxn>
                <a:cxn ang="0">
                  <a:pos x="T6" y="T7"/>
                </a:cxn>
              </a:cxnLst>
              <a:rect l="0" t="0" r="r" b="b"/>
              <a:pathLst>
                <a:path w="145" h="322">
                  <a:moveTo>
                    <a:pt x="79" y="322"/>
                  </a:moveTo>
                  <a:cubicBezTo>
                    <a:pt x="27" y="283"/>
                    <a:pt x="0" y="218"/>
                    <a:pt x="9" y="153"/>
                  </a:cubicBezTo>
                  <a:cubicBezTo>
                    <a:pt x="18" y="88"/>
                    <a:pt x="60" y="33"/>
                    <a:pt x="120" y="8"/>
                  </a:cubicBezTo>
                  <a:cubicBezTo>
                    <a:pt x="129" y="5"/>
                    <a:pt x="137" y="2"/>
                    <a:pt x="145"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105">
              <a:extLst>
                <a:ext uri="{FF2B5EF4-FFF2-40B4-BE49-F238E27FC236}">
                  <a16:creationId xmlns:a16="http://schemas.microsoft.com/office/drawing/2014/main" id="{89DB3855-95E8-4078-B666-1BE043A188BE}"/>
                </a:ext>
              </a:extLst>
            </p:cNvPr>
            <p:cNvSpPr>
              <a:spLocks/>
            </p:cNvSpPr>
            <p:nvPr/>
          </p:nvSpPr>
          <p:spPr bwMode="auto">
            <a:xfrm>
              <a:off x="9117013" y="5233988"/>
              <a:ext cx="123825" cy="300037"/>
            </a:xfrm>
            <a:custGeom>
              <a:avLst/>
              <a:gdLst>
                <a:gd name="T0" fmla="*/ 0 w 171"/>
                <a:gd name="T1" fmla="*/ 23 h 412"/>
                <a:gd name="T2" fmla="*/ 148 w 171"/>
                <a:gd name="T3" fmla="*/ 0 h 412"/>
                <a:gd name="T4" fmla="*/ 171 w 171"/>
                <a:gd name="T5" fmla="*/ 401 h 412"/>
                <a:gd name="T6" fmla="*/ 97 w 171"/>
                <a:gd name="T7" fmla="*/ 412 h 412"/>
                <a:gd name="T8" fmla="*/ 0 w 171"/>
                <a:gd name="T9" fmla="*/ 23 h 412"/>
              </a:gdLst>
              <a:ahLst/>
              <a:cxnLst>
                <a:cxn ang="0">
                  <a:pos x="T0" y="T1"/>
                </a:cxn>
                <a:cxn ang="0">
                  <a:pos x="T2" y="T3"/>
                </a:cxn>
                <a:cxn ang="0">
                  <a:pos x="T4" y="T5"/>
                </a:cxn>
                <a:cxn ang="0">
                  <a:pos x="T6" y="T7"/>
                </a:cxn>
                <a:cxn ang="0">
                  <a:pos x="T8" y="T9"/>
                </a:cxn>
              </a:cxnLst>
              <a:rect l="0" t="0" r="r" b="b"/>
              <a:pathLst>
                <a:path w="171" h="412">
                  <a:moveTo>
                    <a:pt x="0" y="23"/>
                  </a:moveTo>
                  <a:cubicBezTo>
                    <a:pt x="49" y="11"/>
                    <a:pt x="99" y="3"/>
                    <a:pt x="148" y="0"/>
                  </a:cubicBezTo>
                  <a:lnTo>
                    <a:pt x="171" y="401"/>
                  </a:lnTo>
                  <a:cubicBezTo>
                    <a:pt x="146" y="402"/>
                    <a:pt x="122" y="406"/>
                    <a:pt x="97" y="412"/>
                  </a:cubicBezTo>
                  <a:lnTo>
                    <a:pt x="0" y="23"/>
                  </a:lnTo>
                  <a:close/>
                </a:path>
              </a:pathLst>
            </a:custGeom>
            <a:solidFill>
              <a:srgbClr val="AB08F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106">
              <a:extLst>
                <a:ext uri="{FF2B5EF4-FFF2-40B4-BE49-F238E27FC236}">
                  <a16:creationId xmlns:a16="http://schemas.microsoft.com/office/drawing/2014/main" id="{20F86D0C-34ED-488F-AE58-C6273C33B8FA}"/>
                </a:ext>
              </a:extLst>
            </p:cNvPr>
            <p:cNvSpPr>
              <a:spLocks/>
            </p:cNvSpPr>
            <p:nvPr/>
          </p:nvSpPr>
          <p:spPr bwMode="auto">
            <a:xfrm>
              <a:off x="9117013" y="5233988"/>
              <a:ext cx="107950" cy="17462"/>
            </a:xfrm>
            <a:custGeom>
              <a:avLst/>
              <a:gdLst>
                <a:gd name="T0" fmla="*/ 0 w 68"/>
                <a:gd name="T1" fmla="*/ 11 h 11"/>
                <a:gd name="T2" fmla="*/ 68 w 68"/>
                <a:gd name="T3" fmla="*/ 0 h 11"/>
              </a:gdLst>
              <a:ahLst/>
              <a:cxnLst>
                <a:cxn ang="0">
                  <a:pos x="T0" y="T1"/>
                </a:cxn>
                <a:cxn ang="0">
                  <a:pos x="T2" y="T3"/>
                </a:cxn>
              </a:cxnLst>
              <a:rect l="0" t="0" r="r" b="b"/>
              <a:pathLst>
                <a:path w="68" h="11">
                  <a:moveTo>
                    <a:pt x="0" y="11"/>
                  </a:moveTo>
                  <a:cubicBezTo>
                    <a:pt x="23" y="6"/>
                    <a:pt x="45" y="2"/>
                    <a:pt x="68"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4" name="Freeform 107">
              <a:extLst>
                <a:ext uri="{FF2B5EF4-FFF2-40B4-BE49-F238E27FC236}">
                  <a16:creationId xmlns:a16="http://schemas.microsoft.com/office/drawing/2014/main" id="{992F6477-3577-4D23-9C9E-898EA9C38B6F}"/>
                </a:ext>
              </a:extLst>
            </p:cNvPr>
            <p:cNvSpPr>
              <a:spLocks/>
            </p:cNvSpPr>
            <p:nvPr/>
          </p:nvSpPr>
          <p:spPr bwMode="auto">
            <a:xfrm>
              <a:off x="9186863" y="5526088"/>
              <a:ext cx="53975" cy="7937"/>
            </a:xfrm>
            <a:custGeom>
              <a:avLst/>
              <a:gdLst>
                <a:gd name="T0" fmla="*/ 0 w 34"/>
                <a:gd name="T1" fmla="*/ 5 h 5"/>
                <a:gd name="T2" fmla="*/ 34 w 34"/>
                <a:gd name="T3" fmla="*/ 0 h 5"/>
              </a:gdLst>
              <a:ahLst/>
              <a:cxnLst>
                <a:cxn ang="0">
                  <a:pos x="T0" y="T1"/>
                </a:cxn>
                <a:cxn ang="0">
                  <a:pos x="T2" y="T3"/>
                </a:cxn>
              </a:cxnLst>
              <a:rect l="0" t="0" r="r" b="b"/>
              <a:pathLst>
                <a:path w="34" h="5">
                  <a:moveTo>
                    <a:pt x="0" y="5"/>
                  </a:moveTo>
                  <a:cubicBezTo>
                    <a:pt x="12" y="2"/>
                    <a:pt x="23" y="0"/>
                    <a:pt x="34"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108">
              <a:extLst>
                <a:ext uri="{FF2B5EF4-FFF2-40B4-BE49-F238E27FC236}">
                  <a16:creationId xmlns:a16="http://schemas.microsoft.com/office/drawing/2014/main" id="{158266A7-FC1B-4A51-939A-BA69E3A3783E}"/>
                </a:ext>
              </a:extLst>
            </p:cNvPr>
            <p:cNvSpPr>
              <a:spLocks/>
            </p:cNvSpPr>
            <p:nvPr/>
          </p:nvSpPr>
          <p:spPr bwMode="auto">
            <a:xfrm>
              <a:off x="9224963" y="5233988"/>
              <a:ext cx="33338" cy="292100"/>
            </a:xfrm>
            <a:custGeom>
              <a:avLst/>
              <a:gdLst>
                <a:gd name="T0" fmla="*/ 0 w 46"/>
                <a:gd name="T1" fmla="*/ 1 h 402"/>
                <a:gd name="T2" fmla="*/ 46 w 46"/>
                <a:gd name="T3" fmla="*/ 0 h 402"/>
                <a:gd name="T4" fmla="*/ 46 w 46"/>
                <a:gd name="T5" fmla="*/ 401 h 402"/>
                <a:gd name="T6" fmla="*/ 23 w 46"/>
                <a:gd name="T7" fmla="*/ 402 h 402"/>
                <a:gd name="T8" fmla="*/ 0 w 46"/>
                <a:gd name="T9" fmla="*/ 1 h 402"/>
              </a:gdLst>
              <a:ahLst/>
              <a:cxnLst>
                <a:cxn ang="0">
                  <a:pos x="T0" y="T1"/>
                </a:cxn>
                <a:cxn ang="0">
                  <a:pos x="T2" y="T3"/>
                </a:cxn>
                <a:cxn ang="0">
                  <a:pos x="T4" y="T5"/>
                </a:cxn>
                <a:cxn ang="0">
                  <a:pos x="T6" y="T7"/>
                </a:cxn>
                <a:cxn ang="0">
                  <a:pos x="T8" y="T9"/>
                </a:cxn>
              </a:cxnLst>
              <a:rect l="0" t="0" r="r" b="b"/>
              <a:pathLst>
                <a:path w="46" h="402">
                  <a:moveTo>
                    <a:pt x="0" y="1"/>
                  </a:moveTo>
                  <a:cubicBezTo>
                    <a:pt x="16" y="1"/>
                    <a:pt x="31" y="0"/>
                    <a:pt x="46" y="0"/>
                  </a:cubicBezTo>
                  <a:lnTo>
                    <a:pt x="46" y="401"/>
                  </a:lnTo>
                  <a:cubicBezTo>
                    <a:pt x="39" y="401"/>
                    <a:pt x="31" y="401"/>
                    <a:pt x="23" y="402"/>
                  </a:cubicBezTo>
                  <a:lnTo>
                    <a:pt x="0" y="1"/>
                  </a:lnTo>
                  <a:close/>
                </a:path>
              </a:pathLst>
            </a:custGeom>
            <a:solidFill>
              <a:srgbClr val="C0C0C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109">
              <a:extLst>
                <a:ext uri="{FF2B5EF4-FFF2-40B4-BE49-F238E27FC236}">
                  <a16:creationId xmlns:a16="http://schemas.microsoft.com/office/drawing/2014/main" id="{8888EAB1-578D-42E9-B369-D3F7731CDCCE}"/>
                </a:ext>
              </a:extLst>
            </p:cNvPr>
            <p:cNvSpPr>
              <a:spLocks/>
            </p:cNvSpPr>
            <p:nvPr/>
          </p:nvSpPr>
          <p:spPr bwMode="auto">
            <a:xfrm>
              <a:off x="9224963" y="5233988"/>
              <a:ext cx="33338" cy="0"/>
            </a:xfrm>
            <a:custGeom>
              <a:avLst/>
              <a:gdLst>
                <a:gd name="T0" fmla="*/ 0 w 21"/>
                <a:gd name="T1" fmla="*/ 21 w 21"/>
              </a:gdLst>
              <a:ahLst/>
              <a:cxnLst>
                <a:cxn ang="0">
                  <a:pos x="T0" y="0"/>
                </a:cxn>
                <a:cxn ang="0">
                  <a:pos x="T1" y="0"/>
                </a:cxn>
              </a:cxnLst>
              <a:rect l="0" t="0" r="r" b="b"/>
              <a:pathLst>
                <a:path w="21">
                  <a:moveTo>
                    <a:pt x="0" y="0"/>
                  </a:moveTo>
                  <a:cubicBezTo>
                    <a:pt x="7" y="0"/>
                    <a:pt x="14" y="0"/>
                    <a:pt x="21"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110">
              <a:extLst>
                <a:ext uri="{FF2B5EF4-FFF2-40B4-BE49-F238E27FC236}">
                  <a16:creationId xmlns:a16="http://schemas.microsoft.com/office/drawing/2014/main" id="{3EF5DE2F-7887-4589-8881-6D8BD172BA9C}"/>
                </a:ext>
              </a:extLst>
            </p:cNvPr>
            <p:cNvSpPr>
              <a:spLocks/>
            </p:cNvSpPr>
            <p:nvPr/>
          </p:nvSpPr>
          <p:spPr bwMode="auto">
            <a:xfrm>
              <a:off x="9240838" y="5524500"/>
              <a:ext cx="17463" cy="1587"/>
            </a:xfrm>
            <a:custGeom>
              <a:avLst/>
              <a:gdLst>
                <a:gd name="T0" fmla="*/ 0 w 11"/>
                <a:gd name="T1" fmla="*/ 1 h 1"/>
                <a:gd name="T2" fmla="*/ 11 w 11"/>
                <a:gd name="T3" fmla="*/ 0 h 1"/>
              </a:gdLst>
              <a:ahLst/>
              <a:cxnLst>
                <a:cxn ang="0">
                  <a:pos x="T0" y="T1"/>
                </a:cxn>
                <a:cxn ang="0">
                  <a:pos x="T2" y="T3"/>
                </a:cxn>
              </a:cxnLst>
              <a:rect l="0" t="0" r="r" b="b"/>
              <a:pathLst>
                <a:path w="11" h="1">
                  <a:moveTo>
                    <a:pt x="0" y="1"/>
                  </a:moveTo>
                  <a:cubicBezTo>
                    <a:pt x="4" y="0"/>
                    <a:pt x="7" y="0"/>
                    <a:pt x="11"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41D1F44D-8E2F-C335-101E-E2BBB5A0FDDB}"/>
              </a:ext>
            </a:extLst>
          </p:cNvPr>
          <p:cNvSpPr txBox="1"/>
          <p:nvPr/>
        </p:nvSpPr>
        <p:spPr>
          <a:xfrm>
            <a:off x="4633979" y="1237414"/>
            <a:ext cx="6058075"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Seasonal Average PM</a:t>
            </a:r>
            <a:r>
              <a:rPr lang="en-US" sz="1600" b="1" baseline="-25000" dirty="0">
                <a:latin typeface="Arial" panose="020B0604020202020204" pitchFamily="34" charset="0"/>
                <a:cs typeface="Arial" panose="020B0604020202020204" pitchFamily="34" charset="0"/>
              </a:rPr>
              <a:t>2.5</a:t>
            </a:r>
            <a:r>
              <a:rPr lang="en-US" sz="1600" b="1" dirty="0">
                <a:latin typeface="Arial" panose="020B0604020202020204" pitchFamily="34" charset="0"/>
                <a:cs typeface="Arial" panose="020B0604020202020204" pitchFamily="34" charset="0"/>
              </a:rPr>
              <a:t> Composition Measured by the SPARTAN Station in </a:t>
            </a:r>
            <a:r>
              <a:rPr lang="en-US" sz="1600" b="1" u="sng" dirty="0">
                <a:latin typeface="Arial" panose="020B0604020202020204" pitchFamily="34" charset="0"/>
                <a:cs typeface="Arial" panose="020B0604020202020204" pitchFamily="34" charset="0"/>
              </a:rPr>
              <a:t>Pretoria</a:t>
            </a:r>
            <a:r>
              <a:rPr lang="en-US" sz="1600" b="1" dirty="0">
                <a:latin typeface="Arial" panose="020B0604020202020204" pitchFamily="34" charset="0"/>
                <a:cs typeface="Arial" panose="020B0604020202020204" pitchFamily="34" charset="0"/>
              </a:rPr>
              <a:t> (4/2021-2/2022) </a:t>
            </a:r>
          </a:p>
        </p:txBody>
      </p:sp>
      <p:sp>
        <p:nvSpPr>
          <p:cNvPr id="4" name="TextBox 3">
            <a:extLst>
              <a:ext uri="{FF2B5EF4-FFF2-40B4-BE49-F238E27FC236}">
                <a16:creationId xmlns:a16="http://schemas.microsoft.com/office/drawing/2014/main" id="{0F22BFFF-5910-40A2-479C-4E835C6287BD}"/>
              </a:ext>
            </a:extLst>
          </p:cNvPr>
          <p:cNvSpPr txBox="1"/>
          <p:nvPr/>
        </p:nvSpPr>
        <p:spPr>
          <a:xfrm>
            <a:off x="276044" y="1485716"/>
            <a:ext cx="4009016" cy="4031873"/>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Higher</a:t>
            </a:r>
            <a:r>
              <a:rPr lang="en-US" sz="1600" dirty="0">
                <a:latin typeface="Arial" panose="020B0604020202020204" pitchFamily="34" charset="0"/>
                <a:cs typeface="Arial" panose="020B0604020202020204" pitchFamily="34" charset="0"/>
              </a:rPr>
              <a:t>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levels in </a:t>
            </a:r>
            <a:r>
              <a:rPr lang="en-US" sz="1600" b="1" dirty="0">
                <a:solidFill>
                  <a:srgbClr val="0070C0"/>
                </a:solidFill>
                <a:latin typeface="Arial" panose="020B0604020202020204" pitchFamily="34" charset="0"/>
                <a:cs typeface="Arial" panose="020B0604020202020204" pitchFamily="34" charset="0"/>
              </a:rPr>
              <a:t>fall</a:t>
            </a:r>
            <a:r>
              <a:rPr lang="en-US" sz="1600" dirty="0">
                <a:latin typeface="Arial" panose="020B0604020202020204" pitchFamily="34" charset="0"/>
                <a:cs typeface="Arial" panose="020B0604020202020204" pitchFamily="34" charset="0"/>
              </a:rPr>
              <a:t> and </a:t>
            </a:r>
            <a:r>
              <a:rPr lang="en-US" sz="1600" b="1" dirty="0">
                <a:solidFill>
                  <a:srgbClr val="0070C0"/>
                </a:solidFill>
                <a:latin typeface="Arial" panose="020B0604020202020204" pitchFamily="34" charset="0"/>
                <a:cs typeface="Arial" panose="020B0604020202020204" pitchFamily="34" charset="0"/>
              </a:rPr>
              <a:t>winter</a:t>
            </a:r>
            <a:r>
              <a:rPr lang="en-US" sz="1600" dirty="0">
                <a:latin typeface="Arial" panose="020B0604020202020204" pitchFamily="34" charset="0"/>
                <a:cs typeface="Arial" panose="020B0604020202020204" pitchFamily="34" charset="0"/>
              </a:rPr>
              <a:t> are also evident in the SPARTAN data.</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Residual matter (representative of organic matter), black carbon, ammonium sulfate, and dust make up the majority of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mass, respectively.</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Ammonium nitrate </a:t>
            </a:r>
            <a:r>
              <a:rPr lang="en-US" sz="1600" dirty="0">
                <a:latin typeface="Arial" panose="020B0604020202020204" pitchFamily="34" charset="0"/>
                <a:cs typeface="Arial" panose="020B0604020202020204" pitchFamily="34" charset="0"/>
              </a:rPr>
              <a:t>accounts for only </a:t>
            </a:r>
            <a:r>
              <a:rPr lang="en-US" sz="1600" b="1" dirty="0">
                <a:solidFill>
                  <a:srgbClr val="0070C0"/>
                </a:solidFill>
                <a:latin typeface="Arial" panose="020B0604020202020204" pitchFamily="34" charset="0"/>
                <a:cs typeface="Arial" panose="020B0604020202020204" pitchFamily="34" charset="0"/>
              </a:rPr>
              <a:t>2% </a:t>
            </a:r>
            <a:r>
              <a:rPr lang="en-US" sz="1600" dirty="0">
                <a:latin typeface="Arial" panose="020B0604020202020204" pitchFamily="34" charset="0"/>
                <a:cs typeface="Arial" panose="020B0604020202020204" pitchFamily="34" charset="0"/>
              </a:rPr>
              <a:t>of total PM</a:t>
            </a:r>
            <a:r>
              <a:rPr lang="en-US" sz="1600" baseline="-25000" dirty="0">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mass.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Average</a:t>
            </a:r>
            <a:r>
              <a:rPr lang="en-US" sz="1600" b="1" dirty="0">
                <a:solidFill>
                  <a:srgbClr val="0070C0"/>
                </a:solidFill>
                <a:latin typeface="Arial" panose="020B0604020202020204" pitchFamily="34" charset="0"/>
                <a:cs typeface="Arial" panose="020B0604020202020204" pitchFamily="34" charset="0"/>
              </a:rPr>
              <a:t> black carbon </a:t>
            </a:r>
            <a:r>
              <a:rPr lang="en-US" sz="1600" dirty="0">
                <a:latin typeface="Arial" panose="020B0604020202020204" pitchFamily="34" charset="0"/>
                <a:cs typeface="Arial" panose="020B0604020202020204" pitchFamily="34" charset="0"/>
              </a:rPr>
              <a:t>concentrations range from </a:t>
            </a:r>
            <a:r>
              <a:rPr lang="en-US" sz="1600" b="1" dirty="0">
                <a:solidFill>
                  <a:srgbClr val="0070C0"/>
                </a:solidFill>
                <a:latin typeface="Arial" panose="020B0604020202020204" pitchFamily="34" charset="0"/>
                <a:cs typeface="Arial" panose="020B0604020202020204" pitchFamily="34" charset="0"/>
              </a:rPr>
              <a:t>2 µg/m</a:t>
            </a:r>
            <a:r>
              <a:rPr lang="en-US" sz="1600" baseline="30000" dirty="0">
                <a:solidFill>
                  <a:srgbClr val="0070C0"/>
                </a:solidFill>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(~15% of total mass) in </a:t>
            </a:r>
            <a:r>
              <a:rPr lang="en-US" sz="1600" b="1" dirty="0">
                <a:solidFill>
                  <a:srgbClr val="0070C0"/>
                </a:solidFill>
                <a:latin typeface="Arial" panose="020B0604020202020204" pitchFamily="34" charset="0"/>
                <a:cs typeface="Arial" panose="020B0604020202020204" pitchFamily="34" charset="0"/>
              </a:rPr>
              <a:t>summer</a:t>
            </a:r>
            <a:r>
              <a:rPr lang="en-US" sz="1600" dirty="0">
                <a:latin typeface="Arial" panose="020B0604020202020204" pitchFamily="34" charset="0"/>
                <a:cs typeface="Arial" panose="020B0604020202020204" pitchFamily="34" charset="0"/>
              </a:rPr>
              <a:t> to </a:t>
            </a:r>
            <a:r>
              <a:rPr lang="en-US" sz="1600" b="1" dirty="0">
                <a:solidFill>
                  <a:srgbClr val="0070C0"/>
                </a:solidFill>
                <a:latin typeface="Arial" panose="020B0604020202020204" pitchFamily="34" charset="0"/>
                <a:cs typeface="Arial" panose="020B0604020202020204" pitchFamily="34" charset="0"/>
              </a:rPr>
              <a:t>5.5 µg/m</a:t>
            </a:r>
            <a:r>
              <a:rPr lang="en-US" sz="1600" b="1" baseline="30000" dirty="0">
                <a:solidFill>
                  <a:srgbClr val="0070C0"/>
                </a:solidFill>
                <a:latin typeface="Arial" panose="020B0604020202020204" pitchFamily="34" charset="0"/>
                <a:cs typeface="Arial" panose="020B0604020202020204" pitchFamily="34" charset="0"/>
              </a:rPr>
              <a:t>3</a:t>
            </a:r>
            <a:r>
              <a:rPr lang="en-US" sz="1600" b="1" dirty="0">
                <a:solidFill>
                  <a:srgbClr val="0070C0"/>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(~30% of total mass) in </a:t>
            </a:r>
            <a:r>
              <a:rPr lang="en-US" sz="1600" b="1" dirty="0">
                <a:solidFill>
                  <a:srgbClr val="0070C0"/>
                </a:solidFill>
                <a:latin typeface="Arial" panose="020B0604020202020204" pitchFamily="34" charset="0"/>
                <a:cs typeface="Arial" panose="020B0604020202020204" pitchFamily="34" charset="0"/>
              </a:rPr>
              <a:t>winter</a:t>
            </a:r>
            <a:r>
              <a:rPr lang="en-US"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9357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3100137" y="281597"/>
            <a:ext cx="6311385" cy="643689"/>
          </a:xfrm>
        </p:spPr>
        <p:txBody>
          <a:bodyPr>
            <a:normAutofit/>
          </a:bodyPr>
          <a:lstStyle/>
          <a:p>
            <a:pPr algn="ctr"/>
            <a:r>
              <a:rPr lang="en-US" sz="3600" b="1" dirty="0">
                <a:latin typeface="Century Gothic" panose="020B0502020202020204" pitchFamily="34" charset="0"/>
              </a:rPr>
              <a:t>Summary</a:t>
            </a:r>
          </a:p>
        </p:txBody>
      </p:sp>
      <p:sp>
        <p:nvSpPr>
          <p:cNvPr id="2" name="Rectangle 1">
            <a:extLst>
              <a:ext uri="{FF2B5EF4-FFF2-40B4-BE49-F238E27FC236}">
                <a16:creationId xmlns:a16="http://schemas.microsoft.com/office/drawing/2014/main" id="{BE3B8DB8-AB35-49AE-9107-78E29655A9DE}"/>
              </a:ext>
            </a:extLst>
          </p:cNvPr>
          <p:cNvSpPr/>
          <p:nvPr/>
        </p:nvSpPr>
        <p:spPr>
          <a:xfrm>
            <a:off x="144428" y="1253578"/>
            <a:ext cx="6096000" cy="4770537"/>
          </a:xfrm>
          <a:prstGeom prst="rect">
            <a:avLst/>
          </a:prstGeom>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 MAIA satellite instrument will be launched next year (flight mission duration: </a:t>
            </a:r>
            <a:r>
              <a:rPr lang="en-US" sz="1600" b="1" dirty="0">
                <a:solidFill>
                  <a:srgbClr val="0080D3"/>
                </a:solidFill>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years), in partnership with the </a:t>
            </a:r>
            <a:r>
              <a:rPr lang="en-US" sz="1600" b="1" dirty="0">
                <a:solidFill>
                  <a:schemeClr val="accent5">
                    <a:lumMod val="75000"/>
                  </a:schemeClr>
                </a:solidFill>
                <a:latin typeface="Arial" panose="020B0604020202020204" pitchFamily="34" charset="0"/>
                <a:cs typeface="Arial" panose="020B0604020202020204" pitchFamily="34" charset="0"/>
              </a:rPr>
              <a:t>Italian Space Agency</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 will generate daily maps of </a:t>
            </a:r>
            <a:r>
              <a:rPr lang="en-US" sz="1600" b="1" dirty="0">
                <a:solidFill>
                  <a:srgbClr val="0080D3"/>
                </a:solidFill>
                <a:latin typeface="Arial" panose="020B0604020202020204" pitchFamily="34" charset="0"/>
                <a:cs typeface="Arial" panose="020B0604020202020204" pitchFamily="34" charset="0"/>
              </a:rPr>
              <a:t>total PM</a:t>
            </a:r>
            <a:r>
              <a:rPr lang="en-US" sz="1600" b="1" baseline="-25000" dirty="0">
                <a:solidFill>
                  <a:srgbClr val="0080D3"/>
                </a:solidFill>
                <a:latin typeface="Arial" panose="020B0604020202020204" pitchFamily="34" charset="0"/>
                <a:cs typeface="Arial" panose="020B0604020202020204" pitchFamily="34" charset="0"/>
              </a:rPr>
              <a:t>2.5</a:t>
            </a:r>
            <a:r>
              <a:rPr lang="en-US" sz="1600" dirty="0">
                <a:latin typeface="Arial" panose="020B0604020202020204" pitchFamily="34" charset="0"/>
                <a:cs typeface="Arial" panose="020B0604020202020204" pitchFamily="34" charset="0"/>
              </a:rPr>
              <a:t>, </a:t>
            </a:r>
            <a:r>
              <a:rPr lang="en-US" sz="1600" b="1" dirty="0">
                <a:solidFill>
                  <a:srgbClr val="0080D3"/>
                </a:solidFill>
                <a:latin typeface="Arial" panose="020B0604020202020204" pitchFamily="34" charset="0"/>
                <a:cs typeface="Arial" panose="020B0604020202020204" pitchFamily="34" charset="0"/>
              </a:rPr>
              <a:t>total PM</a:t>
            </a:r>
            <a:r>
              <a:rPr lang="en-US" sz="1600" b="1" baseline="-25000" dirty="0">
                <a:solidFill>
                  <a:srgbClr val="0080D3"/>
                </a:solidFill>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 and </a:t>
            </a:r>
            <a:r>
              <a:rPr lang="en-US" sz="1600" b="1" dirty="0">
                <a:solidFill>
                  <a:srgbClr val="0080D3"/>
                </a:solidFill>
                <a:latin typeface="Arial" panose="020B0604020202020204" pitchFamily="34" charset="0"/>
                <a:cs typeface="Arial" panose="020B0604020202020204" pitchFamily="34" charset="0"/>
              </a:rPr>
              <a:t>speciated PM</a:t>
            </a:r>
            <a:r>
              <a:rPr lang="en-US" sz="1600" b="1" baseline="-25000" dirty="0">
                <a:solidFill>
                  <a:srgbClr val="0080D3"/>
                </a:solidFill>
                <a:latin typeface="Arial" panose="020B0604020202020204" pitchFamily="34" charset="0"/>
                <a:cs typeface="Arial" panose="020B0604020202020204" pitchFamily="34" charset="0"/>
              </a:rPr>
              <a:t>2.5</a:t>
            </a:r>
            <a:r>
              <a:rPr lang="en-US" sz="1600" b="1" dirty="0">
                <a:solidFill>
                  <a:srgbClr val="0080D3"/>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(sulfate, nitrate, EC, OC, dust) at </a:t>
            </a:r>
            <a:r>
              <a:rPr lang="en-US" sz="1600" b="1" dirty="0">
                <a:solidFill>
                  <a:srgbClr val="0080D3"/>
                </a:solidFill>
                <a:latin typeface="Arial" panose="020B0604020202020204" pitchFamily="34" charset="0"/>
                <a:cs typeface="Arial" panose="020B0604020202020204" pitchFamily="34" charset="0"/>
              </a:rPr>
              <a:t>1-km</a:t>
            </a:r>
            <a:r>
              <a:rPr lang="en-US" sz="1600" dirty="0">
                <a:latin typeface="Arial" panose="020B0604020202020204" pitchFamily="34" charset="0"/>
                <a:cs typeface="Arial" panose="020B0604020202020204" pitchFamily="34" charset="0"/>
              </a:rPr>
              <a:t> spatial resolution in </a:t>
            </a:r>
            <a:r>
              <a:rPr lang="en-US" sz="1600" b="1" dirty="0">
                <a:solidFill>
                  <a:srgbClr val="0080D3"/>
                </a:solidFill>
                <a:latin typeface="Arial" panose="020B0604020202020204" pitchFamily="34" charset="0"/>
                <a:cs typeface="Arial" panose="020B0604020202020204" pitchFamily="34" charset="0"/>
              </a:rPr>
              <a:t>11</a:t>
            </a:r>
            <a:r>
              <a:rPr lang="en-US" sz="1600" dirty="0">
                <a:latin typeface="Arial" panose="020B0604020202020204" pitchFamily="34" charset="0"/>
                <a:cs typeface="Arial" panose="020B0604020202020204" pitchFamily="34" charset="0"/>
              </a:rPr>
              <a:t> primary target areas (PTAs).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Two PTAs are in Africa: </a:t>
            </a:r>
            <a:r>
              <a:rPr lang="en-US" sz="1600" b="1" dirty="0">
                <a:solidFill>
                  <a:srgbClr val="0070C0"/>
                </a:solidFill>
                <a:latin typeface="Arial" panose="020B0604020202020204" pitchFamily="34" charset="0"/>
                <a:cs typeface="Arial" panose="020B0604020202020204" pitchFamily="34" charset="0"/>
              </a:rPr>
              <a:t>Ethiopia</a:t>
            </a:r>
            <a:r>
              <a:rPr lang="en-US" sz="1600" dirty="0">
                <a:latin typeface="Arial" panose="020B0604020202020204" pitchFamily="34" charset="0"/>
                <a:cs typeface="Arial" panose="020B0604020202020204" pitchFamily="34" charset="0"/>
              </a:rPr>
              <a:t> (Addis Ababa and vicinity) and </a:t>
            </a:r>
            <a:r>
              <a:rPr lang="en-US" sz="1600" b="1" dirty="0">
                <a:solidFill>
                  <a:srgbClr val="0070C0"/>
                </a:solidFill>
                <a:latin typeface="Arial" panose="020B0604020202020204" pitchFamily="34" charset="0"/>
                <a:cs typeface="Arial" panose="020B0604020202020204" pitchFamily="34" charset="0"/>
              </a:rPr>
              <a:t>South Africa</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(Johannesburg and vicinity).</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 surface PM monitor </a:t>
            </a:r>
            <a:r>
              <a:rPr lang="en-US" sz="1600" b="1" dirty="0">
                <a:solidFill>
                  <a:srgbClr val="0070C0"/>
                </a:solidFill>
                <a:latin typeface="Arial" panose="020B0604020202020204" pitchFamily="34" charset="0"/>
                <a:cs typeface="Arial" panose="020B0604020202020204" pitchFamily="34" charset="0"/>
              </a:rPr>
              <a:t>deployments</a:t>
            </a:r>
            <a:r>
              <a:rPr lang="en-US" sz="1600" dirty="0">
                <a:latin typeface="Arial" panose="020B0604020202020204" pitchFamily="34" charset="0"/>
                <a:cs typeface="Arial" panose="020B0604020202020204" pitchFamily="34" charset="0"/>
              </a:rPr>
              <a:t> in the African PTAs are </a:t>
            </a:r>
            <a:r>
              <a:rPr lang="en-US" sz="1600" b="1" dirty="0">
                <a:solidFill>
                  <a:srgbClr val="0070C0"/>
                </a:solidFill>
                <a:latin typeface="Arial" panose="020B0604020202020204" pitchFamily="34" charset="0"/>
                <a:cs typeface="Arial" panose="020B0604020202020204" pitchFamily="34" charset="0"/>
              </a:rPr>
              <a:t>near completion</a:t>
            </a:r>
            <a:r>
              <a:rPr lang="en-US" sz="1600" dirty="0">
                <a:latin typeface="Arial" panose="020B0604020202020204" pitchFamily="34" charset="0"/>
                <a:cs typeface="Arial" panose="020B0604020202020204" pitchFamily="34" charset="0"/>
              </a:rPr>
              <a:t> and data are starting to be acquired.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MAIA-EVI data products will be </a:t>
            </a:r>
            <a:r>
              <a:rPr lang="en-US" sz="1600" b="1" dirty="0">
                <a:solidFill>
                  <a:srgbClr val="0080D3"/>
                </a:solidFill>
                <a:latin typeface="Arial" panose="020B0604020202020204" pitchFamily="34" charset="0"/>
                <a:cs typeface="Arial" panose="020B0604020202020204" pitchFamily="34" charset="0"/>
              </a:rPr>
              <a:t>publicly available </a:t>
            </a:r>
            <a:r>
              <a:rPr lang="en-US" sz="1600" dirty="0">
                <a:latin typeface="Arial" panose="020B0604020202020204" pitchFamily="34" charset="0"/>
                <a:cs typeface="Arial" panose="020B0604020202020204" pitchFamily="34" charset="0"/>
              </a:rPr>
              <a:t>at NASA’s Atmospheric Science Data Center.</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Epidemiologists on the MAIA-EVI Science Team will investigate linkages between </a:t>
            </a:r>
            <a:r>
              <a:rPr lang="en-US" sz="1600" b="1" dirty="0">
                <a:solidFill>
                  <a:srgbClr val="0080D3"/>
                </a:solidFill>
                <a:latin typeface="Arial" panose="020B0604020202020204" pitchFamily="34" charset="0"/>
                <a:cs typeface="Arial" panose="020B0604020202020204" pitchFamily="34" charset="0"/>
              </a:rPr>
              <a:t>PM type </a:t>
            </a:r>
            <a:r>
              <a:rPr lang="en-US" sz="1600" dirty="0">
                <a:latin typeface="Arial" panose="020B0604020202020204" pitchFamily="34" charset="0"/>
                <a:cs typeface="Arial" panose="020B0604020202020204" pitchFamily="34" charset="0"/>
              </a:rPr>
              <a:t>and </a:t>
            </a:r>
            <a:r>
              <a:rPr lang="en-US" sz="1600" b="1" dirty="0">
                <a:solidFill>
                  <a:srgbClr val="0080D3"/>
                </a:solidFill>
                <a:latin typeface="Arial" panose="020B0604020202020204" pitchFamily="34" charset="0"/>
                <a:cs typeface="Arial" panose="020B0604020202020204" pitchFamily="34" charset="0"/>
              </a:rPr>
              <a:t>human health</a:t>
            </a:r>
            <a:r>
              <a:rPr lang="en-US" sz="16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F9DBEAFC-C55B-40DF-9271-87CC2345D188}"/>
              </a:ext>
            </a:extLst>
          </p:cNvPr>
          <p:cNvPicPr>
            <a:picLocks noChangeAspect="1"/>
          </p:cNvPicPr>
          <p:nvPr/>
        </p:nvPicPr>
        <p:blipFill>
          <a:blip r:embed="rId3"/>
          <a:stretch>
            <a:fillRect/>
          </a:stretch>
        </p:blipFill>
        <p:spPr>
          <a:xfrm>
            <a:off x="6300970" y="1336595"/>
            <a:ext cx="5550784" cy="4184809"/>
          </a:xfrm>
          <a:prstGeom prst="rect">
            <a:avLst/>
          </a:prstGeom>
        </p:spPr>
      </p:pic>
      <p:sp>
        <p:nvSpPr>
          <p:cNvPr id="8" name="Rectangle 7">
            <a:extLst>
              <a:ext uri="{FF2B5EF4-FFF2-40B4-BE49-F238E27FC236}">
                <a16:creationId xmlns:a16="http://schemas.microsoft.com/office/drawing/2014/main" id="{77047022-991A-40B1-8CF0-1AC75FAB2A86}"/>
              </a:ext>
            </a:extLst>
          </p:cNvPr>
          <p:cNvSpPr/>
          <p:nvPr/>
        </p:nvSpPr>
        <p:spPr>
          <a:xfrm>
            <a:off x="6719977" y="5521404"/>
            <a:ext cx="4931608" cy="923330"/>
          </a:xfrm>
          <a:prstGeom prst="rect">
            <a:avLst/>
          </a:prstGeom>
        </p:spPr>
        <p:txBody>
          <a:bodyPr wrap="square">
            <a:spAutoFit/>
          </a:bodyPr>
          <a:lstStyle/>
          <a:p>
            <a:pPr algn="ctr"/>
            <a:r>
              <a:rPr lang="en-US" b="1" u="sng" dirty="0">
                <a:solidFill>
                  <a:srgbClr val="0080D3"/>
                </a:solidFill>
                <a:latin typeface="Arial" panose="020B0604020202020204" pitchFamily="34" charset="0"/>
                <a:cs typeface="Arial" panose="020B0604020202020204" pitchFamily="34" charset="0"/>
              </a:rPr>
              <a:t>maia.jpl.nasa.gov</a:t>
            </a:r>
          </a:p>
          <a:p>
            <a:pPr algn="ctr"/>
            <a:endParaRPr lang="en-US" b="1" u="sng" dirty="0">
              <a:solidFill>
                <a:srgbClr val="0080D3"/>
              </a:solidFill>
              <a:latin typeface="Arial" panose="020B0604020202020204" pitchFamily="34" charset="0"/>
              <a:cs typeface="Arial" panose="020B0604020202020204" pitchFamily="34" charset="0"/>
            </a:endParaRPr>
          </a:p>
          <a:p>
            <a:pPr algn="ctr"/>
            <a:r>
              <a:rPr lang="en-US" b="1" u="sng" dirty="0">
                <a:latin typeface="Arial" panose="020B0604020202020204" pitchFamily="34" charset="0"/>
                <a:cs typeface="Arial" panose="020B0604020202020204" pitchFamily="34" charset="0"/>
              </a:rPr>
              <a:t>Sina.Hasheminassab@jpl.nasa.gov</a:t>
            </a:r>
          </a:p>
        </p:txBody>
      </p:sp>
      <p:sp>
        <p:nvSpPr>
          <p:cNvPr id="7" name="Slide Number Placeholder 5">
            <a:extLst>
              <a:ext uri="{FF2B5EF4-FFF2-40B4-BE49-F238E27FC236}">
                <a16:creationId xmlns:a16="http://schemas.microsoft.com/office/drawing/2014/main" id="{928DF3C8-53AA-4D4B-B53E-DE156C24EB91}"/>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18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44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2940307" y="296111"/>
            <a:ext cx="6311385" cy="643689"/>
          </a:xfrm>
        </p:spPr>
        <p:txBody>
          <a:bodyPr>
            <a:normAutofit/>
          </a:bodyPr>
          <a:lstStyle/>
          <a:p>
            <a:pPr algn="ctr"/>
            <a:r>
              <a:rPr lang="en-US" sz="3600" b="1" dirty="0">
                <a:latin typeface="Century Gothic" panose="020B0502020202020204" pitchFamily="34" charset="0"/>
              </a:rPr>
              <a:t>Acknowledgments</a:t>
            </a:r>
          </a:p>
        </p:txBody>
      </p:sp>
      <p:sp>
        <p:nvSpPr>
          <p:cNvPr id="7" name="Slide Number Placeholder 5">
            <a:extLst>
              <a:ext uri="{FF2B5EF4-FFF2-40B4-BE49-F238E27FC236}">
                <a16:creationId xmlns:a16="http://schemas.microsoft.com/office/drawing/2014/main" id="{928DF3C8-53AA-4D4B-B53E-DE156C24EB91}"/>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19</a:t>
            </a:fld>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610FD4D-E105-4822-A9D9-202BFC262F35}"/>
              </a:ext>
            </a:extLst>
          </p:cNvPr>
          <p:cNvSpPr/>
          <p:nvPr/>
        </p:nvSpPr>
        <p:spPr>
          <a:xfrm>
            <a:off x="376871" y="1509156"/>
            <a:ext cx="11332529" cy="3416320"/>
          </a:xfrm>
          <a:prstGeom prst="rect">
            <a:avLst/>
          </a:prstGeom>
        </p:spPr>
        <p:txBody>
          <a:bodyPr wrap="square">
            <a:spAutoFit/>
          </a:bodyPr>
          <a:lstStyle/>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MAIA project is grateful to the field team members involved in the installation, operation, and maintenance of the air monitoring equipment, as well as those involved in laboratory analysis and data processing.</a:t>
            </a: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solidFill>
                  <a:srgbClr val="000000"/>
                </a:solidFill>
                <a:latin typeface="Arial" panose="020B0604020202020204" pitchFamily="34" charset="0"/>
                <a:ea typeface="Arial Unicode MS"/>
                <a:cs typeface="Arial" panose="020B0604020202020204" pitchFamily="34" charset="0"/>
              </a:rPr>
              <a:t>The US Agency for International Development (USAID) has provided funding to supplement MAIA's activities in Africa.</a:t>
            </a:r>
          </a:p>
          <a:p>
            <a:pPr marL="214313" indent="-214313">
              <a:buFont typeface="Arial" panose="020B0604020202020204" pitchFamily="34" charset="0"/>
              <a:buChar char="•"/>
            </a:pPr>
            <a:endParaRPr lang="en-US" dirty="0">
              <a:solidFill>
                <a:srgbClr val="000000"/>
              </a:solidFill>
              <a:latin typeface="Arial" panose="020B0604020202020204" pitchFamily="34" charset="0"/>
              <a:ea typeface="Arial Unicode MS"/>
              <a:cs typeface="Arial" panose="020B0604020202020204" pitchFamily="34" charset="0"/>
            </a:endParaRPr>
          </a:p>
          <a:p>
            <a:pPr marL="214313" indent="-214313">
              <a:buFont typeface="Arial" panose="020B0604020202020204" pitchFamily="34" charset="0"/>
              <a:buChar char="•"/>
            </a:pPr>
            <a:endParaRPr lang="en-US" dirty="0">
              <a:solidFill>
                <a:srgbClr val="00000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dirty="0">
                <a:solidFill>
                  <a:srgbClr val="000000"/>
                </a:solidFill>
                <a:latin typeface="Arial" panose="020B0604020202020204" pitchFamily="34" charset="0"/>
                <a:ea typeface="Arial Unicode MS"/>
                <a:cs typeface="Arial" panose="020B0604020202020204" pitchFamily="34" charset="0"/>
              </a:rPr>
              <a:t>The US Department of State (USDOS) facilitates shipments of the air monitoring equipment and consumables. USDOS is also hosting some of the air monitoring equipment at the embassy sites.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99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8410397-BE1F-0248-A465-5845EB94685C}"/>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2</a:t>
            </a:fld>
            <a:endParaRPr lang="en-US" dirty="0">
              <a:latin typeface="Arial" panose="020B0604020202020204" pitchFamily="34" charset="0"/>
              <a:cs typeface="Arial" panose="020B0604020202020204" pitchFamily="34" charset="0"/>
            </a:endParaRPr>
          </a:p>
        </p:txBody>
      </p:sp>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1230087" y="111538"/>
            <a:ext cx="9535884" cy="643689"/>
          </a:xfrm>
        </p:spPr>
        <p:txBody>
          <a:bodyPr>
            <a:normAutofit/>
          </a:bodyPr>
          <a:lstStyle/>
          <a:p>
            <a:pPr algn="ctr"/>
            <a:r>
              <a:rPr lang="en-US" sz="3200" b="1" dirty="0">
                <a:latin typeface="Century Gothic" panose="020B0502020202020204" pitchFamily="34" charset="0"/>
                <a:cs typeface="Arial" panose="020B0604020202020204" pitchFamily="34" charset="0"/>
              </a:rPr>
              <a:t>MAIA Earth Venture Instrument Investigation</a:t>
            </a:r>
          </a:p>
        </p:txBody>
      </p:sp>
      <p:sp>
        <p:nvSpPr>
          <p:cNvPr id="3" name="TextBox 2">
            <a:extLst>
              <a:ext uri="{FF2B5EF4-FFF2-40B4-BE49-F238E27FC236}">
                <a16:creationId xmlns:a16="http://schemas.microsoft.com/office/drawing/2014/main" id="{008A64B2-23B6-56E1-185A-511B54401752}"/>
              </a:ext>
            </a:extLst>
          </p:cNvPr>
          <p:cNvSpPr txBox="1"/>
          <p:nvPr/>
        </p:nvSpPr>
        <p:spPr>
          <a:xfrm>
            <a:off x="344236" y="1499393"/>
            <a:ext cx="6790778" cy="483209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 was selected in 2016 as a NASA </a:t>
            </a:r>
            <a:r>
              <a:rPr lang="en-US" sz="1600" b="1" dirty="0">
                <a:solidFill>
                  <a:srgbClr val="0070C0"/>
                </a:solidFill>
                <a:latin typeface="Arial" panose="020B0604020202020204" pitchFamily="34" charset="0"/>
                <a:cs typeface="Arial" panose="020B0604020202020204" pitchFamily="34" charset="0"/>
              </a:rPr>
              <a:t>Earth Venture Instrument (EVI) </a:t>
            </a:r>
            <a:r>
              <a:rPr lang="en-US" sz="1600" dirty="0">
                <a:latin typeface="Arial" panose="020B0604020202020204" pitchFamily="34" charset="0"/>
                <a:cs typeface="Arial" panose="020B0604020202020204" pitchFamily="34" charset="0"/>
              </a:rPr>
              <a:t>investigation with a primary emphasis on societal benefit.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MAIA’s EVI</a:t>
            </a:r>
            <a:r>
              <a:rPr lang="en-US" sz="1600" dirty="0">
                <a:solidFill>
                  <a:schemeClr val="accent2"/>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objective is to link exposure to </a:t>
            </a:r>
            <a:r>
              <a:rPr lang="en-US" sz="1600" b="1" dirty="0">
                <a:solidFill>
                  <a:srgbClr val="0080D3"/>
                </a:solidFill>
                <a:latin typeface="Arial" panose="020B0604020202020204" pitchFamily="34" charset="0"/>
                <a:cs typeface="Arial" panose="020B0604020202020204" pitchFamily="34" charset="0"/>
              </a:rPr>
              <a:t>different PM types</a:t>
            </a:r>
            <a:r>
              <a:rPr lang="en-US" sz="1600" b="1" dirty="0">
                <a:solidFill>
                  <a:schemeClr val="accent4">
                    <a:lumMod val="50000"/>
                  </a:schemeClr>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(mixtures of particles having different sizes, shapes, and compositions) with </a:t>
            </a:r>
            <a:r>
              <a:rPr lang="en-US" sz="1600" b="1" dirty="0">
                <a:solidFill>
                  <a:srgbClr val="0080D3"/>
                </a:solidFill>
                <a:latin typeface="Arial" panose="020B0604020202020204" pitchFamily="34" charset="0"/>
                <a:cs typeface="Arial" panose="020B0604020202020204" pitchFamily="34" charset="0"/>
              </a:rPr>
              <a:t>human health</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MAIA applies and extends current satellite-based methodologies to enable </a:t>
            </a:r>
            <a:r>
              <a:rPr lang="en-US" sz="1600" b="1" dirty="0">
                <a:solidFill>
                  <a:srgbClr val="0080D3"/>
                </a:solidFill>
                <a:latin typeface="Arial" panose="020B0604020202020204" pitchFamily="34" charset="0"/>
                <a:cs typeface="Arial" panose="020B0604020202020204" pitchFamily="34" charset="0"/>
              </a:rPr>
              <a:t>mapping of speciated PM </a:t>
            </a:r>
            <a:r>
              <a:rPr lang="en-US" sz="1600" dirty="0">
                <a:latin typeface="Arial" panose="020B0604020202020204" pitchFamily="34" charset="0"/>
                <a:cs typeface="Arial" panose="020B0604020202020204" pitchFamily="34" charset="0"/>
              </a:rPr>
              <a:t>in selected metropolitan areas around the world.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NASA</a:t>
            </a:r>
            <a:r>
              <a:rPr lang="en-US" sz="1600" dirty="0">
                <a:latin typeface="Arial" panose="020B0604020202020204" pitchFamily="34" charset="0"/>
                <a:cs typeface="Arial" panose="020B0604020202020204" pitchFamily="34" charset="0"/>
              </a:rPr>
              <a:t> and the </a:t>
            </a:r>
            <a:r>
              <a:rPr lang="en-US" sz="1600" b="1" dirty="0">
                <a:solidFill>
                  <a:srgbClr val="0070C0"/>
                </a:solidFill>
                <a:latin typeface="Arial" panose="020B0604020202020204" pitchFamily="34" charset="0"/>
                <a:cs typeface="Arial" panose="020B0604020202020204" pitchFamily="34" charset="0"/>
              </a:rPr>
              <a:t>Italian Space Agency (ASI)</a:t>
            </a:r>
            <a:r>
              <a:rPr lang="en-US" sz="1600" dirty="0">
                <a:latin typeface="Arial" panose="020B0604020202020204" pitchFamily="34" charset="0"/>
                <a:cs typeface="Arial" panose="020B0604020202020204" pitchFamily="34" charset="0"/>
              </a:rPr>
              <a:t> are partnering on the MAIA mission, with ASI contributing the </a:t>
            </a:r>
            <a:r>
              <a:rPr lang="en-US" sz="1600" b="1" dirty="0">
                <a:solidFill>
                  <a:srgbClr val="0070C0"/>
                </a:solidFill>
                <a:latin typeface="Arial" panose="020B0604020202020204" pitchFamily="34" charset="0"/>
                <a:cs typeface="Arial" panose="020B0604020202020204" pitchFamily="34" charset="0"/>
              </a:rPr>
              <a:t>host spacecraft</a:t>
            </a:r>
            <a:r>
              <a:rPr lang="en-US" sz="1600" dirty="0">
                <a:latin typeface="Arial" panose="020B0604020202020204" pitchFamily="34" charset="0"/>
                <a:cs typeface="Arial" panose="020B0604020202020204" pitchFamily="34" charset="0"/>
              </a:rPr>
              <a:t>, </a:t>
            </a:r>
            <a:r>
              <a:rPr lang="en-US" sz="1600" b="1" dirty="0">
                <a:solidFill>
                  <a:srgbClr val="0070C0"/>
                </a:solidFill>
                <a:latin typeface="Arial" panose="020B0604020202020204" pitchFamily="34" charset="0"/>
                <a:cs typeface="Arial" panose="020B0604020202020204" pitchFamily="34" charset="0"/>
              </a:rPr>
              <a:t>launch</a:t>
            </a:r>
            <a:r>
              <a:rPr lang="en-US" sz="1600" dirty="0">
                <a:latin typeface="Arial" panose="020B0604020202020204" pitchFamily="34" charset="0"/>
                <a:cs typeface="Arial" panose="020B0604020202020204" pitchFamily="34" charset="0"/>
              </a:rPr>
              <a:t>, and </a:t>
            </a:r>
            <a:r>
              <a:rPr lang="en-US" sz="1600" b="1" dirty="0">
                <a:solidFill>
                  <a:srgbClr val="0070C0"/>
                </a:solidFill>
                <a:latin typeface="Arial" panose="020B0604020202020204" pitchFamily="34" charset="0"/>
                <a:cs typeface="Arial" panose="020B0604020202020204" pitchFamily="34" charset="0"/>
              </a:rPr>
              <a:t>complementary science</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Satellite launch: ~</a:t>
            </a:r>
            <a:r>
              <a:rPr lang="en-US" sz="1600" b="1" dirty="0">
                <a:solidFill>
                  <a:srgbClr val="0080D3"/>
                </a:solidFill>
                <a:latin typeface="Arial" panose="020B0604020202020204" pitchFamily="34" charset="0"/>
                <a:cs typeface="Arial" panose="020B0604020202020204" pitchFamily="34" charset="0"/>
              </a:rPr>
              <a:t>2024</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Baseline flight mission duration: </a:t>
            </a:r>
            <a:r>
              <a:rPr lang="en-US" sz="1600" b="1" dirty="0">
                <a:solidFill>
                  <a:srgbClr val="0080D3"/>
                </a:solidFill>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years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7787098-8982-4671-BFCD-C153E4894FBE}"/>
              </a:ext>
            </a:extLst>
          </p:cNvPr>
          <p:cNvPicPr>
            <a:picLocks noChangeAspect="1"/>
          </p:cNvPicPr>
          <p:nvPr/>
        </p:nvPicPr>
        <p:blipFill>
          <a:blip r:embed="rId3"/>
          <a:stretch>
            <a:fillRect/>
          </a:stretch>
        </p:blipFill>
        <p:spPr>
          <a:xfrm>
            <a:off x="7367410" y="1499393"/>
            <a:ext cx="4540739" cy="4561347"/>
          </a:xfrm>
          <a:prstGeom prst="rect">
            <a:avLst/>
          </a:prstGeom>
        </p:spPr>
      </p:pic>
    </p:spTree>
    <p:extLst>
      <p:ext uri="{BB962C8B-B14F-4D97-AF65-F5344CB8AC3E}">
        <p14:creationId xmlns:p14="http://schemas.microsoft.com/office/powerpoint/2010/main" val="294344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1534887" y="161386"/>
            <a:ext cx="8991600" cy="643689"/>
          </a:xfrm>
        </p:spPr>
        <p:txBody>
          <a:bodyPr>
            <a:noAutofit/>
          </a:bodyPr>
          <a:lstStyle/>
          <a:p>
            <a:r>
              <a:rPr lang="en-US" sz="3200" b="1" dirty="0">
                <a:latin typeface="Century Gothic" panose="020B0502020202020204" pitchFamily="34" charset="0"/>
                <a:cs typeface="Arial" panose="020B0604020202020204" pitchFamily="34" charset="0"/>
              </a:rPr>
              <a:t>Key Elements of the MAIA-EVI Investigation</a:t>
            </a:r>
          </a:p>
        </p:txBody>
      </p:sp>
      <p:graphicFrame>
        <p:nvGraphicFramePr>
          <p:cNvPr id="7" name="Table 6">
            <a:extLst>
              <a:ext uri="{FF2B5EF4-FFF2-40B4-BE49-F238E27FC236}">
                <a16:creationId xmlns:a16="http://schemas.microsoft.com/office/drawing/2014/main" id="{B6B37BD9-A1C5-4CBA-9CF7-B8D2DD552508}"/>
              </a:ext>
            </a:extLst>
          </p:cNvPr>
          <p:cNvGraphicFramePr>
            <a:graphicFrameLocks noGrp="1"/>
          </p:cNvGraphicFramePr>
          <p:nvPr/>
        </p:nvGraphicFramePr>
        <p:xfrm>
          <a:off x="348441" y="1347503"/>
          <a:ext cx="11379144" cy="2506022"/>
        </p:xfrm>
        <a:graphic>
          <a:graphicData uri="http://schemas.openxmlformats.org/drawingml/2006/table">
            <a:tbl>
              <a:tblPr bandRow="1">
                <a:tableStyleId>{5C22544A-7EE6-4342-B048-85BDC9FD1C3A}</a:tableStyleId>
              </a:tblPr>
              <a:tblGrid>
                <a:gridCol w="2528109">
                  <a:extLst>
                    <a:ext uri="{9D8B030D-6E8A-4147-A177-3AD203B41FA5}">
                      <a16:colId xmlns:a16="http://schemas.microsoft.com/office/drawing/2014/main" val="20000"/>
                    </a:ext>
                  </a:extLst>
                </a:gridCol>
                <a:gridCol w="2800350">
                  <a:extLst>
                    <a:ext uri="{9D8B030D-6E8A-4147-A177-3AD203B41FA5}">
                      <a16:colId xmlns:a16="http://schemas.microsoft.com/office/drawing/2014/main" val="20001"/>
                    </a:ext>
                  </a:extLst>
                </a:gridCol>
                <a:gridCol w="3314700">
                  <a:extLst>
                    <a:ext uri="{9D8B030D-6E8A-4147-A177-3AD203B41FA5}">
                      <a16:colId xmlns:a16="http://schemas.microsoft.com/office/drawing/2014/main" val="20002"/>
                    </a:ext>
                  </a:extLst>
                </a:gridCol>
                <a:gridCol w="2735985">
                  <a:extLst>
                    <a:ext uri="{9D8B030D-6E8A-4147-A177-3AD203B41FA5}">
                      <a16:colId xmlns:a16="http://schemas.microsoft.com/office/drawing/2014/main" val="1096051102"/>
                    </a:ext>
                  </a:extLst>
                </a:gridCol>
              </a:tblGrid>
              <a:tr h="2064062">
                <a:tc>
                  <a:txBody>
                    <a:bodyPr/>
                    <a:lstStyle/>
                    <a:p>
                      <a:endParaRPr lang="en-US" sz="1600" b="0" i="0" dirty="0">
                        <a:latin typeface="Arial Regular"/>
                      </a:endParaRPr>
                    </a:p>
                  </a:txBody>
                  <a:tcPr/>
                </a:tc>
                <a:tc>
                  <a:txBody>
                    <a:bodyPr/>
                    <a:lstStyle/>
                    <a:p>
                      <a:endParaRPr lang="en-US" sz="1600" b="0" i="0" dirty="0">
                        <a:latin typeface="Arial Regular"/>
                      </a:endParaRPr>
                    </a:p>
                  </a:txBody>
                  <a:tcPr/>
                </a:tc>
                <a:tc>
                  <a:txBody>
                    <a:bodyPr/>
                    <a:lstStyle/>
                    <a:p>
                      <a:endParaRPr lang="en-US" sz="1600" b="0" i="0" dirty="0">
                        <a:latin typeface="Arial Regular"/>
                      </a:endParaRPr>
                    </a:p>
                  </a:txBody>
                  <a:tcPr/>
                </a:tc>
                <a:tc>
                  <a:txBody>
                    <a:bodyPr/>
                    <a:lstStyle/>
                    <a:p>
                      <a:endParaRPr lang="en-US" sz="1600" b="0" i="0" dirty="0">
                        <a:latin typeface="Arial Regular"/>
                      </a:endParaRPr>
                    </a:p>
                  </a:txBody>
                  <a:tcPr/>
                </a:tc>
                <a:extLst>
                  <a:ext uri="{0D108BD9-81ED-4DB2-BD59-A6C34878D82A}">
                    <a16:rowId xmlns:a16="http://schemas.microsoft.com/office/drawing/2014/main" val="10000"/>
                  </a:ext>
                </a:extLst>
              </a:tr>
              <a:tr h="345674">
                <a:tc>
                  <a:txBody>
                    <a:bodyPr/>
                    <a:lstStyle/>
                    <a:p>
                      <a:pPr marL="0" marR="0" indent="0" algn="ctr" defTabSz="914400" rtl="0" eaLnBrk="1" fontAlgn="auto" latinLnBrk="0" hangingPunct="1">
                        <a:lnSpc>
                          <a:spcPct val="100000"/>
                        </a:lnSpc>
                        <a:spcBef>
                          <a:spcPts val="0"/>
                        </a:spcBef>
                        <a:spcAft>
                          <a:spcPts val="200"/>
                        </a:spcAft>
                        <a:buClrTx/>
                        <a:buSzTx/>
                        <a:buFontTx/>
                        <a:buNone/>
                        <a:tabLst/>
                        <a:defRPr/>
                      </a:pPr>
                      <a:r>
                        <a:rPr lang="en-US" sz="2300" b="0" i="0" dirty="0">
                          <a:solidFill>
                            <a:srgbClr val="775F55"/>
                          </a:solidFill>
                          <a:latin typeface="Arial Narrow" panose="020B0604020202020204" pitchFamily="34" charset="0"/>
                          <a:cs typeface="Arial Narrow" panose="020B0604020202020204" pitchFamily="34" charset="0"/>
                        </a:rPr>
                        <a:t>Satellite instrument</a:t>
                      </a:r>
                    </a:p>
                  </a:txBody>
                  <a:tcPr>
                    <a:solidFill>
                      <a:srgbClr val="CDDCD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0" i="0" dirty="0">
                          <a:solidFill>
                            <a:srgbClr val="775F55"/>
                          </a:solidFill>
                          <a:latin typeface="Arial Narrow" panose="020B0604020202020204" pitchFamily="34" charset="0"/>
                          <a:cs typeface="Arial Narrow" panose="020B0604020202020204" pitchFamily="34" charset="0"/>
                        </a:rPr>
                        <a:t>Surface monitor network</a:t>
                      </a:r>
                      <a:endParaRPr lang="en-US" sz="2300" b="0" i="0" baseline="0" dirty="0">
                        <a:solidFill>
                          <a:srgbClr val="775F55"/>
                        </a:solidFill>
                        <a:latin typeface="Arial Narrow" panose="020B0604020202020204" pitchFamily="34" charset="0"/>
                        <a:cs typeface="Arial Narrow" panose="020B0604020202020204" pitchFamily="34" charset="0"/>
                      </a:endParaRPr>
                    </a:p>
                  </a:txBody>
                  <a:tcPr>
                    <a:solidFill>
                      <a:srgbClr val="CDDCD8"/>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0" i="0" dirty="0">
                          <a:solidFill>
                            <a:srgbClr val="775F55"/>
                          </a:solidFill>
                          <a:latin typeface="Arial Narrow" panose="020B0604020202020204" pitchFamily="34" charset="0"/>
                          <a:cs typeface="Arial Narrow" panose="020B0604020202020204" pitchFamily="34" charset="0"/>
                        </a:rPr>
                        <a:t>Chemical transport model </a:t>
                      </a:r>
                    </a:p>
                  </a:txBody>
                  <a:tcPr>
                    <a:solidFill>
                      <a:srgbClr val="CDDCD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0" i="0" dirty="0">
                          <a:solidFill>
                            <a:srgbClr val="775F55"/>
                          </a:solidFill>
                          <a:latin typeface="Arial Narrow" panose="020B0604020202020204" pitchFamily="34" charset="0"/>
                          <a:cs typeface="Arial Narrow" panose="020B0604020202020204" pitchFamily="34" charset="0"/>
                        </a:rPr>
                        <a:t>Health records</a:t>
                      </a:r>
                    </a:p>
                  </a:txBody>
                  <a:tcPr>
                    <a:solidFill>
                      <a:srgbClr val="FADDDE"/>
                    </a:solidFill>
                  </a:tcPr>
                </a:tc>
                <a:extLst>
                  <a:ext uri="{0D108BD9-81ED-4DB2-BD59-A6C34878D82A}">
                    <a16:rowId xmlns:a16="http://schemas.microsoft.com/office/drawing/2014/main" val="10001"/>
                  </a:ext>
                </a:extLst>
              </a:tr>
            </a:tbl>
          </a:graphicData>
        </a:graphic>
      </p:graphicFrame>
      <p:pic>
        <p:nvPicPr>
          <p:cNvPr id="8" name="Picture 7" descr="canstockphoto16698596_crop.png">
            <a:extLst>
              <a:ext uri="{FF2B5EF4-FFF2-40B4-BE49-F238E27FC236}">
                <a16:creationId xmlns:a16="http://schemas.microsoft.com/office/drawing/2014/main" id="{3B210624-28DE-4A91-BC92-C44DA16B4A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10206" y="1469199"/>
            <a:ext cx="2085739" cy="1828800"/>
          </a:xfrm>
          <a:prstGeom prst="rect">
            <a:avLst/>
          </a:prstGeom>
        </p:spPr>
      </p:pic>
      <p:grpSp>
        <p:nvGrpSpPr>
          <p:cNvPr id="9" name="Group 8">
            <a:extLst>
              <a:ext uri="{FF2B5EF4-FFF2-40B4-BE49-F238E27FC236}">
                <a16:creationId xmlns:a16="http://schemas.microsoft.com/office/drawing/2014/main" id="{34834FED-E487-4465-88C5-ADBB8F50D381}"/>
              </a:ext>
            </a:extLst>
          </p:cNvPr>
          <p:cNvGrpSpPr/>
          <p:nvPr/>
        </p:nvGrpSpPr>
        <p:grpSpPr>
          <a:xfrm>
            <a:off x="6478417" y="1396549"/>
            <a:ext cx="1828800" cy="1959937"/>
            <a:chOff x="7147153" y="1372217"/>
            <a:chExt cx="1828800" cy="1959937"/>
          </a:xfrm>
        </p:grpSpPr>
        <p:pic>
          <p:nvPicPr>
            <p:cNvPr id="10" name="Picture 9">
              <a:extLst>
                <a:ext uri="{FF2B5EF4-FFF2-40B4-BE49-F238E27FC236}">
                  <a16:creationId xmlns:a16="http://schemas.microsoft.com/office/drawing/2014/main" id="{53F58F37-EA3F-4D63-96CF-E0532378E4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47153" y="1372217"/>
              <a:ext cx="1828800" cy="1959937"/>
            </a:xfrm>
            <a:prstGeom prst="rect">
              <a:avLst/>
            </a:prstGeom>
          </p:spPr>
        </p:pic>
        <p:sp>
          <p:nvSpPr>
            <p:cNvPr id="11" name="Rectangle 10">
              <a:extLst>
                <a:ext uri="{FF2B5EF4-FFF2-40B4-BE49-F238E27FC236}">
                  <a16:creationId xmlns:a16="http://schemas.microsoft.com/office/drawing/2014/main" id="{2CA41EEB-FEEB-4B51-9D0E-12664F9C89C0}"/>
                </a:ext>
              </a:extLst>
            </p:cNvPr>
            <p:cNvSpPr/>
            <p:nvPr/>
          </p:nvSpPr>
          <p:spPr>
            <a:xfrm>
              <a:off x="8819507" y="1738255"/>
              <a:ext cx="156446" cy="10618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40998DE-C709-44A9-8A90-3DF872350970}"/>
                </a:ext>
              </a:extLst>
            </p:cNvPr>
            <p:cNvSpPr/>
            <p:nvPr/>
          </p:nvSpPr>
          <p:spPr>
            <a:xfrm rot="5400000">
              <a:off x="8169117" y="921390"/>
              <a:ext cx="128016" cy="106184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3" name="Down Arrow 26">
            <a:extLst>
              <a:ext uri="{FF2B5EF4-FFF2-40B4-BE49-F238E27FC236}">
                <a16:creationId xmlns:a16="http://schemas.microsoft.com/office/drawing/2014/main" id="{058433F0-2479-46E8-B3E4-0D3E00E36349}"/>
              </a:ext>
            </a:extLst>
          </p:cNvPr>
          <p:cNvSpPr/>
          <p:nvPr/>
        </p:nvSpPr>
        <p:spPr>
          <a:xfrm>
            <a:off x="8782123" y="4089018"/>
            <a:ext cx="2926751" cy="1216973"/>
          </a:xfrm>
          <a:prstGeom prst="downArrow">
            <a:avLst>
              <a:gd name="adj1" fmla="val 50000"/>
              <a:gd name="adj2" fmla="val 74999"/>
            </a:avLst>
          </a:prstGeom>
          <a:solidFill>
            <a:srgbClr val="FA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dirty="0">
                <a:solidFill>
                  <a:srgbClr val="7B655C"/>
                </a:solidFill>
                <a:latin typeface="Arial" panose="020B0604020202020204" pitchFamily="34" charset="0"/>
                <a:cs typeface="Arial" panose="020B0604020202020204" pitchFamily="34" charset="0"/>
              </a:rPr>
              <a:t>Privacy protected</a:t>
            </a:r>
          </a:p>
        </p:txBody>
      </p:sp>
      <p:sp>
        <p:nvSpPr>
          <p:cNvPr id="14" name="TextBox 13">
            <a:extLst>
              <a:ext uri="{FF2B5EF4-FFF2-40B4-BE49-F238E27FC236}">
                <a16:creationId xmlns:a16="http://schemas.microsoft.com/office/drawing/2014/main" id="{E46D7E99-6882-4224-8130-F5055F38C60B}"/>
              </a:ext>
            </a:extLst>
          </p:cNvPr>
          <p:cNvSpPr txBox="1"/>
          <p:nvPr/>
        </p:nvSpPr>
        <p:spPr>
          <a:xfrm>
            <a:off x="6114500" y="5591054"/>
            <a:ext cx="2331968" cy="769441"/>
          </a:xfrm>
          <a:prstGeom prst="rect">
            <a:avLst/>
          </a:prstGeom>
          <a:noFill/>
          <a:ln w="15875">
            <a:solidFill>
              <a:schemeClr val="accent1"/>
            </a:solidFill>
          </a:ln>
        </p:spPr>
        <p:txBody>
          <a:bodyPr wrap="square" rtlCol="0">
            <a:spAutoFit/>
          </a:bodyPr>
          <a:lstStyle/>
          <a:p>
            <a:pPr algn="ctr"/>
            <a:r>
              <a:rPr lang="en-US" sz="2200" dirty="0">
                <a:latin typeface="Arial" panose="020B0604020202020204" pitchFamily="34" charset="0"/>
                <a:cs typeface="Arial" panose="020B0604020202020204" pitchFamily="34" charset="0"/>
              </a:rPr>
              <a:t>Epidemiological </a:t>
            </a:r>
          </a:p>
          <a:p>
            <a:pPr algn="ctr"/>
            <a:r>
              <a:rPr lang="en-US" sz="2200" dirty="0">
                <a:latin typeface="Arial" panose="020B0604020202020204" pitchFamily="34" charset="0"/>
                <a:cs typeface="Arial" panose="020B0604020202020204" pitchFamily="34" charset="0"/>
              </a:rPr>
              <a:t>studies</a:t>
            </a:r>
          </a:p>
        </p:txBody>
      </p:sp>
      <p:sp>
        <p:nvSpPr>
          <p:cNvPr id="15" name="Down Arrow 30">
            <a:extLst>
              <a:ext uri="{FF2B5EF4-FFF2-40B4-BE49-F238E27FC236}">
                <a16:creationId xmlns:a16="http://schemas.microsoft.com/office/drawing/2014/main" id="{DB0B6DFC-739C-45F5-986D-6D0B659C4D76}"/>
              </a:ext>
            </a:extLst>
          </p:cNvPr>
          <p:cNvSpPr/>
          <p:nvPr/>
        </p:nvSpPr>
        <p:spPr>
          <a:xfrm>
            <a:off x="2790305" y="4109337"/>
            <a:ext cx="2748778" cy="1216973"/>
          </a:xfrm>
          <a:prstGeom prst="downArrow">
            <a:avLst>
              <a:gd name="adj1" fmla="val 50000"/>
              <a:gd name="adj2" fmla="val 74999"/>
            </a:avLst>
          </a:prstGeom>
          <a:solidFill>
            <a:srgbClr val="CED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B655C"/>
                </a:solidFill>
                <a:latin typeface="Arial" panose="020B0604020202020204" pitchFamily="34" charset="0"/>
                <a:cs typeface="Arial" panose="020B0604020202020204" pitchFamily="34" charset="0"/>
              </a:rPr>
              <a:t>Public products</a:t>
            </a:r>
          </a:p>
        </p:txBody>
      </p:sp>
      <p:sp>
        <p:nvSpPr>
          <p:cNvPr id="16" name="TextBox 15">
            <a:extLst>
              <a:ext uri="{FF2B5EF4-FFF2-40B4-BE49-F238E27FC236}">
                <a16:creationId xmlns:a16="http://schemas.microsoft.com/office/drawing/2014/main" id="{84121A9B-5EF3-4F9A-82D0-7A2984FFE0A9}"/>
              </a:ext>
            </a:extLst>
          </p:cNvPr>
          <p:cNvSpPr txBox="1"/>
          <p:nvPr/>
        </p:nvSpPr>
        <p:spPr>
          <a:xfrm>
            <a:off x="8782123" y="5591054"/>
            <a:ext cx="2633679" cy="769441"/>
          </a:xfrm>
          <a:prstGeom prst="rect">
            <a:avLst/>
          </a:prstGeom>
          <a:solidFill>
            <a:srgbClr val="FADDDF"/>
          </a:solidFill>
        </p:spPr>
        <p:txBody>
          <a:bodyPr wrap="square" rtlCol="0">
            <a:spAutoFit/>
          </a:bodyPr>
          <a:lstStyle/>
          <a:p>
            <a:pPr algn="ctr"/>
            <a:r>
              <a:rPr lang="en-US" sz="2200" dirty="0">
                <a:latin typeface="Arial" panose="020B0604020202020204" pitchFamily="34" charset="0"/>
                <a:ea typeface="Arial Unicode MS"/>
                <a:cs typeface="Arial" panose="020B0604020202020204" pitchFamily="34" charset="0"/>
              </a:rPr>
              <a:t>Birth, death, and hospitalization data</a:t>
            </a:r>
          </a:p>
        </p:txBody>
      </p:sp>
      <p:sp>
        <p:nvSpPr>
          <p:cNvPr id="17" name="TextBox 16">
            <a:extLst>
              <a:ext uri="{FF2B5EF4-FFF2-40B4-BE49-F238E27FC236}">
                <a16:creationId xmlns:a16="http://schemas.microsoft.com/office/drawing/2014/main" id="{8483D835-32C3-4D77-A315-C57DD2137B32}"/>
              </a:ext>
            </a:extLst>
          </p:cNvPr>
          <p:cNvSpPr txBox="1"/>
          <p:nvPr/>
        </p:nvSpPr>
        <p:spPr>
          <a:xfrm>
            <a:off x="830579" y="5624919"/>
            <a:ext cx="4948265" cy="707886"/>
          </a:xfrm>
          <a:prstGeom prst="rect">
            <a:avLst/>
          </a:prstGeom>
          <a:solidFill>
            <a:srgbClr val="CEDDD8"/>
          </a:solidFill>
        </p:spPr>
        <p:txBody>
          <a:bodyPr wrap="square" rtlCol="0">
            <a:spAutoFit/>
          </a:bodyPr>
          <a:lstStyle/>
          <a:p>
            <a:pPr algn="ctr"/>
            <a:r>
              <a:rPr lang="en-US" sz="2000" dirty="0">
                <a:latin typeface="Arial" panose="020B0604020202020204" pitchFamily="34" charset="0"/>
                <a:ea typeface="Arial Unicode MS"/>
                <a:cs typeface="Arial" panose="020B0604020202020204" pitchFamily="34" charset="0"/>
              </a:rPr>
              <a:t>Daily concentration maps of PM</a:t>
            </a:r>
            <a:r>
              <a:rPr lang="en-US" sz="2000" baseline="-25000" dirty="0">
                <a:latin typeface="Arial" panose="020B0604020202020204" pitchFamily="34" charset="0"/>
                <a:ea typeface="Arial Unicode MS"/>
                <a:cs typeface="Arial" panose="020B0604020202020204" pitchFamily="34" charset="0"/>
              </a:rPr>
              <a:t>10</a:t>
            </a:r>
            <a:r>
              <a:rPr lang="en-US" sz="2000" dirty="0">
                <a:latin typeface="Arial" panose="020B0604020202020204" pitchFamily="34" charset="0"/>
                <a:ea typeface="Arial Unicode MS"/>
                <a:cs typeface="Arial" panose="020B0604020202020204" pitchFamily="34" charset="0"/>
              </a:rPr>
              <a:t>, PM</a:t>
            </a:r>
            <a:r>
              <a:rPr lang="en-US" sz="2000" baseline="-25000" dirty="0">
                <a:latin typeface="Arial" panose="020B0604020202020204" pitchFamily="34" charset="0"/>
                <a:ea typeface="Arial Unicode MS"/>
                <a:cs typeface="Arial" panose="020B0604020202020204" pitchFamily="34" charset="0"/>
              </a:rPr>
              <a:t>2.5</a:t>
            </a:r>
            <a:r>
              <a:rPr lang="en-US" sz="2000" dirty="0">
                <a:latin typeface="Arial" panose="020B0604020202020204" pitchFamily="34" charset="0"/>
                <a:ea typeface="Arial Unicode MS"/>
                <a:cs typeface="Arial" panose="020B0604020202020204" pitchFamily="34" charset="0"/>
              </a:rPr>
              <a:t>, speciated PM</a:t>
            </a:r>
            <a:r>
              <a:rPr lang="en-US" sz="2000" baseline="-25000" dirty="0">
                <a:latin typeface="Arial" panose="020B0604020202020204" pitchFamily="34" charset="0"/>
                <a:ea typeface="Arial Unicode MS"/>
                <a:cs typeface="Arial" panose="020B0604020202020204" pitchFamily="34" charset="0"/>
              </a:rPr>
              <a:t>2.5 </a:t>
            </a:r>
            <a:r>
              <a:rPr lang="en-US" sz="2000" dirty="0">
                <a:latin typeface="Arial" panose="020B0604020202020204" pitchFamily="34" charset="0"/>
                <a:ea typeface="Arial Unicode MS"/>
                <a:cs typeface="Arial" panose="020B0604020202020204" pitchFamily="34" charset="0"/>
              </a:rPr>
              <a:t>at 1-km spatial resolution</a:t>
            </a:r>
          </a:p>
        </p:txBody>
      </p:sp>
      <p:pic>
        <p:nvPicPr>
          <p:cNvPr id="18" name="Picture 17">
            <a:extLst>
              <a:ext uri="{FF2B5EF4-FFF2-40B4-BE49-F238E27FC236}">
                <a16:creationId xmlns:a16="http://schemas.microsoft.com/office/drawing/2014/main" id="{10584757-58E4-4E6A-BA7C-2C92875DE9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4199" y="1412637"/>
            <a:ext cx="2591799" cy="1943849"/>
          </a:xfrm>
          <a:prstGeom prst="rect">
            <a:avLst/>
          </a:prstGeom>
        </p:spPr>
      </p:pic>
      <p:pic>
        <p:nvPicPr>
          <p:cNvPr id="20" name="Picture 2" descr="Group of people clipart clipartion com 2">
            <a:extLst>
              <a:ext uri="{FF2B5EF4-FFF2-40B4-BE49-F238E27FC236}">
                <a16:creationId xmlns:a16="http://schemas.microsoft.com/office/drawing/2014/main" id="{804C4B23-A431-4579-9BFC-51BE78E702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4991" y="4055330"/>
            <a:ext cx="1554480" cy="149762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8F10CC08-7867-4CD0-9FD2-70F52A795319}"/>
              </a:ext>
            </a:extLst>
          </p:cNvPr>
          <p:cNvCxnSpPr>
            <a:stCxn id="14" idx="3"/>
            <a:endCxn id="16" idx="1"/>
          </p:cNvCxnSpPr>
          <p:nvPr/>
        </p:nvCxnSpPr>
        <p:spPr>
          <a:xfrm>
            <a:off x="8446468" y="5975775"/>
            <a:ext cx="335655" cy="0"/>
          </a:xfrm>
          <a:prstGeom prst="line">
            <a:avLst/>
          </a:prstGeom>
          <a:ln w="635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2560A5-598C-4C5A-90C9-9A4D4A6A800A}"/>
              </a:ext>
            </a:extLst>
          </p:cNvPr>
          <p:cNvCxnSpPr>
            <a:cxnSpLocks/>
            <a:stCxn id="17" idx="3"/>
            <a:endCxn id="14" idx="1"/>
          </p:cNvCxnSpPr>
          <p:nvPr/>
        </p:nvCxnSpPr>
        <p:spPr>
          <a:xfrm flipV="1">
            <a:off x="5778844" y="5975775"/>
            <a:ext cx="335656" cy="3087"/>
          </a:xfrm>
          <a:prstGeom prst="line">
            <a:avLst/>
          </a:prstGeom>
          <a:ln w="6350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86AABB73-0EC8-4163-AA56-4897EA971F7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60686" y="6418702"/>
            <a:ext cx="3933769" cy="390787"/>
          </a:xfrm>
          <a:prstGeom prst="rect">
            <a:avLst/>
          </a:prstGeom>
        </p:spPr>
      </p:pic>
      <p:pic>
        <p:nvPicPr>
          <p:cNvPr id="5" name="Picture 4">
            <a:extLst>
              <a:ext uri="{FF2B5EF4-FFF2-40B4-BE49-F238E27FC236}">
                <a16:creationId xmlns:a16="http://schemas.microsoft.com/office/drawing/2014/main" id="{3E50AA5A-1ACE-4806-927D-96516F972EE5}"/>
              </a:ext>
            </a:extLst>
          </p:cNvPr>
          <p:cNvPicPr>
            <a:picLocks noChangeAspect="1"/>
          </p:cNvPicPr>
          <p:nvPr/>
        </p:nvPicPr>
        <p:blipFill rotWithShape="1">
          <a:blip r:embed="rId8"/>
          <a:srcRect b="12609"/>
          <a:stretch/>
        </p:blipFill>
        <p:spPr>
          <a:xfrm>
            <a:off x="719190" y="1493837"/>
            <a:ext cx="1753077" cy="1879882"/>
          </a:xfrm>
          <a:prstGeom prst="rect">
            <a:avLst/>
          </a:prstGeom>
        </p:spPr>
      </p:pic>
      <p:grpSp>
        <p:nvGrpSpPr>
          <p:cNvPr id="33" name="Group 32">
            <a:extLst>
              <a:ext uri="{FF2B5EF4-FFF2-40B4-BE49-F238E27FC236}">
                <a16:creationId xmlns:a16="http://schemas.microsoft.com/office/drawing/2014/main" id="{6AF7EF16-496D-4117-96E4-73B38E973281}"/>
              </a:ext>
            </a:extLst>
          </p:cNvPr>
          <p:cNvGrpSpPr/>
          <p:nvPr/>
        </p:nvGrpSpPr>
        <p:grpSpPr>
          <a:xfrm>
            <a:off x="670444" y="3768809"/>
            <a:ext cx="1998394" cy="595159"/>
            <a:chOff x="643351" y="3781586"/>
            <a:chExt cx="1998394" cy="595159"/>
          </a:xfrm>
        </p:grpSpPr>
        <p:sp>
          <p:nvSpPr>
            <p:cNvPr id="30" name="Rectangle 29">
              <a:extLst>
                <a:ext uri="{FF2B5EF4-FFF2-40B4-BE49-F238E27FC236}">
                  <a16:creationId xmlns:a16="http://schemas.microsoft.com/office/drawing/2014/main" id="{0B6676FD-2C38-41F4-A46C-871840FCFF0D}"/>
                </a:ext>
              </a:extLst>
            </p:cNvPr>
            <p:cNvSpPr/>
            <p:nvPr/>
          </p:nvSpPr>
          <p:spPr>
            <a:xfrm>
              <a:off x="643351" y="3853525"/>
              <a:ext cx="1828916" cy="523220"/>
            </a:xfrm>
            <a:prstGeom prst="rect">
              <a:avLst/>
            </a:prstGeom>
          </p:spPr>
          <p:txBody>
            <a:bodyPr wrap="square">
              <a:spAutoFit/>
            </a:bodyPr>
            <a:lstStyle/>
            <a:p>
              <a:pPr algn="ctr"/>
              <a:r>
                <a:rPr lang="en-US" sz="1400" i="1" dirty="0">
                  <a:latin typeface="Arial" panose="020B0604020202020204" pitchFamily="34" charset="0"/>
                  <a:cs typeface="Arial" panose="020B0604020202020204" pitchFamily="34" charset="0"/>
                </a:rPr>
                <a:t>Completed in October 2022</a:t>
              </a:r>
            </a:p>
          </p:txBody>
        </p:sp>
        <p:sp>
          <p:nvSpPr>
            <p:cNvPr id="31" name="TextBox 30">
              <a:extLst>
                <a:ext uri="{FF2B5EF4-FFF2-40B4-BE49-F238E27FC236}">
                  <a16:creationId xmlns:a16="http://schemas.microsoft.com/office/drawing/2014/main" id="{BC833C91-A879-4582-A976-29ED396FB61B}"/>
                </a:ext>
              </a:extLst>
            </p:cNvPr>
            <p:cNvSpPr txBox="1"/>
            <p:nvPr/>
          </p:nvSpPr>
          <p:spPr>
            <a:xfrm>
              <a:off x="779619" y="3781586"/>
              <a:ext cx="572732" cy="584775"/>
            </a:xfrm>
            <a:prstGeom prst="rect">
              <a:avLst/>
            </a:prstGeom>
            <a:noFill/>
          </p:spPr>
          <p:txBody>
            <a:bodyPr wrap="square" rtlCol="0">
              <a:spAutoFit/>
            </a:bodyPr>
            <a:lstStyle/>
            <a:p>
              <a:r>
                <a:rPr lang="en-US" sz="3200" dirty="0">
                  <a:latin typeface="Garamond" panose="02020404030301010803" pitchFamily="18" charset="0"/>
                  <a:cs typeface="Helvetica Neue Light"/>
                </a:rPr>
                <a:t>(</a:t>
              </a:r>
            </a:p>
          </p:txBody>
        </p:sp>
        <p:sp>
          <p:nvSpPr>
            <p:cNvPr id="32" name="TextBox 31">
              <a:extLst>
                <a:ext uri="{FF2B5EF4-FFF2-40B4-BE49-F238E27FC236}">
                  <a16:creationId xmlns:a16="http://schemas.microsoft.com/office/drawing/2014/main" id="{C8F5B1CC-204B-4A27-B33E-5401E2AAA4CD}"/>
                </a:ext>
              </a:extLst>
            </p:cNvPr>
            <p:cNvSpPr txBox="1"/>
            <p:nvPr/>
          </p:nvSpPr>
          <p:spPr>
            <a:xfrm>
              <a:off x="2069013" y="3781586"/>
              <a:ext cx="572732" cy="584775"/>
            </a:xfrm>
            <a:prstGeom prst="rect">
              <a:avLst/>
            </a:prstGeom>
            <a:noFill/>
          </p:spPr>
          <p:txBody>
            <a:bodyPr wrap="square" rtlCol="0">
              <a:spAutoFit/>
            </a:bodyPr>
            <a:lstStyle/>
            <a:p>
              <a:r>
                <a:rPr lang="en-US" sz="3200" dirty="0">
                  <a:latin typeface="Garamond" panose="02020404030301010803" pitchFamily="18" charset="0"/>
                  <a:cs typeface="Helvetica Neue Light"/>
                </a:rPr>
                <a:t>)</a:t>
              </a:r>
            </a:p>
          </p:txBody>
        </p:sp>
      </p:grpSp>
      <p:sp>
        <p:nvSpPr>
          <p:cNvPr id="34" name="Slide Number Placeholder 5">
            <a:extLst>
              <a:ext uri="{FF2B5EF4-FFF2-40B4-BE49-F238E27FC236}">
                <a16:creationId xmlns:a16="http://schemas.microsoft.com/office/drawing/2014/main" id="{6FB260C8-363F-422A-8690-B14A27425107}"/>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212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3117390" y="93013"/>
            <a:ext cx="6311385" cy="643689"/>
          </a:xfrm>
        </p:spPr>
        <p:txBody>
          <a:bodyPr>
            <a:normAutofit/>
          </a:bodyPr>
          <a:lstStyle/>
          <a:p>
            <a:pPr algn="ctr"/>
            <a:r>
              <a:rPr lang="en-US" sz="3200" b="1" dirty="0">
                <a:latin typeface="Century Gothic" panose="020B0502020202020204" pitchFamily="34" charset="0"/>
                <a:cs typeface="Arial" panose="020B0604020202020204" pitchFamily="34" charset="0"/>
              </a:rPr>
              <a:t>Current MAIA-EVI Target Areas</a:t>
            </a:r>
          </a:p>
        </p:txBody>
      </p:sp>
      <p:pic>
        <p:nvPicPr>
          <p:cNvPr id="7" name="Picture 2" descr="Primary Target Areas">
            <a:extLst>
              <a:ext uri="{FF2B5EF4-FFF2-40B4-BE49-F238E27FC236}">
                <a16:creationId xmlns:a16="http://schemas.microsoft.com/office/drawing/2014/main" id="{4A2398FE-2FC3-4F73-831B-E45FE2D63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1048"/>
          <a:stretch/>
        </p:blipFill>
        <p:spPr bwMode="auto">
          <a:xfrm>
            <a:off x="5148157" y="1929969"/>
            <a:ext cx="6717325" cy="3101618"/>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F3A28C2-EE6D-4922-9564-CBC7672DB8A0}"/>
              </a:ext>
            </a:extLst>
          </p:cNvPr>
          <p:cNvPicPr>
            <a:picLocks noChangeAspect="1"/>
          </p:cNvPicPr>
          <p:nvPr/>
        </p:nvPicPr>
        <p:blipFill>
          <a:blip r:embed="rId4"/>
          <a:stretch>
            <a:fillRect/>
          </a:stretch>
        </p:blipFill>
        <p:spPr>
          <a:xfrm>
            <a:off x="115275" y="1333500"/>
            <a:ext cx="4551505" cy="3468687"/>
          </a:xfrm>
          <a:prstGeom prst="rect">
            <a:avLst/>
          </a:prstGeom>
        </p:spPr>
      </p:pic>
      <p:pic>
        <p:nvPicPr>
          <p:cNvPr id="3" name="Picture 2">
            <a:extLst>
              <a:ext uri="{FF2B5EF4-FFF2-40B4-BE49-F238E27FC236}">
                <a16:creationId xmlns:a16="http://schemas.microsoft.com/office/drawing/2014/main" id="{7E47D2CC-B1D7-469D-9712-ABBC667AB6FD}"/>
              </a:ext>
            </a:extLst>
          </p:cNvPr>
          <p:cNvPicPr>
            <a:picLocks noChangeAspect="1"/>
          </p:cNvPicPr>
          <p:nvPr/>
        </p:nvPicPr>
        <p:blipFill>
          <a:blip r:embed="rId5"/>
          <a:stretch>
            <a:fillRect/>
          </a:stretch>
        </p:blipFill>
        <p:spPr>
          <a:xfrm>
            <a:off x="115275" y="3940175"/>
            <a:ext cx="1770675" cy="1384119"/>
          </a:xfrm>
          <a:prstGeom prst="rect">
            <a:avLst/>
          </a:prstGeom>
        </p:spPr>
      </p:pic>
      <p:sp>
        <p:nvSpPr>
          <p:cNvPr id="8" name="Rectangle 7">
            <a:extLst>
              <a:ext uri="{FF2B5EF4-FFF2-40B4-BE49-F238E27FC236}">
                <a16:creationId xmlns:a16="http://schemas.microsoft.com/office/drawing/2014/main" id="{B92B5E4B-40D4-42EF-9C62-175BBD61241C}"/>
              </a:ext>
            </a:extLst>
          </p:cNvPr>
          <p:cNvSpPr/>
          <p:nvPr/>
        </p:nvSpPr>
        <p:spPr>
          <a:xfrm>
            <a:off x="396816" y="5680478"/>
            <a:ext cx="11468666" cy="1077218"/>
          </a:xfrm>
          <a:prstGeom prst="rect">
            <a:avLst/>
          </a:prstGeom>
        </p:spPr>
        <p:txBody>
          <a:bodyPr wrap="square">
            <a:spAutoFit/>
          </a:bodyPr>
          <a:lstStyle/>
          <a:p>
            <a:r>
              <a:rPr lang="en-US" sz="1600" b="1" u="sng" dirty="0">
                <a:solidFill>
                  <a:srgbClr val="0080D3"/>
                </a:solidFill>
                <a:latin typeface="Arial" panose="020B0604020202020204" pitchFamily="34" charset="0"/>
                <a:cs typeface="Arial" panose="020B0604020202020204" pitchFamily="34" charset="0"/>
              </a:rPr>
              <a:t>Primary Target Areas (PTAs) </a:t>
            </a:r>
            <a:r>
              <a:rPr lang="en-US" sz="1600" dirty="0">
                <a:latin typeface="Arial" panose="020B0604020202020204" pitchFamily="34" charset="0"/>
                <a:cs typeface="Arial" panose="020B0604020202020204" pitchFamily="34" charset="0"/>
              </a:rPr>
              <a:t>are chosen by the MAIA Science Team for conducting and supporting the MAIA health studies</a:t>
            </a:r>
          </a:p>
          <a:p>
            <a:endParaRPr lang="en-US" sz="1600" dirty="0">
              <a:latin typeface="Arial" panose="020B0604020202020204" pitchFamily="34" charset="0"/>
              <a:cs typeface="Arial" panose="020B0604020202020204" pitchFamily="34" charset="0"/>
            </a:endParaRPr>
          </a:p>
          <a:p>
            <a:r>
              <a:rPr lang="en-US" sz="1600" b="1" u="sng" dirty="0">
                <a:solidFill>
                  <a:srgbClr val="70AC2D"/>
                </a:solidFill>
                <a:latin typeface="Arial" panose="020B0604020202020204" pitchFamily="34" charset="0"/>
                <a:cs typeface="Arial" panose="020B0604020202020204" pitchFamily="34" charset="0"/>
              </a:rPr>
              <a:t>Secondary Target Areas (STAs) </a:t>
            </a:r>
            <a:r>
              <a:rPr lang="en-US" sz="1600" dirty="0">
                <a:latin typeface="Arial" panose="020B0604020202020204" pitchFamily="34" charset="0"/>
                <a:cs typeface="Arial" panose="020B0604020202020204" pitchFamily="34" charset="0"/>
              </a:rPr>
              <a:t>are areas of interest (e.g., cities with major pollution, aerosol source regions, climatically important cloud regimes), but where health studies are not mandated</a:t>
            </a:r>
          </a:p>
        </p:txBody>
      </p:sp>
      <p:sp>
        <p:nvSpPr>
          <p:cNvPr id="9" name="Rectangle 8">
            <a:extLst>
              <a:ext uri="{FF2B5EF4-FFF2-40B4-BE49-F238E27FC236}">
                <a16:creationId xmlns:a16="http://schemas.microsoft.com/office/drawing/2014/main" id="{D71E2B1D-199D-42CD-870A-AA2C0BE5EC95}"/>
              </a:ext>
            </a:extLst>
          </p:cNvPr>
          <p:cNvSpPr/>
          <p:nvPr/>
        </p:nvSpPr>
        <p:spPr>
          <a:xfrm>
            <a:off x="6640025" y="1497692"/>
            <a:ext cx="3745705"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MAIA Investigation is Target Based</a:t>
            </a:r>
          </a:p>
        </p:txBody>
      </p:sp>
      <p:sp>
        <p:nvSpPr>
          <p:cNvPr id="5" name="Rectangle 4">
            <a:extLst>
              <a:ext uri="{FF2B5EF4-FFF2-40B4-BE49-F238E27FC236}">
                <a16:creationId xmlns:a16="http://schemas.microsoft.com/office/drawing/2014/main" id="{264E7459-A6EF-4F32-A764-CA641BE7F6BA}"/>
              </a:ext>
            </a:extLst>
          </p:cNvPr>
          <p:cNvSpPr/>
          <p:nvPr/>
        </p:nvSpPr>
        <p:spPr>
          <a:xfrm>
            <a:off x="6847841" y="5040721"/>
            <a:ext cx="3537889" cy="307777"/>
          </a:xfrm>
          <a:prstGeom prst="rect">
            <a:avLst/>
          </a:prstGeom>
        </p:spPr>
        <p:txBody>
          <a:bodyPr wrap="square">
            <a:spAutoFit/>
          </a:bodyPr>
          <a:lstStyle/>
          <a:p>
            <a:r>
              <a:rPr lang="en-US" sz="1400" dirty="0">
                <a:solidFill>
                  <a:srgbClr val="FF0000"/>
                </a:solidFill>
                <a:latin typeface="Arial" panose="020B0604020202020204" pitchFamily="34" charset="0"/>
                <a:cs typeface="Arial" panose="020B0604020202020204" pitchFamily="34" charset="0"/>
              </a:rPr>
              <a:t>Target area dimensions: 360 km x 480 km</a:t>
            </a:r>
          </a:p>
        </p:txBody>
      </p:sp>
      <p:sp>
        <p:nvSpPr>
          <p:cNvPr id="10" name="Slide Number Placeholder 5">
            <a:extLst>
              <a:ext uri="{FF2B5EF4-FFF2-40B4-BE49-F238E27FC236}">
                <a16:creationId xmlns:a16="http://schemas.microsoft.com/office/drawing/2014/main" id="{05FB539B-9F52-4339-845A-CE4D5A20A858}"/>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988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4BFE7-E835-4329-9B13-FC6C6766DDBE}"/>
              </a:ext>
            </a:extLst>
          </p:cNvPr>
          <p:cNvPicPr>
            <a:picLocks noChangeAspect="1"/>
          </p:cNvPicPr>
          <p:nvPr/>
        </p:nvPicPr>
        <p:blipFill>
          <a:blip r:embed="rId3"/>
          <a:stretch>
            <a:fillRect/>
          </a:stretch>
        </p:blipFill>
        <p:spPr>
          <a:xfrm>
            <a:off x="5652191" y="569264"/>
            <a:ext cx="6539809" cy="6167967"/>
          </a:xfrm>
          <a:prstGeom prst="rect">
            <a:avLst/>
          </a:prstGeom>
        </p:spPr>
      </p:pic>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2347770" y="120769"/>
            <a:ext cx="7496458" cy="643689"/>
          </a:xfrm>
        </p:spPr>
        <p:txBody>
          <a:bodyPr>
            <a:normAutofit fontScale="90000"/>
          </a:bodyPr>
          <a:lstStyle/>
          <a:p>
            <a:pPr algn="ctr"/>
            <a:r>
              <a:rPr lang="en-US" sz="3600" b="1" dirty="0">
                <a:latin typeface="Century Gothic" panose="020B0502020202020204" pitchFamily="34" charset="0"/>
                <a:cs typeface="Arial" panose="020B0604020202020204" pitchFamily="34" charset="0"/>
              </a:rPr>
              <a:t>Current MAIA Target Areas in Africa</a:t>
            </a:r>
          </a:p>
        </p:txBody>
      </p:sp>
      <p:sp>
        <p:nvSpPr>
          <p:cNvPr id="10" name="Slide Number Placeholder 5">
            <a:extLst>
              <a:ext uri="{FF2B5EF4-FFF2-40B4-BE49-F238E27FC236}">
                <a16:creationId xmlns:a16="http://schemas.microsoft.com/office/drawing/2014/main" id="{05FB539B-9F52-4339-845A-CE4D5A20A858}"/>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5</a:t>
            </a:fld>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D319D65-6D1C-4957-8BFE-13EF2B9FC8A9}"/>
              </a:ext>
            </a:extLst>
          </p:cNvPr>
          <p:cNvSpPr/>
          <p:nvPr/>
        </p:nvSpPr>
        <p:spPr>
          <a:xfrm>
            <a:off x="341167" y="2490403"/>
            <a:ext cx="5311024" cy="2062103"/>
          </a:xfrm>
          <a:prstGeom prst="rect">
            <a:avLst/>
          </a:prstGeom>
        </p:spPr>
        <p:txBody>
          <a:bodyPr wrap="square">
            <a:spAutoFit/>
          </a:bodyPr>
          <a:lstStyle/>
          <a:p>
            <a:r>
              <a:rPr lang="en-US" sz="1600" b="1" u="sng" dirty="0">
                <a:solidFill>
                  <a:srgbClr val="0081D0"/>
                </a:solidFill>
                <a:latin typeface="Arial" panose="020B0604020202020204" pitchFamily="34" charset="0"/>
                <a:cs typeface="Arial" panose="020B0604020202020204" pitchFamily="34" charset="0"/>
              </a:rPr>
              <a:t>Primary Target Areas (PTAs) </a:t>
            </a:r>
            <a:r>
              <a:rPr lang="en-US" sz="1600" dirty="0">
                <a:latin typeface="Arial" panose="020B0604020202020204" pitchFamily="34" charset="0"/>
                <a:cs typeface="Arial" panose="020B0604020202020204" pitchFamily="34" charset="0"/>
              </a:rPr>
              <a:t>are chosen by the MAIA Science Team for conducting and supporting the MAIA health studies</a:t>
            </a:r>
          </a:p>
          <a:p>
            <a:endParaRPr lang="en-US" sz="1600" dirty="0">
              <a:latin typeface="Arial" panose="020B0604020202020204" pitchFamily="34" charset="0"/>
              <a:cs typeface="Arial" panose="020B0604020202020204" pitchFamily="34" charset="0"/>
            </a:endParaRPr>
          </a:p>
          <a:p>
            <a:r>
              <a:rPr lang="en-US" sz="1600" b="1" u="sng" dirty="0">
                <a:solidFill>
                  <a:srgbClr val="70AC2D"/>
                </a:solidFill>
                <a:latin typeface="Arial" panose="020B0604020202020204" pitchFamily="34" charset="0"/>
                <a:cs typeface="Arial" panose="020B0604020202020204" pitchFamily="34" charset="0"/>
              </a:rPr>
              <a:t>Secondary Target Areas (STAs) </a:t>
            </a:r>
            <a:r>
              <a:rPr lang="en-US" sz="1600" dirty="0">
                <a:latin typeface="Arial" panose="020B0604020202020204" pitchFamily="34" charset="0"/>
                <a:cs typeface="Arial" panose="020B0604020202020204" pitchFamily="34" charset="0"/>
              </a:rPr>
              <a:t>are areas of interest (e.g., cities with major pollution, aerosol source regions, climatically important cloud regimes), but where health studies are not mandated</a:t>
            </a:r>
          </a:p>
        </p:txBody>
      </p:sp>
    </p:spTree>
    <p:extLst>
      <p:ext uri="{BB962C8B-B14F-4D97-AF65-F5344CB8AC3E}">
        <p14:creationId xmlns:p14="http://schemas.microsoft.com/office/powerpoint/2010/main" val="2131392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384B6834-BECB-1C4C-A3D4-41D6CA26368D}"/>
              </a:ext>
            </a:extLst>
          </p:cNvPr>
          <p:cNvSpPr>
            <a:spLocks noGrp="1"/>
          </p:cNvSpPr>
          <p:nvPr>
            <p:ph type="title"/>
          </p:nvPr>
        </p:nvSpPr>
        <p:spPr>
          <a:xfrm>
            <a:off x="1295400" y="112143"/>
            <a:ext cx="9601200" cy="643689"/>
          </a:xfrm>
        </p:spPr>
        <p:txBody>
          <a:bodyPr>
            <a:normAutofit fontScale="90000"/>
          </a:bodyPr>
          <a:lstStyle/>
          <a:p>
            <a:pPr algn="ctr"/>
            <a:r>
              <a:rPr lang="en-US" sz="3600" b="1" dirty="0">
                <a:latin typeface="Century Gothic" panose="020B0502020202020204" pitchFamily="34" charset="0"/>
                <a:cs typeface="Arial" panose="020B0604020202020204" pitchFamily="34" charset="0"/>
              </a:rPr>
              <a:t>Current Plans for Health Studies in African PTAs</a:t>
            </a:r>
          </a:p>
        </p:txBody>
      </p:sp>
      <p:sp>
        <p:nvSpPr>
          <p:cNvPr id="10" name="Slide Number Placeholder 5">
            <a:extLst>
              <a:ext uri="{FF2B5EF4-FFF2-40B4-BE49-F238E27FC236}">
                <a16:creationId xmlns:a16="http://schemas.microsoft.com/office/drawing/2014/main" id="{05FB539B-9F52-4339-845A-CE4D5A20A858}"/>
              </a:ext>
            </a:extLst>
          </p:cNvPr>
          <p:cNvSpPr>
            <a:spLocks noGrp="1"/>
          </p:cNvSpPr>
          <p:nvPr>
            <p:ph type="sldNum" sz="quarter" idx="12"/>
          </p:nvPr>
        </p:nvSpPr>
        <p:spPr>
          <a:xfrm>
            <a:off x="83886" y="1018469"/>
            <a:ext cx="520700" cy="235109"/>
          </a:xfrm>
          <a:prstGeom prst="rect">
            <a:avLst/>
          </a:prstGeom>
        </p:spPr>
        <p:txBody>
          <a:bodyPr anchor="ctr"/>
          <a:lstStyle>
            <a:lvl1pPr algn="ctr">
              <a:defRPr sz="1500">
                <a:solidFill>
                  <a:schemeClr val="bg1"/>
                </a:solidFill>
                <a:latin typeface="Helvetica Neue Light"/>
                <a:cs typeface="Helvetica Neue Light"/>
              </a:defRPr>
            </a:lvl1pPr>
          </a:lstStyle>
          <a:p>
            <a:fld id="{F0C94032-CD4C-4C25-B0C2-CEC720522D92}" type="slidenum">
              <a:rPr lang="en-US" smtClean="0">
                <a:latin typeface="Arial" panose="020B0604020202020204" pitchFamily="34" charset="0"/>
                <a:cs typeface="Arial" panose="020B0604020202020204" pitchFamily="34" charset="0"/>
              </a:rPr>
              <a:pPr/>
              <a:t>6</a:t>
            </a:fld>
            <a:endParaRPr lang="en-US" dirty="0">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F036CAEE-32B8-0C01-A143-25AB67AD5FB1}"/>
              </a:ext>
            </a:extLst>
          </p:cNvPr>
          <p:cNvGraphicFramePr>
            <a:graphicFrameLocks noGrp="1"/>
          </p:cNvGraphicFramePr>
          <p:nvPr>
            <p:extLst>
              <p:ext uri="{D42A27DB-BD31-4B8C-83A1-F6EECF244321}">
                <p14:modId xmlns:p14="http://schemas.microsoft.com/office/powerpoint/2010/main" val="475570795"/>
              </p:ext>
            </p:extLst>
          </p:nvPr>
        </p:nvGraphicFramePr>
        <p:xfrm>
          <a:off x="359434" y="2631290"/>
          <a:ext cx="11473132" cy="2286000"/>
        </p:xfrm>
        <a:graphic>
          <a:graphicData uri="http://schemas.openxmlformats.org/drawingml/2006/table">
            <a:tbl>
              <a:tblPr>
                <a:tableStyleId>{5C22544A-7EE6-4342-B048-85BDC9FD1C3A}</a:tableStyleId>
              </a:tblPr>
              <a:tblGrid>
                <a:gridCol w="1823049">
                  <a:extLst>
                    <a:ext uri="{9D8B030D-6E8A-4147-A177-3AD203B41FA5}">
                      <a16:colId xmlns:a16="http://schemas.microsoft.com/office/drawing/2014/main" val="3186658841"/>
                    </a:ext>
                  </a:extLst>
                </a:gridCol>
                <a:gridCol w="3640347">
                  <a:extLst>
                    <a:ext uri="{9D8B030D-6E8A-4147-A177-3AD203B41FA5}">
                      <a16:colId xmlns:a16="http://schemas.microsoft.com/office/drawing/2014/main" val="3038407536"/>
                    </a:ext>
                  </a:extLst>
                </a:gridCol>
                <a:gridCol w="3165895">
                  <a:extLst>
                    <a:ext uri="{9D8B030D-6E8A-4147-A177-3AD203B41FA5}">
                      <a16:colId xmlns:a16="http://schemas.microsoft.com/office/drawing/2014/main" val="2993612651"/>
                    </a:ext>
                  </a:extLst>
                </a:gridCol>
                <a:gridCol w="1138686">
                  <a:extLst>
                    <a:ext uri="{9D8B030D-6E8A-4147-A177-3AD203B41FA5}">
                      <a16:colId xmlns:a16="http://schemas.microsoft.com/office/drawing/2014/main" val="326725598"/>
                    </a:ext>
                  </a:extLst>
                </a:gridCol>
                <a:gridCol w="1705155">
                  <a:extLst>
                    <a:ext uri="{9D8B030D-6E8A-4147-A177-3AD203B41FA5}">
                      <a16:colId xmlns:a16="http://schemas.microsoft.com/office/drawing/2014/main" val="2298590973"/>
                    </a:ext>
                  </a:extLst>
                </a:gridCol>
              </a:tblGrid>
              <a:tr h="286559">
                <a:tc>
                  <a:txBody>
                    <a:bodyPr/>
                    <a:lstStyle/>
                    <a:p>
                      <a:pPr algn="l" fontAlgn="b"/>
                      <a:r>
                        <a:rPr lang="en-US" sz="1400" b="1" u="none" strike="noStrike" dirty="0">
                          <a:effectLst/>
                          <a:latin typeface="Arial" panose="020B0604020202020204" pitchFamily="34" charset="0"/>
                          <a:cs typeface="Arial" panose="020B0604020202020204" pitchFamily="34" charset="0"/>
                        </a:rPr>
                        <a:t>PTA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400" b="1" u="none" strike="noStrike" dirty="0">
                          <a:effectLst/>
                          <a:latin typeface="Arial" panose="020B0604020202020204" pitchFamily="34" charset="0"/>
                          <a:cs typeface="Arial" panose="020B0604020202020204" pitchFamily="34" charset="0"/>
                        </a:rPr>
                        <a:t>Health outcomes/exposure timescale</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400" b="1" u="none" strike="noStrike" dirty="0">
                          <a:effectLst/>
                          <a:latin typeface="Arial" panose="020B0604020202020204" pitchFamily="34" charset="0"/>
                          <a:cs typeface="Arial" panose="020B0604020202020204" pitchFamily="34" charset="0"/>
                        </a:rPr>
                        <a:t>Source/geocoding</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400" b="1" u="none" strike="noStrike" dirty="0">
                          <a:effectLst/>
                          <a:latin typeface="Arial" panose="020B0604020202020204" pitchFamily="34" charset="0"/>
                          <a:cs typeface="Arial" panose="020B0604020202020204" pitchFamily="34" charset="0"/>
                        </a:rPr>
                        <a:t>MAIA lead</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b"/>
                      <a:r>
                        <a:rPr lang="en-US" sz="1400" b="1" u="none" strike="noStrike" dirty="0">
                          <a:effectLst/>
                          <a:latin typeface="Arial" panose="020B0604020202020204" pitchFamily="34" charset="0"/>
                          <a:cs typeface="Arial" panose="020B0604020202020204" pitchFamily="34" charset="0"/>
                        </a:rPr>
                        <a:t>Local investigator</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3350826"/>
                  </a:ext>
                </a:extLst>
              </a:tr>
              <a:tr h="381000">
                <a:tc rowSpan="2">
                  <a:txBody>
                    <a:bodyPr/>
                    <a:lstStyle/>
                    <a:p>
                      <a:pPr algn="l" fontAlgn="ctr"/>
                      <a:r>
                        <a:rPr lang="en-US" sz="1400" b="1" u="none" strike="noStrike" dirty="0">
                          <a:effectLst/>
                          <a:latin typeface="Arial" panose="020B0604020202020204" pitchFamily="34" charset="0"/>
                          <a:cs typeface="Arial" panose="020B0604020202020204" pitchFamily="34" charset="0"/>
                        </a:rPr>
                        <a:t>ETH-AddisAbaba</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Preeclampsia, low birth weight and tuberculosis, child mortality/growth/lung function/cognition (Addis Ababa)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DDC7"/>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Birth cohort through Lund University and Armauer Hansen Research Institute</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C1DA"/>
                    </a:solidFill>
                  </a:tcPr>
                </a:tc>
                <a:tc rowSpan="2">
                  <a:txBody>
                    <a:bodyPr/>
                    <a:lstStyle/>
                    <a:p>
                      <a:pPr algn="l" fontAlgn="ctr"/>
                      <a:r>
                        <a:rPr lang="en-US" sz="1400" u="none" strike="noStrike" dirty="0">
                          <a:effectLst/>
                          <a:latin typeface="Arial" panose="020B0604020202020204" pitchFamily="34" charset="0"/>
                          <a:cs typeface="Arial" panose="020B0604020202020204" pitchFamily="34" charset="0"/>
                        </a:rPr>
                        <a:t>M. Jerrett</a:t>
                      </a:r>
                      <a:br>
                        <a:rPr lang="en-US" sz="1400" u="none" strike="noStrike" dirty="0">
                          <a:effectLst/>
                          <a:latin typeface="Arial" panose="020B0604020202020204" pitchFamily="34" charset="0"/>
                          <a:cs typeface="Arial" panose="020B0604020202020204" pitchFamily="34" charset="0"/>
                        </a:rPr>
                      </a:br>
                      <a:r>
                        <a:rPr lang="en-US" sz="1400" u="none" strike="noStrike" dirty="0">
                          <a:effectLst/>
                          <a:latin typeface="Arial" panose="020B0604020202020204" pitchFamily="34" charset="0"/>
                          <a:cs typeface="Arial" panose="020B0604020202020204" pitchFamily="34" charset="0"/>
                        </a:rPr>
                        <a:t>B. Ritz</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l" fontAlgn="ctr"/>
                      <a:r>
                        <a:rPr lang="en-US" sz="1400" u="none" strike="noStrike" dirty="0">
                          <a:effectLst/>
                          <a:latin typeface="Arial" panose="020B0604020202020204" pitchFamily="34" charset="0"/>
                          <a:cs typeface="Arial" panose="020B0604020202020204" pitchFamily="34" charset="0"/>
                        </a:rPr>
                        <a:t>E. Malmqvist</a:t>
                      </a:r>
                      <a:br>
                        <a:rPr lang="en-US" sz="1400" u="none" strike="noStrike" dirty="0">
                          <a:effectLst/>
                          <a:latin typeface="Arial" panose="020B0604020202020204" pitchFamily="34" charset="0"/>
                          <a:cs typeface="Arial" panose="020B0604020202020204" pitchFamily="34" charset="0"/>
                        </a:rPr>
                      </a:br>
                      <a:r>
                        <a:rPr lang="en-US" sz="1400" u="none" strike="noStrike" dirty="0">
                          <a:effectLst/>
                          <a:latin typeface="Arial" panose="020B0604020202020204" pitchFamily="34" charset="0"/>
                          <a:cs typeface="Arial" panose="020B0604020202020204" pitchFamily="34" charset="0"/>
                        </a:rPr>
                        <a:t>(Lund University)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7681808"/>
                  </a:ext>
                </a:extLst>
              </a:tr>
              <a:tr h="381000">
                <a:tc vMerge="1">
                  <a:txBody>
                    <a:bodyPr/>
                    <a:lstStyle/>
                    <a:p>
                      <a:endParaRPr lang="en-US"/>
                    </a:p>
                  </a:txBody>
                  <a:tcPr/>
                </a:tc>
                <a:tc>
                  <a:txBody>
                    <a:bodyPr/>
                    <a:lstStyle/>
                    <a:p>
                      <a:pPr algn="l" fontAlgn="ctr"/>
                      <a:r>
                        <a:rPr lang="en-US" sz="1400" u="none" strike="noStrike" dirty="0">
                          <a:effectLst/>
                          <a:latin typeface="Arial" panose="020B0604020202020204" pitchFamily="34" charset="0"/>
                          <a:cs typeface="Arial" panose="020B0604020202020204" pitchFamily="34" charset="0"/>
                        </a:rPr>
                        <a:t>Respiratory morbidity, lung function, cognition (Adama)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CCB4"/>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Young children cohort through Lund University</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7C6C4"/>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81922959"/>
                  </a:ext>
                </a:extLst>
              </a:tr>
              <a:tr h="381000">
                <a:tc>
                  <a:txBody>
                    <a:bodyPr/>
                    <a:lstStyle/>
                    <a:p>
                      <a:pPr algn="l" fontAlgn="ctr"/>
                      <a:r>
                        <a:rPr lang="en-US" sz="1400" b="1" u="none" strike="noStrike" dirty="0">
                          <a:effectLst/>
                          <a:latin typeface="Arial" panose="020B0604020202020204" pitchFamily="34" charset="0"/>
                          <a:cs typeface="Arial" panose="020B0604020202020204" pitchFamily="34" charset="0"/>
                        </a:rPr>
                        <a:t>ZAF-Johannesburg</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Cause-specific mortality due to ischemic heart disease, stroke, pneumonia, COPD, diabetes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BEB7"/>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Statistics South Africa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CA90"/>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M. Brauer</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400" u="none" strike="noStrike" dirty="0">
                          <a:effectLst/>
                          <a:latin typeface="Arial" panose="020B0604020202020204" pitchFamily="34" charset="0"/>
                          <a:cs typeface="Arial" panose="020B0604020202020204" pitchFamily="34" charset="0"/>
                        </a:rPr>
                        <a:t>J. Wichmann</a:t>
                      </a:r>
                      <a:br>
                        <a:rPr lang="en-US" sz="1400" u="none" strike="noStrike" dirty="0">
                          <a:effectLst/>
                          <a:latin typeface="Arial" panose="020B0604020202020204" pitchFamily="34" charset="0"/>
                          <a:cs typeface="Arial" panose="020B0604020202020204" pitchFamily="34" charset="0"/>
                        </a:rPr>
                      </a:br>
                      <a:r>
                        <a:rPr lang="en-US" sz="1400" u="none" strike="noStrike" dirty="0">
                          <a:effectLst/>
                          <a:latin typeface="Arial" panose="020B0604020202020204" pitchFamily="34" charset="0"/>
                          <a:cs typeface="Arial" panose="020B0604020202020204" pitchFamily="34" charset="0"/>
                        </a:rPr>
                        <a:t>(Univ. of Pretoria)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63499123"/>
                  </a:ext>
                </a:extLst>
              </a:tr>
            </a:tbl>
          </a:graphicData>
        </a:graphic>
      </p:graphicFrame>
      <p:graphicFrame>
        <p:nvGraphicFramePr>
          <p:cNvPr id="17" name="Table 17">
            <a:extLst>
              <a:ext uri="{FF2B5EF4-FFF2-40B4-BE49-F238E27FC236}">
                <a16:creationId xmlns:a16="http://schemas.microsoft.com/office/drawing/2014/main" id="{B0E6EB92-B262-7D47-E068-816171DDFD9F}"/>
              </a:ext>
            </a:extLst>
          </p:cNvPr>
          <p:cNvGraphicFramePr>
            <a:graphicFrameLocks noGrp="1"/>
          </p:cNvGraphicFramePr>
          <p:nvPr>
            <p:extLst>
              <p:ext uri="{D42A27DB-BD31-4B8C-83A1-F6EECF244321}">
                <p14:modId xmlns:p14="http://schemas.microsoft.com/office/powerpoint/2010/main" val="818130619"/>
              </p:ext>
            </p:extLst>
          </p:nvPr>
        </p:nvGraphicFramePr>
        <p:xfrm>
          <a:off x="2610303" y="2153520"/>
          <a:ext cx="2575302" cy="370840"/>
        </p:xfrm>
        <a:graphic>
          <a:graphicData uri="http://schemas.openxmlformats.org/drawingml/2006/table">
            <a:tbl>
              <a:tblPr firstRow="1" bandRow="1">
                <a:tableStyleId>{2D5ABB26-0587-4C30-8999-92F81FD0307C}</a:tableStyleId>
              </a:tblPr>
              <a:tblGrid>
                <a:gridCol w="686117">
                  <a:extLst>
                    <a:ext uri="{9D8B030D-6E8A-4147-A177-3AD203B41FA5}">
                      <a16:colId xmlns:a16="http://schemas.microsoft.com/office/drawing/2014/main" val="4098520500"/>
                    </a:ext>
                  </a:extLst>
                </a:gridCol>
                <a:gridCol w="1086929">
                  <a:extLst>
                    <a:ext uri="{9D8B030D-6E8A-4147-A177-3AD203B41FA5}">
                      <a16:colId xmlns:a16="http://schemas.microsoft.com/office/drawing/2014/main" val="369462852"/>
                    </a:ext>
                  </a:extLst>
                </a:gridCol>
                <a:gridCol w="802256">
                  <a:extLst>
                    <a:ext uri="{9D8B030D-6E8A-4147-A177-3AD203B41FA5}">
                      <a16:colId xmlns:a16="http://schemas.microsoft.com/office/drawing/2014/main" val="1612825886"/>
                    </a:ext>
                  </a:extLst>
                </a:gridCol>
              </a:tblGrid>
              <a:tr h="370840">
                <a:tc>
                  <a:txBody>
                    <a:bodyPr/>
                    <a:lstStyle/>
                    <a:p>
                      <a:pPr algn="ctr"/>
                      <a:r>
                        <a:rPr lang="en-US" sz="1200" dirty="0">
                          <a:latin typeface="Arial" panose="020B0604020202020204" pitchFamily="34" charset="0"/>
                          <a:cs typeface="Arial" panose="020B0604020202020204" pitchFamily="34" charset="0"/>
                        </a:rPr>
                        <a:t>Acute</a:t>
                      </a:r>
                    </a:p>
                  </a:txBody>
                  <a:tcPr anchor="ctr">
                    <a:solidFill>
                      <a:srgbClr val="CCBEB7"/>
                    </a:solidFill>
                  </a:tcPr>
                </a:tc>
                <a:tc>
                  <a:txBody>
                    <a:bodyPr/>
                    <a:lstStyle/>
                    <a:p>
                      <a:pPr algn="ctr"/>
                      <a:r>
                        <a:rPr lang="en-US" sz="1200" dirty="0">
                          <a:latin typeface="Arial" panose="020B0604020202020204" pitchFamily="34" charset="0"/>
                          <a:cs typeface="Arial" panose="020B0604020202020204" pitchFamily="34" charset="0"/>
                        </a:rPr>
                        <a:t>Subchronic</a:t>
                      </a:r>
                    </a:p>
                  </a:txBody>
                  <a:tcPr anchor="ctr">
                    <a:solidFill>
                      <a:srgbClr val="D6DDC7"/>
                    </a:solidFill>
                  </a:tcPr>
                </a:tc>
                <a:tc>
                  <a:txBody>
                    <a:bodyPr/>
                    <a:lstStyle/>
                    <a:p>
                      <a:pPr algn="ctr"/>
                      <a:r>
                        <a:rPr lang="en-US" sz="1200" dirty="0">
                          <a:latin typeface="Arial" panose="020B0604020202020204" pitchFamily="34" charset="0"/>
                          <a:cs typeface="Arial" panose="020B0604020202020204" pitchFamily="34" charset="0"/>
                        </a:rPr>
                        <a:t>Chronic</a:t>
                      </a:r>
                    </a:p>
                  </a:txBody>
                  <a:tcPr anchor="ctr">
                    <a:solidFill>
                      <a:srgbClr val="F0CCB4"/>
                    </a:solidFill>
                  </a:tcPr>
                </a:tc>
                <a:extLst>
                  <a:ext uri="{0D108BD9-81ED-4DB2-BD59-A6C34878D82A}">
                    <a16:rowId xmlns:a16="http://schemas.microsoft.com/office/drawing/2014/main" val="2286415666"/>
                  </a:ext>
                </a:extLst>
              </a:tr>
            </a:tbl>
          </a:graphicData>
        </a:graphic>
      </p:graphicFrame>
      <p:graphicFrame>
        <p:nvGraphicFramePr>
          <p:cNvPr id="18" name="Table 17">
            <a:extLst>
              <a:ext uri="{FF2B5EF4-FFF2-40B4-BE49-F238E27FC236}">
                <a16:creationId xmlns:a16="http://schemas.microsoft.com/office/drawing/2014/main" id="{90D0012C-6F68-9B23-E848-CDAF59FB7D5F}"/>
              </a:ext>
            </a:extLst>
          </p:cNvPr>
          <p:cNvGraphicFramePr>
            <a:graphicFrameLocks noGrp="1"/>
          </p:cNvGraphicFramePr>
          <p:nvPr>
            <p:extLst>
              <p:ext uri="{D42A27DB-BD31-4B8C-83A1-F6EECF244321}">
                <p14:modId xmlns:p14="http://schemas.microsoft.com/office/powerpoint/2010/main" val="3431489231"/>
              </p:ext>
            </p:extLst>
          </p:nvPr>
        </p:nvGraphicFramePr>
        <p:xfrm>
          <a:off x="5929218" y="2150340"/>
          <a:ext cx="2965238" cy="370840"/>
        </p:xfrm>
        <a:graphic>
          <a:graphicData uri="http://schemas.openxmlformats.org/drawingml/2006/table">
            <a:tbl>
              <a:tblPr firstRow="1" bandRow="1">
                <a:tableStyleId>{2D5ABB26-0587-4C30-8999-92F81FD0307C}</a:tableStyleId>
              </a:tblPr>
              <a:tblGrid>
                <a:gridCol w="765502">
                  <a:extLst>
                    <a:ext uri="{9D8B030D-6E8A-4147-A177-3AD203B41FA5}">
                      <a16:colId xmlns:a16="http://schemas.microsoft.com/office/drawing/2014/main" val="4098520500"/>
                    </a:ext>
                  </a:extLst>
                </a:gridCol>
                <a:gridCol w="1017917">
                  <a:extLst>
                    <a:ext uri="{9D8B030D-6E8A-4147-A177-3AD203B41FA5}">
                      <a16:colId xmlns:a16="http://schemas.microsoft.com/office/drawing/2014/main" val="369462852"/>
                    </a:ext>
                  </a:extLst>
                </a:gridCol>
                <a:gridCol w="1181819">
                  <a:extLst>
                    <a:ext uri="{9D8B030D-6E8A-4147-A177-3AD203B41FA5}">
                      <a16:colId xmlns:a16="http://schemas.microsoft.com/office/drawing/2014/main" val="1612825886"/>
                    </a:ext>
                  </a:extLst>
                </a:gridCol>
              </a:tblGrid>
              <a:tr h="370840">
                <a:tc>
                  <a:txBody>
                    <a:bodyPr/>
                    <a:lstStyle/>
                    <a:p>
                      <a:pPr algn="ctr"/>
                      <a:r>
                        <a:rPr lang="en-US" sz="1200" dirty="0">
                          <a:latin typeface="Arial" panose="020B0604020202020204" pitchFamily="34" charset="0"/>
                          <a:cs typeface="Arial" panose="020B0604020202020204" pitchFamily="34" charset="0"/>
                        </a:rPr>
                        <a:t>Address</a:t>
                      </a:r>
                    </a:p>
                  </a:txBody>
                  <a:tcPr anchor="ctr">
                    <a:solidFill>
                      <a:srgbClr val="97C6C4"/>
                    </a:solidFill>
                  </a:tcPr>
                </a:tc>
                <a:tc>
                  <a:txBody>
                    <a:bodyPr/>
                    <a:lstStyle/>
                    <a:p>
                      <a:pPr algn="ctr"/>
                      <a:r>
                        <a:rPr lang="en-US" sz="1200" dirty="0">
                          <a:latin typeface="Arial" panose="020B0604020202020204" pitchFamily="34" charset="0"/>
                          <a:cs typeface="Arial" panose="020B0604020202020204" pitchFamily="34" charset="0"/>
                        </a:rPr>
                        <a:t>Postal code</a:t>
                      </a:r>
                    </a:p>
                  </a:txBody>
                  <a:tcPr anchor="ctr">
                    <a:solidFill>
                      <a:srgbClr val="CDC1DA"/>
                    </a:solidFill>
                  </a:tcPr>
                </a:tc>
                <a:tc>
                  <a:txBody>
                    <a:bodyPr/>
                    <a:lstStyle/>
                    <a:p>
                      <a:pPr algn="ctr"/>
                      <a:r>
                        <a:rPr lang="en-US" sz="1200" dirty="0">
                          <a:solidFill>
                            <a:schemeClr val="tx1"/>
                          </a:solidFill>
                          <a:latin typeface="Arial" panose="020B0604020202020204" pitchFamily="34" charset="0"/>
                          <a:cs typeface="Arial" panose="020B0604020202020204" pitchFamily="34" charset="0"/>
                        </a:rPr>
                        <a:t>Municipality</a:t>
                      </a:r>
                    </a:p>
                  </a:txBody>
                  <a:tcPr anchor="ctr">
                    <a:solidFill>
                      <a:srgbClr val="D4CA90"/>
                    </a:solidFill>
                  </a:tcPr>
                </a:tc>
                <a:extLst>
                  <a:ext uri="{0D108BD9-81ED-4DB2-BD59-A6C34878D82A}">
                    <a16:rowId xmlns:a16="http://schemas.microsoft.com/office/drawing/2014/main" val="2286415666"/>
                  </a:ext>
                </a:extLst>
              </a:tr>
            </a:tbl>
          </a:graphicData>
        </a:graphic>
      </p:graphicFrame>
    </p:spTree>
    <p:extLst>
      <p:ext uri="{BB962C8B-B14F-4D97-AF65-F5344CB8AC3E}">
        <p14:creationId xmlns:p14="http://schemas.microsoft.com/office/powerpoint/2010/main" val="81691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50E036D4-0A37-B25D-F783-5EFA053F3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58" y="2091932"/>
            <a:ext cx="807636" cy="14343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FEB48A1D-B8B1-9167-FCDB-2089484BE215}"/>
              </a:ext>
            </a:extLst>
          </p:cNvPr>
          <p:cNvGraphicFramePr>
            <a:graphicFrameLocks noGrp="1"/>
          </p:cNvGraphicFramePr>
          <p:nvPr>
            <p:extLst>
              <p:ext uri="{D42A27DB-BD31-4B8C-83A1-F6EECF244321}">
                <p14:modId xmlns:p14="http://schemas.microsoft.com/office/powerpoint/2010/main" val="2472377925"/>
              </p:ext>
            </p:extLst>
          </p:nvPr>
        </p:nvGraphicFramePr>
        <p:xfrm>
          <a:off x="88836" y="3567140"/>
          <a:ext cx="12000781" cy="2531994"/>
        </p:xfrm>
        <a:graphic>
          <a:graphicData uri="http://schemas.openxmlformats.org/drawingml/2006/table">
            <a:tbl>
              <a:tblPr>
                <a:tableStyleId>{2D5ABB26-0587-4C30-8999-92F81FD0307C}</a:tableStyleId>
              </a:tblPr>
              <a:tblGrid>
                <a:gridCol w="1423358">
                  <a:extLst>
                    <a:ext uri="{9D8B030D-6E8A-4147-A177-3AD203B41FA5}">
                      <a16:colId xmlns:a16="http://schemas.microsoft.com/office/drawing/2014/main" val="3554174130"/>
                    </a:ext>
                  </a:extLst>
                </a:gridCol>
                <a:gridCol w="2687273">
                  <a:extLst>
                    <a:ext uri="{9D8B030D-6E8A-4147-A177-3AD203B41FA5}">
                      <a16:colId xmlns:a16="http://schemas.microsoft.com/office/drawing/2014/main" val="2966733551"/>
                    </a:ext>
                  </a:extLst>
                </a:gridCol>
                <a:gridCol w="474133">
                  <a:extLst>
                    <a:ext uri="{9D8B030D-6E8A-4147-A177-3AD203B41FA5}">
                      <a16:colId xmlns:a16="http://schemas.microsoft.com/office/drawing/2014/main" val="4122085978"/>
                    </a:ext>
                  </a:extLst>
                </a:gridCol>
                <a:gridCol w="1910080">
                  <a:extLst>
                    <a:ext uri="{9D8B030D-6E8A-4147-A177-3AD203B41FA5}">
                      <a16:colId xmlns:a16="http://schemas.microsoft.com/office/drawing/2014/main" val="1179559563"/>
                    </a:ext>
                  </a:extLst>
                </a:gridCol>
                <a:gridCol w="1950720">
                  <a:extLst>
                    <a:ext uri="{9D8B030D-6E8A-4147-A177-3AD203B41FA5}">
                      <a16:colId xmlns:a16="http://schemas.microsoft.com/office/drawing/2014/main" val="928724548"/>
                    </a:ext>
                  </a:extLst>
                </a:gridCol>
                <a:gridCol w="1835573">
                  <a:extLst>
                    <a:ext uri="{9D8B030D-6E8A-4147-A177-3AD203B41FA5}">
                      <a16:colId xmlns:a16="http://schemas.microsoft.com/office/drawing/2014/main" val="3196239378"/>
                    </a:ext>
                  </a:extLst>
                </a:gridCol>
                <a:gridCol w="1719644">
                  <a:extLst>
                    <a:ext uri="{9D8B030D-6E8A-4147-A177-3AD203B41FA5}">
                      <a16:colId xmlns:a16="http://schemas.microsoft.com/office/drawing/2014/main" val="3307124996"/>
                    </a:ext>
                  </a:extLst>
                </a:gridCol>
              </a:tblGrid>
              <a:tr h="359048">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b="1" u="none" strike="noStrike" dirty="0">
                          <a:effectLst/>
                          <a:latin typeface="Arial" panose="020B0604020202020204" pitchFamily="34" charset="0"/>
                          <a:cs typeface="Arial" panose="020B0604020202020204" pitchFamily="34" charset="0"/>
                        </a:rPr>
                        <a:t>Existing monitoring networks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b="1" u="none" strike="noStrike" dirty="0">
                          <a:effectLst/>
                          <a:latin typeface="Arial" panose="020B0604020202020204" pitchFamily="34" charset="0"/>
                          <a:cs typeface="Arial" panose="020B0604020202020204" pitchFamily="34" charset="0"/>
                        </a:rPr>
                        <a:t>SS5-PM</a:t>
                      </a:r>
                      <a:r>
                        <a:rPr lang="en-US" sz="1200" b="1" u="none" strike="noStrike" baseline="-25000" dirty="0">
                          <a:effectLst/>
                          <a:latin typeface="Arial" panose="020B0604020202020204" pitchFamily="34" charset="0"/>
                          <a:cs typeface="Arial" panose="020B0604020202020204" pitchFamily="34" charset="0"/>
                        </a:rPr>
                        <a:t>2.5</a:t>
                      </a:r>
                      <a:r>
                        <a:rPr lang="en-US" sz="1200" b="1" u="none" strike="noStrike" dirty="0">
                          <a:effectLst/>
                          <a:latin typeface="Arial" panose="020B0604020202020204" pitchFamily="34" charset="0"/>
                          <a:cs typeface="Arial" panose="020B0604020202020204" pitchFamily="34" charset="0"/>
                        </a:rPr>
                        <a:t> filter-based  sampler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b="1" u="none" strike="noStrike" dirty="0">
                          <a:effectLst/>
                          <a:latin typeface="Arial" panose="020B0604020202020204" pitchFamily="34" charset="0"/>
                          <a:cs typeface="Arial" panose="020B0604020202020204" pitchFamily="34" charset="0"/>
                        </a:rPr>
                        <a:t>Aerosol Mass and    Optical Depth (AMOD)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b="1" u="none" strike="noStrike" dirty="0">
                          <a:effectLst/>
                          <a:latin typeface="Arial" panose="020B0604020202020204" pitchFamily="34" charset="0"/>
                          <a:cs typeface="Arial" panose="020B0604020202020204" pitchFamily="34" charset="0"/>
                        </a:rPr>
                        <a:t>microAeth MA350 aethalometer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b="1" u="none" strike="noStrike" dirty="0">
                          <a:effectLst/>
                          <a:latin typeface="Arial" panose="020B0604020202020204" pitchFamily="34" charset="0"/>
                          <a:cs typeface="Arial" panose="020B0604020202020204" pitchFamily="34" charset="0"/>
                        </a:rPr>
                        <a:t>PA-II-SD</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1895372320"/>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3753634342"/>
                  </a:ext>
                </a:extLst>
              </a:tr>
              <a:tr h="359048">
                <a:tc>
                  <a:txBody>
                    <a:bodyPr/>
                    <a:lstStyle/>
                    <a:p>
                      <a:pPr algn="l" fontAlgn="b"/>
                      <a:r>
                        <a:rPr lang="en-US" sz="1200" b="1" u="none" strike="noStrike" dirty="0">
                          <a:effectLst/>
                          <a:latin typeface="Arial" panose="020B0604020202020204" pitchFamily="34" charset="0"/>
                          <a:cs typeface="Arial" panose="020B0604020202020204" pitchFamily="34" charset="0"/>
                        </a:rPr>
                        <a:t>Vendor</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Various vendors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B w="12700" cap="flat" cmpd="sng" algn="ctr">
                      <a:solidFill>
                        <a:schemeClr val="bg1">
                          <a:lumMod val="50000"/>
                        </a:schemeClr>
                      </a:solidFill>
                      <a:prstDash val="sysDot"/>
                      <a:round/>
                      <a:headEnd type="none" w="med" len="med"/>
                      <a:tailEnd type="none" w="med" len="med"/>
                    </a:lnB>
                  </a:tcP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AirPhoton                              (SPARTAN network)</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Colorado State University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AethLabs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PurpleAir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B w="12700"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1369705898"/>
                  </a:ext>
                </a:extLst>
              </a:tr>
              <a:tr h="255364">
                <a:tc>
                  <a:txBody>
                    <a:bodyPr/>
                    <a:lstStyle/>
                    <a:p>
                      <a:pPr algn="l" fontAlgn="b"/>
                      <a:r>
                        <a:rPr lang="en-US" sz="1200" b="1" u="none" strike="noStrike" dirty="0">
                          <a:effectLst/>
                          <a:latin typeface="Arial" panose="020B0604020202020204" pitchFamily="34" charset="0"/>
                          <a:cs typeface="Arial" panose="020B0604020202020204" pitchFamily="34" charset="0"/>
                        </a:rPr>
                        <a:t>Pollutants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PM</a:t>
                      </a:r>
                      <a:r>
                        <a:rPr lang="en-US" sz="1200" u="none" strike="noStrike" baseline="-25000" dirty="0">
                          <a:effectLst/>
                          <a:latin typeface="Arial" panose="020B0604020202020204" pitchFamily="34" charset="0"/>
                          <a:cs typeface="Arial" panose="020B0604020202020204" pitchFamily="34" charset="0"/>
                        </a:rPr>
                        <a:t>2.5</a:t>
                      </a:r>
                      <a:r>
                        <a:rPr lang="en-US" sz="1200" u="none" strike="noStrike" dirty="0">
                          <a:effectLst/>
                          <a:latin typeface="Arial" panose="020B0604020202020204" pitchFamily="34" charset="0"/>
                          <a:cs typeface="Arial" panose="020B0604020202020204" pitchFamily="34" charset="0"/>
                        </a:rPr>
                        <a:t> speciation, total PM</a:t>
                      </a:r>
                      <a:r>
                        <a:rPr lang="en-US" sz="1200" u="none" strike="noStrike" baseline="-25000" dirty="0">
                          <a:effectLst/>
                          <a:latin typeface="Arial" panose="020B0604020202020204" pitchFamily="34" charset="0"/>
                          <a:cs typeface="Arial" panose="020B0604020202020204" pitchFamily="34" charset="0"/>
                        </a:rPr>
                        <a:t>2.5</a:t>
                      </a:r>
                      <a:r>
                        <a:rPr lang="en-US" sz="1200" u="none" strike="noStrike" dirty="0">
                          <a:effectLst/>
                          <a:latin typeface="Arial" panose="020B0604020202020204" pitchFamily="34" charset="0"/>
                          <a:cs typeface="Arial" panose="020B0604020202020204" pitchFamily="34" charset="0"/>
                        </a:rPr>
                        <a:t>, total PM</a:t>
                      </a:r>
                      <a:r>
                        <a:rPr lang="en-US" sz="1200" u="none" strike="noStrike" baseline="-25000" dirty="0">
                          <a:effectLst/>
                          <a:latin typeface="Arial" panose="020B0604020202020204" pitchFamily="34" charset="0"/>
                          <a:cs typeface="Arial" panose="020B0604020202020204" pitchFamily="34" charset="0"/>
                        </a:rPr>
                        <a:t>10</a:t>
                      </a:r>
                      <a:endParaRPr lang="en-US" sz="1200" b="0" i="0" u="none" strike="noStrike" baseline="-25000"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PM</a:t>
                      </a:r>
                      <a:r>
                        <a:rPr lang="en-US" sz="1200" u="none" strike="noStrike" baseline="-25000" dirty="0">
                          <a:effectLst/>
                          <a:latin typeface="Arial" panose="020B0604020202020204" pitchFamily="34" charset="0"/>
                          <a:cs typeface="Arial" panose="020B0604020202020204" pitchFamily="34" charset="0"/>
                        </a:rPr>
                        <a:t>2.5</a:t>
                      </a:r>
                      <a:r>
                        <a:rPr lang="en-US" sz="1200" u="none" strike="noStrike" dirty="0">
                          <a:effectLst/>
                          <a:latin typeface="Arial" panose="020B0604020202020204" pitchFamily="34" charset="0"/>
                          <a:cs typeface="Arial" panose="020B0604020202020204" pitchFamily="34" charset="0"/>
                        </a:rPr>
                        <a:t> speciation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PM</a:t>
                      </a:r>
                      <a:r>
                        <a:rPr lang="en-US" sz="1200" u="none" strike="noStrike" baseline="-25000" dirty="0">
                          <a:effectLst/>
                          <a:latin typeface="Arial" panose="020B0604020202020204" pitchFamily="34" charset="0"/>
                          <a:cs typeface="Arial" panose="020B0604020202020204" pitchFamily="34" charset="0"/>
                        </a:rPr>
                        <a:t>2.5</a:t>
                      </a:r>
                      <a:r>
                        <a:rPr lang="en-US" sz="1200" u="none" strike="noStrike" dirty="0">
                          <a:effectLst/>
                          <a:latin typeface="Arial" panose="020B0604020202020204" pitchFamily="34" charset="0"/>
                          <a:cs typeface="Arial" panose="020B0604020202020204" pitchFamily="34" charset="0"/>
                        </a:rPr>
                        <a:t> speciation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Black carbon</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tc>
                  <a:txBody>
                    <a:bodyPr/>
                    <a:lstStyle/>
                    <a:p>
                      <a:pPr algn="l" fontAlgn="b"/>
                      <a:r>
                        <a:rPr lang="en-US" sz="1200" u="none" strike="noStrike" dirty="0">
                          <a:effectLst/>
                          <a:latin typeface="Arial" panose="020B0604020202020204" pitchFamily="34" charset="0"/>
                          <a:cs typeface="Arial" panose="020B0604020202020204" pitchFamily="34" charset="0"/>
                        </a:rPr>
                        <a:t>Total PM</a:t>
                      </a:r>
                      <a:r>
                        <a:rPr lang="en-US" sz="1200" u="none" strike="noStrike" baseline="-25000" dirty="0">
                          <a:effectLst/>
                          <a:latin typeface="Arial" panose="020B0604020202020204" pitchFamily="34" charset="0"/>
                          <a:cs typeface="Arial" panose="020B0604020202020204" pitchFamily="34" charset="0"/>
                        </a:rPr>
                        <a:t>2.5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lnB w="12700"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1158668326"/>
                  </a:ext>
                </a:extLst>
              </a:tr>
              <a:tr h="183167">
                <a:tc>
                  <a:txBody>
                    <a:bodyPr/>
                    <a:lstStyle/>
                    <a:p>
                      <a:pPr algn="l" fontAlgn="b"/>
                      <a:r>
                        <a:rPr lang="en-US" sz="1200" b="1" u="none" strike="noStrike" dirty="0">
                          <a:effectLst/>
                          <a:latin typeface="Arial" panose="020B0604020202020204" pitchFamily="34" charset="0"/>
                          <a:cs typeface="Arial" panose="020B0604020202020204" pitchFamily="34" charset="0"/>
                        </a:rPr>
                        <a:t>Target areas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All target areas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tcPr>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CHN-Beijing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tcPr>
                </a:tc>
                <a:tc>
                  <a:txBody>
                    <a:bodyPr/>
                    <a:lstStyle/>
                    <a:p>
                      <a:pPr algn="l" fontAlgn="b"/>
                      <a:r>
                        <a:rPr lang="en-US" sz="1200" u="none" strike="noStrike" dirty="0">
                          <a:effectLst/>
                          <a:latin typeface="Arial" panose="020B0604020202020204" pitchFamily="34" charset="0"/>
                          <a:cs typeface="Arial" panose="020B0604020202020204" pitchFamily="34" charset="0"/>
                        </a:rPr>
                        <a:t>CHN-Beijing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tcPr>
                </a:tc>
                <a:tc>
                  <a:txBody>
                    <a:bodyPr/>
                    <a:lstStyle/>
                    <a:p>
                      <a:pPr algn="l" fontAlgn="b"/>
                      <a:r>
                        <a:rPr lang="en-US" sz="1200" u="none" strike="noStrike" dirty="0">
                          <a:effectLst/>
                          <a:latin typeface="Arial" panose="020B0604020202020204" pitchFamily="34" charset="0"/>
                          <a:cs typeface="Arial" panose="020B0604020202020204" pitchFamily="34" charset="0"/>
                        </a:rPr>
                        <a:t>CHN-Beijing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tcPr>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ETH-AddisAbaba (x10</a:t>
                      </a:r>
                      <a:r>
                        <a:rPr lang="en-US" sz="1200" u="none" strike="noStrike" dirty="0">
                          <a:effectLst/>
                          <a:latin typeface="Arial" panose="020B0604020202020204" pitchFamily="34" charset="0"/>
                          <a:cs typeface="Arial" panose="020B0604020202020204" pitchFamily="34" charset="0"/>
                        </a:rPr>
                        <a: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lnT w="12700" cap="flat" cmpd="sng" algn="ctr">
                      <a:solidFill>
                        <a:schemeClr val="bg1">
                          <a:lumMod val="50000"/>
                        </a:schemeClr>
                      </a:solidFill>
                      <a:prstDash val="sysDot"/>
                      <a:round/>
                      <a:headEnd type="none" w="med" len="med"/>
                      <a:tailEnd type="none" w="med" len="med"/>
                    </a:lnT>
                  </a:tcPr>
                </a:tc>
                <a:extLst>
                  <a:ext uri="{0D108BD9-81ED-4DB2-BD59-A6C34878D82A}">
                    <a16:rowId xmlns:a16="http://schemas.microsoft.com/office/drawing/2014/main" val="3138272416"/>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ETH-AddisAbaba (x1)</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ETH-AddisAbaba (x2)</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ETH-AddisAbaba (x2)</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925938028"/>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IND-Delhi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IND-Delhi (x3)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IND-Delhi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4074613749"/>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ISR-TelAviv (x2)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TWN-Taipei (x2)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USA-Los Angeles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4155692748"/>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TWN-Taipei (x2)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r>
                        <a:rPr lang="en-US" sz="1200" dirty="0">
                          <a:latin typeface="Arial" panose="020B0604020202020204" pitchFamily="34" charset="0"/>
                          <a:cs typeface="Arial" panose="020B0604020202020204" pitchFamily="34" charset="0"/>
                        </a:rPr>
                        <a:t>USA-Atlanta (x1)</a:t>
                      </a:r>
                    </a:p>
                  </a:txBody>
                  <a:tcPr marL="8207" marR="8207" marT="8207" marB="0"/>
                </a:tc>
                <a:tc>
                  <a:txBody>
                    <a:bodyPr/>
                    <a:lstStyle/>
                    <a:p>
                      <a:endParaRPr lang="en-US" sz="1200" dirty="0">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2190957952"/>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USA-Los Angeles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latin typeface="Arial" panose="020B0604020202020204" pitchFamily="34" charset="0"/>
                          <a:cs typeface="Arial" panose="020B0604020202020204" pitchFamily="34" charset="0"/>
                        </a:rPr>
                        <a:t>USA-Los Angeles (x1)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endParaRPr lang="en-US" sz="1200" dirty="0">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887735958"/>
                  </a:ext>
                </a:extLst>
              </a:tr>
              <a:tr h="183167">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ZAF-Johannesburg (x2)</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207" marR="8207" marT="8207" marB="0"/>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ZAF-Johannesburg (x1)</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tc>
                  <a:txBody>
                    <a:bodyPr/>
                    <a:lstStyle/>
                    <a:p>
                      <a:pPr algn="l" fontAlgn="b"/>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8207" marR="8207" marT="8207" marB="0"/>
                </a:tc>
                <a:extLst>
                  <a:ext uri="{0D108BD9-81ED-4DB2-BD59-A6C34878D82A}">
                    <a16:rowId xmlns:a16="http://schemas.microsoft.com/office/drawing/2014/main" val="2537558200"/>
                  </a:ext>
                </a:extLst>
              </a:tr>
            </a:tbl>
          </a:graphicData>
        </a:graphic>
      </p:graphicFrame>
      <p:pic>
        <p:nvPicPr>
          <p:cNvPr id="15" name="Picture 14">
            <a:extLst>
              <a:ext uri="{FF2B5EF4-FFF2-40B4-BE49-F238E27FC236}">
                <a16:creationId xmlns:a16="http://schemas.microsoft.com/office/drawing/2014/main" id="{FBD62C6B-63F4-97D2-2F9D-C2FD3635549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498" y="2570221"/>
            <a:ext cx="1154198" cy="912794"/>
          </a:xfrm>
          <a:prstGeom prst="rect">
            <a:avLst/>
          </a:prstGeom>
        </p:spPr>
      </p:pic>
      <p:pic>
        <p:nvPicPr>
          <p:cNvPr id="16" name="Picture 2" descr="http://www.airmonitors.co.uk/image/cache/catalog/Aethlabs/MA350a-750x750.jpg">
            <a:extLst>
              <a:ext uri="{FF2B5EF4-FFF2-40B4-BE49-F238E27FC236}">
                <a16:creationId xmlns:a16="http://schemas.microsoft.com/office/drawing/2014/main" id="{569074B8-324A-066C-3DEC-4F835E89531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71612" y="2389673"/>
            <a:ext cx="1154198" cy="115419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FACA4B3-4943-BD98-ECBA-9FBA5D441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960" y="2174087"/>
            <a:ext cx="629000" cy="1270723"/>
          </a:xfrm>
          <a:prstGeom prst="rect">
            <a:avLst/>
          </a:prstGeom>
        </p:spPr>
      </p:pic>
      <p:pic>
        <p:nvPicPr>
          <p:cNvPr id="18" name="Picture 17">
            <a:extLst>
              <a:ext uri="{FF2B5EF4-FFF2-40B4-BE49-F238E27FC236}">
                <a16:creationId xmlns:a16="http://schemas.microsoft.com/office/drawing/2014/main" id="{047138A6-FE83-5A6C-9161-51508C110A58}"/>
              </a:ext>
            </a:extLst>
          </p:cNvPr>
          <p:cNvPicPr>
            <a:picLocks noChangeAspect="1"/>
          </p:cNvPicPr>
          <p:nvPr/>
        </p:nvPicPr>
        <p:blipFill rotWithShape="1">
          <a:blip r:embed="rId7">
            <a:extLst>
              <a:ext uri="{28A0092B-C50C-407E-A947-70E740481C1C}">
                <a14:useLocalDpi xmlns:a14="http://schemas.microsoft.com/office/drawing/2010/main" val="0"/>
              </a:ext>
            </a:extLst>
          </a:blip>
          <a:srcRect l="20000" t="2778" r="33495"/>
          <a:stretch/>
        </p:blipFill>
        <p:spPr>
          <a:xfrm>
            <a:off x="2446157" y="2147714"/>
            <a:ext cx="629000" cy="1314982"/>
          </a:xfrm>
          <a:prstGeom prst="rect">
            <a:avLst/>
          </a:prstGeom>
        </p:spPr>
      </p:pic>
      <p:pic>
        <p:nvPicPr>
          <p:cNvPr id="19" name="Picture 18">
            <a:extLst>
              <a:ext uri="{FF2B5EF4-FFF2-40B4-BE49-F238E27FC236}">
                <a16:creationId xmlns:a16="http://schemas.microsoft.com/office/drawing/2014/main" id="{E44C8C67-6B79-5255-ED13-16CDF5372E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4434" y="2379432"/>
            <a:ext cx="883851" cy="1155805"/>
          </a:xfrm>
          <a:prstGeom prst="rect">
            <a:avLst/>
          </a:prstGeom>
        </p:spPr>
      </p:pic>
      <p:sp>
        <p:nvSpPr>
          <p:cNvPr id="25" name="Title 2">
            <a:extLst>
              <a:ext uri="{FF2B5EF4-FFF2-40B4-BE49-F238E27FC236}">
                <a16:creationId xmlns:a16="http://schemas.microsoft.com/office/drawing/2014/main" id="{394F4561-6FC4-B6C4-CCB5-45B2DB62B60A}"/>
              </a:ext>
            </a:extLst>
          </p:cNvPr>
          <p:cNvSpPr>
            <a:spLocks noGrp="1"/>
          </p:cNvSpPr>
          <p:nvPr>
            <p:ph type="title"/>
          </p:nvPr>
        </p:nvSpPr>
        <p:spPr>
          <a:xfrm>
            <a:off x="2890685" y="120710"/>
            <a:ext cx="6410630" cy="431682"/>
          </a:xfrm>
        </p:spPr>
        <p:txBody>
          <a:bodyPr>
            <a:noAutofit/>
          </a:bodyPr>
          <a:lstStyle/>
          <a:p>
            <a:pPr algn="ctr"/>
            <a:r>
              <a:rPr lang="en-US" sz="3600" b="1" dirty="0">
                <a:latin typeface="Century Gothic" panose="020B0502020202020204" pitchFamily="34" charset="0"/>
                <a:cs typeface="Arial" panose="020B0604020202020204" pitchFamily="34" charset="0"/>
              </a:rPr>
              <a:t>Surface PM Monitoring</a:t>
            </a:r>
          </a:p>
        </p:txBody>
      </p:sp>
      <p:sp>
        <p:nvSpPr>
          <p:cNvPr id="26" name="TextBox 25">
            <a:extLst>
              <a:ext uri="{FF2B5EF4-FFF2-40B4-BE49-F238E27FC236}">
                <a16:creationId xmlns:a16="http://schemas.microsoft.com/office/drawing/2014/main" id="{7CE405A7-4A04-9E17-17DC-A16E69444CCF}"/>
              </a:ext>
            </a:extLst>
          </p:cNvPr>
          <p:cNvSpPr txBox="1"/>
          <p:nvPr/>
        </p:nvSpPr>
        <p:spPr>
          <a:xfrm>
            <a:off x="5534676" y="1574179"/>
            <a:ext cx="5227957" cy="523220"/>
          </a:xfrm>
          <a:prstGeom prst="rect">
            <a:avLst/>
          </a:prstGeom>
          <a:noFill/>
          <a:ln>
            <a:solidFill>
              <a:schemeClr val="tx1"/>
            </a:solidFill>
          </a:ln>
        </p:spPr>
        <p:txBody>
          <a:bodyPr wrap="square">
            <a:spAutoFit/>
          </a:bodyPr>
          <a:lstStyle/>
          <a:p>
            <a:r>
              <a:rPr lang="en-US" sz="1400" b="0" i="0" dirty="0">
                <a:solidFill>
                  <a:srgbClr val="0080D3"/>
                </a:solidFill>
                <a:effectLst/>
                <a:latin typeface="Arial" panose="020B0604020202020204" pitchFamily="34" charset="0"/>
                <a:cs typeface="Arial" panose="020B0604020202020204" pitchFamily="34" charset="0"/>
              </a:rPr>
              <a:t>MAIA project is deploying additional surface PM monitors in selected target areas to augment existing monitoring networks</a:t>
            </a:r>
            <a:endParaRPr lang="en-US" sz="1400" dirty="0">
              <a:solidFill>
                <a:srgbClr val="0080D3"/>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FA8FC01-A99E-0BF5-A172-094AC8C9E4C6}"/>
              </a:ext>
            </a:extLst>
          </p:cNvPr>
          <p:cNvSpPr txBox="1"/>
          <p:nvPr/>
        </p:nvSpPr>
        <p:spPr>
          <a:xfrm>
            <a:off x="80080" y="1568712"/>
            <a:ext cx="4025759" cy="523220"/>
          </a:xfrm>
          <a:prstGeom prst="rect">
            <a:avLst/>
          </a:prstGeom>
          <a:noFill/>
          <a:ln>
            <a:solidFill>
              <a:schemeClr val="tx1"/>
            </a:solidFill>
          </a:ln>
        </p:spPr>
        <p:txBody>
          <a:bodyPr wrap="square">
            <a:spAutoFit/>
          </a:bodyPr>
          <a:lstStyle/>
          <a:p>
            <a:r>
              <a:rPr lang="en-US" sz="1400" b="0" i="0" dirty="0">
                <a:solidFill>
                  <a:srgbClr val="0080D3"/>
                </a:solidFill>
                <a:effectLst/>
                <a:latin typeface="Arial" panose="020B0604020202020204" pitchFamily="34" charset="0"/>
                <a:cs typeface="Arial" panose="020B0604020202020204" pitchFamily="34" charset="0"/>
              </a:rPr>
              <a:t>Where available, MAIA project collects data from existing ground-based PM monitoring networks</a:t>
            </a:r>
            <a:endParaRPr lang="en-US" sz="1400" dirty="0">
              <a:solidFill>
                <a:srgbClr val="0080D3"/>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784580B-946E-4638-801C-C80E1FC6B795}"/>
              </a:ext>
            </a:extLst>
          </p:cNvPr>
          <p:cNvSpPr/>
          <p:nvPr/>
        </p:nvSpPr>
        <p:spPr>
          <a:xfrm>
            <a:off x="1778460" y="734653"/>
            <a:ext cx="8797393" cy="646331"/>
          </a:xfrm>
          <a:prstGeom prst="rect">
            <a:avLst/>
          </a:prstGeom>
        </p:spPr>
        <p:txBody>
          <a:bodyPr wrap="square">
            <a:spAutoFit/>
          </a:bodyPr>
          <a:lstStyle/>
          <a:p>
            <a:pPr algn="ctr"/>
            <a:r>
              <a:rPr lang="en-US" dirty="0">
                <a:latin typeface="Arial" panose="020B0604020202020204" pitchFamily="34" charset="0"/>
                <a:cs typeface="Arial" panose="020B0604020202020204" pitchFamily="34" charset="0"/>
              </a:rPr>
              <a:t>Regression of retrieved aerosol properties against surface monitor (total and speciated PM) data is used to calibrate the aerosol-to-PM transformations</a:t>
            </a:r>
          </a:p>
        </p:txBody>
      </p:sp>
      <p:sp>
        <p:nvSpPr>
          <p:cNvPr id="4" name="Rectangle 3">
            <a:extLst>
              <a:ext uri="{FF2B5EF4-FFF2-40B4-BE49-F238E27FC236}">
                <a16:creationId xmlns:a16="http://schemas.microsoft.com/office/drawing/2014/main" id="{1714075E-2397-4808-947A-2DAA747C8C53}"/>
              </a:ext>
            </a:extLst>
          </p:cNvPr>
          <p:cNvSpPr/>
          <p:nvPr/>
        </p:nvSpPr>
        <p:spPr>
          <a:xfrm>
            <a:off x="565696" y="6221464"/>
            <a:ext cx="11222920" cy="584775"/>
          </a:xfrm>
          <a:prstGeom prst="rect">
            <a:avLst/>
          </a:prstGeom>
        </p:spPr>
        <p:txBody>
          <a:bodyPr wrap="square">
            <a:spAutoFit/>
          </a:bodyPr>
          <a:lstStyle/>
          <a:p>
            <a:pPr algn="ctr"/>
            <a:r>
              <a:rPr lang="en-US" sz="1600" dirty="0">
                <a:solidFill>
                  <a:srgbClr val="FF0000"/>
                </a:solidFill>
                <a:latin typeface="Arial" panose="020B0604020202020204" pitchFamily="34" charset="0"/>
                <a:cs typeface="Arial" panose="020B0604020202020204" pitchFamily="34" charset="0"/>
              </a:rPr>
              <a:t>Although launch of the satellite instrument is not expected until 2024, surface PM measurements are being collected prior to launch to establish baseline pollution levels and exercise MAIA’s ground data processing software.</a:t>
            </a:r>
          </a:p>
        </p:txBody>
      </p:sp>
    </p:spTree>
    <p:extLst>
      <p:ext uri="{BB962C8B-B14F-4D97-AF65-F5344CB8AC3E}">
        <p14:creationId xmlns:p14="http://schemas.microsoft.com/office/powerpoint/2010/main" val="83811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E4712F-FA93-20CC-32DF-C11548F38C81}"/>
              </a:ext>
            </a:extLst>
          </p:cNvPr>
          <p:cNvPicPr>
            <a:picLocks noChangeAspect="1"/>
          </p:cNvPicPr>
          <p:nvPr/>
        </p:nvPicPr>
        <p:blipFill>
          <a:blip r:embed="rId2"/>
          <a:stretch>
            <a:fillRect/>
          </a:stretch>
        </p:blipFill>
        <p:spPr>
          <a:xfrm>
            <a:off x="7183959" y="1744356"/>
            <a:ext cx="4761989" cy="4546453"/>
          </a:xfrm>
          <a:prstGeom prst="rect">
            <a:avLst/>
          </a:prstGeom>
        </p:spPr>
      </p:pic>
      <p:pic>
        <p:nvPicPr>
          <p:cNvPr id="5" name="Picture 4">
            <a:extLst>
              <a:ext uri="{FF2B5EF4-FFF2-40B4-BE49-F238E27FC236}">
                <a16:creationId xmlns:a16="http://schemas.microsoft.com/office/drawing/2014/main" id="{3C1D3EFC-4301-BDE9-E20A-51B75A18AA99}"/>
              </a:ext>
            </a:extLst>
          </p:cNvPr>
          <p:cNvPicPr>
            <a:picLocks noChangeAspect="1"/>
          </p:cNvPicPr>
          <p:nvPr/>
        </p:nvPicPr>
        <p:blipFill rotWithShape="1">
          <a:blip r:embed="rId3"/>
          <a:srcRect b="2403"/>
          <a:stretch/>
        </p:blipFill>
        <p:spPr>
          <a:xfrm>
            <a:off x="474365" y="1252640"/>
            <a:ext cx="5409205" cy="5197353"/>
          </a:xfrm>
          <a:prstGeom prst="rect">
            <a:avLst/>
          </a:prstGeom>
          <a:ln>
            <a:solidFill>
              <a:schemeClr val="tx1"/>
            </a:solidFill>
          </a:ln>
        </p:spPr>
      </p:pic>
      <p:sp>
        <p:nvSpPr>
          <p:cNvPr id="6" name="Isosceles Triangle 5">
            <a:extLst>
              <a:ext uri="{FF2B5EF4-FFF2-40B4-BE49-F238E27FC236}">
                <a16:creationId xmlns:a16="http://schemas.microsoft.com/office/drawing/2014/main" id="{C8CE961F-6274-06CA-DFC5-071DC206C703}"/>
              </a:ext>
            </a:extLst>
          </p:cNvPr>
          <p:cNvSpPr/>
          <p:nvPr/>
        </p:nvSpPr>
        <p:spPr>
          <a:xfrm>
            <a:off x="8261944" y="3584101"/>
            <a:ext cx="155276" cy="14664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C98320FB-48DD-737A-77EB-D15114FAE7BC}"/>
              </a:ext>
            </a:extLst>
          </p:cNvPr>
          <p:cNvSpPr/>
          <p:nvPr/>
        </p:nvSpPr>
        <p:spPr>
          <a:xfrm>
            <a:off x="2885669" y="3716188"/>
            <a:ext cx="91440" cy="9144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7B29FF90-35B0-005A-869D-50FD3FC390B0}"/>
              </a:ext>
            </a:extLst>
          </p:cNvPr>
          <p:cNvSpPr/>
          <p:nvPr/>
        </p:nvSpPr>
        <p:spPr>
          <a:xfrm>
            <a:off x="3213471" y="3991704"/>
            <a:ext cx="91440" cy="91440"/>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42DB118-DC0E-47A1-E96A-2E7CEAD293AE}"/>
              </a:ext>
            </a:extLst>
          </p:cNvPr>
          <p:cNvSpPr/>
          <p:nvPr/>
        </p:nvSpPr>
        <p:spPr>
          <a:xfrm>
            <a:off x="2820838" y="3584101"/>
            <a:ext cx="293298" cy="323664"/>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Notched Right 9">
            <a:extLst>
              <a:ext uri="{FF2B5EF4-FFF2-40B4-BE49-F238E27FC236}">
                <a16:creationId xmlns:a16="http://schemas.microsoft.com/office/drawing/2014/main" id="{1CC17610-FA69-6892-200F-0E19DC223FE9}"/>
              </a:ext>
            </a:extLst>
          </p:cNvPr>
          <p:cNvSpPr/>
          <p:nvPr/>
        </p:nvSpPr>
        <p:spPr>
          <a:xfrm>
            <a:off x="3152033" y="3650860"/>
            <a:ext cx="3994030" cy="159780"/>
          </a:xfrm>
          <a:prstGeom prst="notch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212081A-02E2-5012-CB9A-67A6DE8971C9}"/>
              </a:ext>
            </a:extLst>
          </p:cNvPr>
          <p:cNvPicPr>
            <a:picLocks noChangeAspect="1"/>
          </p:cNvPicPr>
          <p:nvPr/>
        </p:nvPicPr>
        <p:blipFill>
          <a:blip r:embed="rId4"/>
          <a:stretch>
            <a:fillRect/>
          </a:stretch>
        </p:blipFill>
        <p:spPr>
          <a:xfrm>
            <a:off x="549159" y="1327000"/>
            <a:ext cx="2495965" cy="990219"/>
          </a:xfrm>
          <a:prstGeom prst="rect">
            <a:avLst/>
          </a:prstGeom>
          <a:ln w="9525">
            <a:solidFill>
              <a:schemeClr val="tx1"/>
            </a:solidFill>
          </a:ln>
        </p:spPr>
      </p:pic>
      <p:sp>
        <p:nvSpPr>
          <p:cNvPr id="12" name="Title 2">
            <a:extLst>
              <a:ext uri="{FF2B5EF4-FFF2-40B4-BE49-F238E27FC236}">
                <a16:creationId xmlns:a16="http://schemas.microsoft.com/office/drawing/2014/main" id="{EE0E5000-138D-22E8-A360-81FC2788FE63}"/>
              </a:ext>
            </a:extLst>
          </p:cNvPr>
          <p:cNvSpPr txBox="1">
            <a:spLocks/>
          </p:cNvSpPr>
          <p:nvPr/>
        </p:nvSpPr>
        <p:spPr>
          <a:xfrm>
            <a:off x="1751162" y="300725"/>
            <a:ext cx="9618454"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entury Gothic" panose="020B0502020202020204" pitchFamily="34" charset="0"/>
                <a:cs typeface="Arial" panose="020B0604020202020204" pitchFamily="34" charset="0"/>
              </a:rPr>
              <a:t>Surface PM Monitoring Sites in Ethiopia PTA</a:t>
            </a:r>
          </a:p>
        </p:txBody>
      </p:sp>
    </p:spTree>
    <p:extLst>
      <p:ext uri="{BB962C8B-B14F-4D97-AF65-F5344CB8AC3E}">
        <p14:creationId xmlns:p14="http://schemas.microsoft.com/office/powerpoint/2010/main" val="134533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B52CFE-CA9E-D286-B79F-CBB39B86F963}"/>
              </a:ext>
            </a:extLst>
          </p:cNvPr>
          <p:cNvPicPr>
            <a:picLocks noChangeAspect="1"/>
          </p:cNvPicPr>
          <p:nvPr/>
        </p:nvPicPr>
        <p:blipFill>
          <a:blip r:embed="rId3"/>
          <a:stretch>
            <a:fillRect/>
          </a:stretch>
        </p:blipFill>
        <p:spPr>
          <a:xfrm>
            <a:off x="216656" y="2600386"/>
            <a:ext cx="2216033" cy="3577150"/>
          </a:xfrm>
          <a:prstGeom prst="rect">
            <a:avLst/>
          </a:prstGeom>
          <a:ln w="6350">
            <a:solidFill>
              <a:schemeClr val="tx1"/>
            </a:solidFill>
          </a:ln>
        </p:spPr>
      </p:pic>
      <p:pic>
        <p:nvPicPr>
          <p:cNvPr id="13" name="Picture 12">
            <a:extLst>
              <a:ext uri="{FF2B5EF4-FFF2-40B4-BE49-F238E27FC236}">
                <a16:creationId xmlns:a16="http://schemas.microsoft.com/office/drawing/2014/main" id="{1886D9A0-2998-2A13-EFE5-36BEF2A0A7C5}"/>
              </a:ext>
            </a:extLst>
          </p:cNvPr>
          <p:cNvPicPr>
            <a:picLocks noChangeAspect="1"/>
          </p:cNvPicPr>
          <p:nvPr/>
        </p:nvPicPr>
        <p:blipFill>
          <a:blip r:embed="rId4"/>
          <a:stretch>
            <a:fillRect/>
          </a:stretch>
        </p:blipFill>
        <p:spPr>
          <a:xfrm>
            <a:off x="2586185" y="2600381"/>
            <a:ext cx="1770136" cy="3577150"/>
          </a:xfrm>
          <a:prstGeom prst="rect">
            <a:avLst/>
          </a:prstGeom>
          <a:ln w="6350">
            <a:solidFill>
              <a:schemeClr val="tx1"/>
            </a:solidFill>
          </a:ln>
        </p:spPr>
      </p:pic>
      <p:pic>
        <p:nvPicPr>
          <p:cNvPr id="15" name="Picture 14">
            <a:extLst>
              <a:ext uri="{FF2B5EF4-FFF2-40B4-BE49-F238E27FC236}">
                <a16:creationId xmlns:a16="http://schemas.microsoft.com/office/drawing/2014/main" id="{BBF8F866-D17D-8EAC-DDA0-C17E0FF2B2C6}"/>
              </a:ext>
            </a:extLst>
          </p:cNvPr>
          <p:cNvPicPr>
            <a:picLocks noChangeAspect="1"/>
          </p:cNvPicPr>
          <p:nvPr/>
        </p:nvPicPr>
        <p:blipFill>
          <a:blip r:embed="rId5"/>
          <a:stretch>
            <a:fillRect/>
          </a:stretch>
        </p:blipFill>
        <p:spPr>
          <a:xfrm>
            <a:off x="4510461" y="2600381"/>
            <a:ext cx="2453045" cy="3577149"/>
          </a:xfrm>
          <a:prstGeom prst="rect">
            <a:avLst/>
          </a:prstGeom>
          <a:ln w="6350">
            <a:solidFill>
              <a:schemeClr val="tx1"/>
            </a:solidFill>
          </a:ln>
        </p:spPr>
      </p:pic>
      <p:sp>
        <p:nvSpPr>
          <p:cNvPr id="9" name="TextBox 8">
            <a:extLst>
              <a:ext uri="{FF2B5EF4-FFF2-40B4-BE49-F238E27FC236}">
                <a16:creationId xmlns:a16="http://schemas.microsoft.com/office/drawing/2014/main" id="{DF4F99A2-A342-4AB7-A91B-909E65480433}"/>
              </a:ext>
            </a:extLst>
          </p:cNvPr>
          <p:cNvSpPr txBox="1"/>
          <p:nvPr/>
        </p:nvSpPr>
        <p:spPr>
          <a:xfrm>
            <a:off x="303381" y="2215660"/>
            <a:ext cx="2172713" cy="276999"/>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Addis Ababa University</a:t>
            </a:r>
          </a:p>
        </p:txBody>
      </p:sp>
      <p:sp>
        <p:nvSpPr>
          <p:cNvPr id="11" name="TextBox 10">
            <a:extLst>
              <a:ext uri="{FF2B5EF4-FFF2-40B4-BE49-F238E27FC236}">
                <a16:creationId xmlns:a16="http://schemas.microsoft.com/office/drawing/2014/main" id="{3DA2AC48-54AB-4374-8216-65889DA3D469}"/>
              </a:ext>
            </a:extLst>
          </p:cNvPr>
          <p:cNvSpPr txBox="1"/>
          <p:nvPr/>
        </p:nvSpPr>
        <p:spPr>
          <a:xfrm>
            <a:off x="2332368" y="2228332"/>
            <a:ext cx="2216033" cy="276999"/>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Alert Hospital</a:t>
            </a:r>
          </a:p>
        </p:txBody>
      </p:sp>
      <p:sp>
        <p:nvSpPr>
          <p:cNvPr id="12" name="TextBox 11">
            <a:extLst>
              <a:ext uri="{FF2B5EF4-FFF2-40B4-BE49-F238E27FC236}">
                <a16:creationId xmlns:a16="http://schemas.microsoft.com/office/drawing/2014/main" id="{DF3E2EC7-6510-42D6-BF75-C752C0F331A3}"/>
              </a:ext>
            </a:extLst>
          </p:cNvPr>
          <p:cNvSpPr txBox="1"/>
          <p:nvPr/>
        </p:nvSpPr>
        <p:spPr>
          <a:xfrm>
            <a:off x="4629273" y="2215660"/>
            <a:ext cx="2215419" cy="276999"/>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Black Lion Hospital</a:t>
            </a:r>
          </a:p>
        </p:txBody>
      </p:sp>
      <p:sp>
        <p:nvSpPr>
          <p:cNvPr id="16" name="TextBox 15">
            <a:extLst>
              <a:ext uri="{FF2B5EF4-FFF2-40B4-BE49-F238E27FC236}">
                <a16:creationId xmlns:a16="http://schemas.microsoft.com/office/drawing/2014/main" id="{34B6BE54-92B4-4BFB-B556-91681F6A3F7C}"/>
              </a:ext>
            </a:extLst>
          </p:cNvPr>
          <p:cNvSpPr txBox="1"/>
          <p:nvPr/>
        </p:nvSpPr>
        <p:spPr>
          <a:xfrm>
            <a:off x="2729445" y="1023525"/>
            <a:ext cx="7584393"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PurpleAir PA-II-SD</a:t>
            </a:r>
          </a:p>
        </p:txBody>
      </p:sp>
      <p:pic>
        <p:nvPicPr>
          <p:cNvPr id="3" name="Picture 2">
            <a:extLst>
              <a:ext uri="{FF2B5EF4-FFF2-40B4-BE49-F238E27FC236}">
                <a16:creationId xmlns:a16="http://schemas.microsoft.com/office/drawing/2014/main" id="{F9BDC7B6-C328-1A4A-2B32-59CD31E12E4F}"/>
              </a:ext>
            </a:extLst>
          </p:cNvPr>
          <p:cNvPicPr>
            <a:picLocks noChangeAspect="1"/>
          </p:cNvPicPr>
          <p:nvPr/>
        </p:nvPicPr>
        <p:blipFill>
          <a:blip r:embed="rId6"/>
          <a:stretch>
            <a:fillRect/>
          </a:stretch>
        </p:blipFill>
        <p:spPr>
          <a:xfrm>
            <a:off x="7082127" y="2600381"/>
            <a:ext cx="2368317" cy="3577153"/>
          </a:xfrm>
          <a:prstGeom prst="rect">
            <a:avLst/>
          </a:prstGeom>
          <a:ln w="6350">
            <a:solidFill>
              <a:schemeClr val="tx1"/>
            </a:solidFill>
          </a:ln>
        </p:spPr>
      </p:pic>
      <p:pic>
        <p:nvPicPr>
          <p:cNvPr id="8" name="Picture 7">
            <a:extLst>
              <a:ext uri="{FF2B5EF4-FFF2-40B4-BE49-F238E27FC236}">
                <a16:creationId xmlns:a16="http://schemas.microsoft.com/office/drawing/2014/main" id="{AC7FEEB6-E088-B480-B6DB-CD39352DEE6A}"/>
              </a:ext>
            </a:extLst>
          </p:cNvPr>
          <p:cNvPicPr>
            <a:picLocks noChangeAspect="1"/>
          </p:cNvPicPr>
          <p:nvPr/>
        </p:nvPicPr>
        <p:blipFill>
          <a:blip r:embed="rId7"/>
          <a:stretch>
            <a:fillRect/>
          </a:stretch>
        </p:blipFill>
        <p:spPr>
          <a:xfrm>
            <a:off x="9569065" y="2600382"/>
            <a:ext cx="2249938" cy="3577148"/>
          </a:xfrm>
          <a:prstGeom prst="rect">
            <a:avLst/>
          </a:prstGeom>
          <a:ln w="6350">
            <a:solidFill>
              <a:schemeClr val="tx1"/>
            </a:solidFill>
          </a:ln>
        </p:spPr>
      </p:pic>
      <p:sp>
        <p:nvSpPr>
          <p:cNvPr id="20" name="Title 2">
            <a:extLst>
              <a:ext uri="{FF2B5EF4-FFF2-40B4-BE49-F238E27FC236}">
                <a16:creationId xmlns:a16="http://schemas.microsoft.com/office/drawing/2014/main" id="{4ED4D820-5B5D-960B-5219-3DA87A398F05}"/>
              </a:ext>
            </a:extLst>
          </p:cNvPr>
          <p:cNvSpPr txBox="1">
            <a:spLocks/>
          </p:cNvSpPr>
          <p:nvPr/>
        </p:nvSpPr>
        <p:spPr>
          <a:xfrm>
            <a:off x="1477433" y="140632"/>
            <a:ext cx="9718616" cy="4316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Century Gothic" panose="020B0502020202020204" pitchFamily="34" charset="0"/>
                <a:cs typeface="Arial" panose="020B0604020202020204" pitchFamily="34" charset="0"/>
              </a:rPr>
              <a:t>Surface PM Monitoring Sites in Ethiopia PTA</a:t>
            </a:r>
          </a:p>
        </p:txBody>
      </p:sp>
      <p:sp>
        <p:nvSpPr>
          <p:cNvPr id="21" name="TextBox 20">
            <a:extLst>
              <a:ext uri="{FF2B5EF4-FFF2-40B4-BE49-F238E27FC236}">
                <a16:creationId xmlns:a16="http://schemas.microsoft.com/office/drawing/2014/main" id="{F30DE45B-D087-5E81-B025-4CA3BEC5375C}"/>
              </a:ext>
            </a:extLst>
          </p:cNvPr>
          <p:cNvSpPr txBox="1"/>
          <p:nvPr/>
        </p:nvSpPr>
        <p:spPr>
          <a:xfrm>
            <a:off x="7249006" y="2043666"/>
            <a:ext cx="2034558" cy="461665"/>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UN Economic Commission for Africa</a:t>
            </a:r>
          </a:p>
        </p:txBody>
      </p:sp>
      <p:sp>
        <p:nvSpPr>
          <p:cNvPr id="22" name="TextBox 21">
            <a:extLst>
              <a:ext uri="{FF2B5EF4-FFF2-40B4-BE49-F238E27FC236}">
                <a16:creationId xmlns:a16="http://schemas.microsoft.com/office/drawing/2014/main" id="{C83BC6BE-095E-7303-A6DC-47F243AC4D0C}"/>
              </a:ext>
            </a:extLst>
          </p:cNvPr>
          <p:cNvSpPr txBox="1"/>
          <p:nvPr/>
        </p:nvSpPr>
        <p:spPr>
          <a:xfrm>
            <a:off x="9365773" y="2043665"/>
            <a:ext cx="2656522" cy="461665"/>
          </a:xfrm>
          <a:prstGeom prst="rect">
            <a:avLst/>
          </a:prstGeom>
          <a:noFill/>
        </p:spPr>
        <p:txBody>
          <a:bodyPr wrap="square" rtlCol="0">
            <a:spAutoFit/>
          </a:bodyPr>
          <a:lstStyle/>
          <a:p>
            <a:pPr algn="ctr"/>
            <a:r>
              <a:rPr lang="en-US" sz="1200" b="1" dirty="0">
                <a:solidFill>
                  <a:schemeClr val="bg1">
                    <a:lumMod val="50000"/>
                  </a:schemeClr>
                </a:solidFill>
                <a:latin typeface="Arial" panose="020B0604020202020204" pitchFamily="34" charset="0"/>
                <a:cs typeface="Arial" panose="020B0604020202020204" pitchFamily="34" charset="0"/>
              </a:rPr>
              <a:t>Environmental Protection &amp; Green Development Commission</a:t>
            </a:r>
          </a:p>
        </p:txBody>
      </p:sp>
      <p:sp>
        <p:nvSpPr>
          <p:cNvPr id="2" name="TextBox 1">
            <a:extLst>
              <a:ext uri="{FF2B5EF4-FFF2-40B4-BE49-F238E27FC236}">
                <a16:creationId xmlns:a16="http://schemas.microsoft.com/office/drawing/2014/main" id="{9E3EBB1C-D1B6-C50B-69F4-B02CC6C9989B}"/>
              </a:ext>
            </a:extLst>
          </p:cNvPr>
          <p:cNvSpPr txBox="1"/>
          <p:nvPr/>
        </p:nvSpPr>
        <p:spPr>
          <a:xfrm>
            <a:off x="3305380" y="6440369"/>
            <a:ext cx="6263685" cy="276999"/>
          </a:xfrm>
          <a:prstGeom prst="rect">
            <a:avLst/>
          </a:prstGeom>
          <a:noFill/>
        </p:spPr>
        <p:txBody>
          <a:bodyPr wrap="square">
            <a:spAutoFit/>
          </a:bodyPr>
          <a:lstStyle/>
          <a:p>
            <a:r>
              <a:rPr lang="en-US" sz="1200" b="0" i="1" dirty="0">
                <a:solidFill>
                  <a:srgbClr val="242424"/>
                </a:solidFill>
                <a:effectLst/>
                <a:latin typeface="Calibri" panose="020F0502020204030204" pitchFamily="34" charset="0"/>
              </a:rPr>
              <a:t>Note: These photos are </a:t>
            </a:r>
            <a:r>
              <a:rPr lang="en-US" sz="1200" b="0" i="1" u="sng" dirty="0">
                <a:solidFill>
                  <a:srgbClr val="242424"/>
                </a:solidFill>
                <a:effectLst/>
                <a:latin typeface="Calibri" panose="020F0502020204030204" pitchFamily="34" charset="0"/>
              </a:rPr>
              <a:t>examples</a:t>
            </a:r>
            <a:r>
              <a:rPr lang="en-US" sz="1200" b="0" i="1" dirty="0">
                <a:solidFill>
                  <a:srgbClr val="242424"/>
                </a:solidFill>
                <a:effectLst/>
                <a:latin typeface="Calibri" panose="020F0502020204030204" pitchFamily="34" charset="0"/>
              </a:rPr>
              <a:t> of the operational sites; they do not depict all monitoring sites.</a:t>
            </a:r>
            <a:endParaRPr lang="en-US" sz="1200" i="1" dirty="0"/>
          </a:p>
        </p:txBody>
      </p:sp>
    </p:spTree>
    <p:extLst>
      <p:ext uri="{BB962C8B-B14F-4D97-AF65-F5344CB8AC3E}">
        <p14:creationId xmlns:p14="http://schemas.microsoft.com/office/powerpoint/2010/main" val="1693288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937</TotalTime>
  <Words>1687</Words>
  <Application>Microsoft Office PowerPoint</Application>
  <PresentationFormat>Widescreen</PresentationFormat>
  <Paragraphs>227</Paragraphs>
  <Slides>19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Arial Narrow</vt:lpstr>
      <vt:lpstr>Arial Regular</vt:lpstr>
      <vt:lpstr>Calibri</vt:lpstr>
      <vt:lpstr>Calibri Light</vt:lpstr>
      <vt:lpstr>Century Gothic</vt:lpstr>
      <vt:lpstr>Garamond</vt:lpstr>
      <vt:lpstr>Helvetica Neue Light</vt:lpstr>
      <vt:lpstr>Segoe UI</vt:lpstr>
      <vt:lpstr>Wingdings</vt:lpstr>
      <vt:lpstr>Office Theme</vt:lpstr>
      <vt:lpstr>PowerPoint Presentation</vt:lpstr>
      <vt:lpstr>MAIA Earth Venture Instrument Investigation</vt:lpstr>
      <vt:lpstr>Key Elements of the MAIA-EVI Investigation</vt:lpstr>
      <vt:lpstr>Current MAIA-EVI Target Areas</vt:lpstr>
      <vt:lpstr>Current MAIA Target Areas in Africa</vt:lpstr>
      <vt:lpstr>Current Plans for Health Studies in African PTAs</vt:lpstr>
      <vt:lpstr>Surface PM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 Hasheminassab</dc:creator>
  <cp:lastModifiedBy>Sina Hasheminassab</cp:lastModifiedBy>
  <cp:revision>35</cp:revision>
  <dcterms:created xsi:type="dcterms:W3CDTF">2022-09-13T21:05:05Z</dcterms:created>
  <dcterms:modified xsi:type="dcterms:W3CDTF">2023-01-18T14:05:09Z</dcterms:modified>
</cp:coreProperties>
</file>