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9" r:id="rId3"/>
    <p:sldId id="270" r:id="rId4"/>
    <p:sldId id="274" r:id="rId5"/>
    <p:sldId id="273" r:id="rId6"/>
    <p:sldId id="272" r:id="rId7"/>
    <p:sldId id="271" r:id="rId8"/>
    <p:sldId id="27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EC9A0-16E8-4B65-A91B-F271F4EB6A78}" type="datetimeFigureOut">
              <a:rPr lang="en-US" smtClean="0"/>
              <a:t>9/10/2020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30CDE-1FBB-431F-B657-EF24D32AA080}" type="slidenum">
              <a:rPr lang="en-US" smtClean="0"/>
              <a:t>‹#›</a:t>
            </a:fld>
            <a:endParaRPr lang="en-US"/>
          </a:p>
        </p:txBody>
      </p:sp>
    </p:spTree>
    <p:extLst>
      <p:ext uri="{BB962C8B-B14F-4D97-AF65-F5344CB8AC3E}">
        <p14:creationId xmlns:p14="http://schemas.microsoft.com/office/powerpoint/2010/main" val="4171535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10"/>
          </p:nvPr>
        </p:nvSpPr>
        <p:spPr/>
        <p:txBody>
          <a:bodyPr/>
          <a:lstStyle/>
          <a:p>
            <a:fld id="{9965AED2-8C32-41C7-BBBC-1BAF542C60F4}" type="slidenum">
              <a:rPr lang="en-US" smtClean="0"/>
              <a:t>2</a:t>
            </a:fld>
            <a:endParaRPr lang="en-US"/>
          </a:p>
        </p:txBody>
      </p:sp>
    </p:spTree>
    <p:extLst>
      <p:ext uri="{BB962C8B-B14F-4D97-AF65-F5344CB8AC3E}">
        <p14:creationId xmlns:p14="http://schemas.microsoft.com/office/powerpoint/2010/main" val="3287859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10"/>
          </p:nvPr>
        </p:nvSpPr>
        <p:spPr/>
        <p:txBody>
          <a:bodyPr/>
          <a:lstStyle/>
          <a:p>
            <a:fld id="{9965AED2-8C32-41C7-BBBC-1BAF542C60F4}" type="slidenum">
              <a:rPr lang="en-US" smtClean="0"/>
              <a:t>5</a:t>
            </a:fld>
            <a:endParaRPr lang="en-US"/>
          </a:p>
        </p:txBody>
      </p:sp>
    </p:spTree>
    <p:extLst>
      <p:ext uri="{BB962C8B-B14F-4D97-AF65-F5344CB8AC3E}">
        <p14:creationId xmlns:p14="http://schemas.microsoft.com/office/powerpoint/2010/main" val="3452880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10"/>
          </p:nvPr>
        </p:nvSpPr>
        <p:spPr/>
        <p:txBody>
          <a:bodyPr/>
          <a:lstStyle/>
          <a:p>
            <a:fld id="{9965AED2-8C32-41C7-BBBC-1BAF542C60F4}" type="slidenum">
              <a:rPr lang="en-US" smtClean="0"/>
              <a:t>6</a:t>
            </a:fld>
            <a:endParaRPr lang="en-US"/>
          </a:p>
        </p:txBody>
      </p:sp>
    </p:spTree>
    <p:extLst>
      <p:ext uri="{BB962C8B-B14F-4D97-AF65-F5344CB8AC3E}">
        <p14:creationId xmlns:p14="http://schemas.microsoft.com/office/powerpoint/2010/main" val="328785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10"/>
          </p:nvPr>
        </p:nvSpPr>
        <p:spPr/>
        <p:txBody>
          <a:bodyPr/>
          <a:lstStyle/>
          <a:p>
            <a:fld id="{9965AED2-8C32-41C7-BBBC-1BAF542C60F4}" type="slidenum">
              <a:rPr lang="en-US" smtClean="0"/>
              <a:t>7</a:t>
            </a:fld>
            <a:endParaRPr lang="en-US"/>
          </a:p>
        </p:txBody>
      </p:sp>
    </p:spTree>
    <p:extLst>
      <p:ext uri="{BB962C8B-B14F-4D97-AF65-F5344CB8AC3E}">
        <p14:creationId xmlns:p14="http://schemas.microsoft.com/office/powerpoint/2010/main" val="328785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10"/>
          </p:nvPr>
        </p:nvSpPr>
        <p:spPr/>
        <p:txBody>
          <a:bodyPr/>
          <a:lstStyle/>
          <a:p>
            <a:fld id="{9965AED2-8C32-41C7-BBBC-1BAF542C60F4}" type="slidenum">
              <a:rPr lang="en-US" smtClean="0"/>
              <a:t>8</a:t>
            </a:fld>
            <a:endParaRPr lang="en-US"/>
          </a:p>
        </p:txBody>
      </p:sp>
    </p:spTree>
    <p:extLst>
      <p:ext uri="{BB962C8B-B14F-4D97-AF65-F5344CB8AC3E}">
        <p14:creationId xmlns:p14="http://schemas.microsoft.com/office/powerpoint/2010/main" val="3207628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79A6E-9455-4476-92A0-DA0FCE2422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A5CD5-4791-4BEA-9AAC-8B28BD1370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C329C0-C88E-41AE-AE94-F7CBDEC70CA0}"/>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5" name="Footer Placeholder 4">
            <a:extLst>
              <a:ext uri="{FF2B5EF4-FFF2-40B4-BE49-F238E27FC236}">
                <a16:creationId xmlns:a16="http://schemas.microsoft.com/office/drawing/2014/main" id="{B1FE7146-A803-4441-8482-935F001F2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B02908-31D5-4884-9E8C-026B35023CDC}"/>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313821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836ED-B1C9-4646-9F2D-E0695B977E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C18B0C-1988-472C-8F0B-E858E063AF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C2B61-B0B7-4918-B310-91AECC8244E5}"/>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5" name="Footer Placeholder 4">
            <a:extLst>
              <a:ext uri="{FF2B5EF4-FFF2-40B4-BE49-F238E27FC236}">
                <a16:creationId xmlns:a16="http://schemas.microsoft.com/office/drawing/2014/main" id="{2A793DFC-909A-4E02-B680-B9D08C7A36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D7F9B-BCF2-42B5-B6D3-A58E5C0C8A64}"/>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244414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494E56-BFE5-4723-B0BB-F514DD418A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3176C8-668C-4572-9FFF-23DA133BDA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FB90A5-075B-4C59-B4E9-608697B4EC3E}"/>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5" name="Footer Placeholder 4">
            <a:extLst>
              <a:ext uri="{FF2B5EF4-FFF2-40B4-BE49-F238E27FC236}">
                <a16:creationId xmlns:a16="http://schemas.microsoft.com/office/drawing/2014/main" id="{FC11E282-B591-4479-8B37-CEB547A15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599884-0FA4-498F-A91B-5AEC52EAFDB9}"/>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419498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F25BF-00E6-4249-B358-FBD9EE710F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89B4F8-4CB9-4063-B479-31835A797C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4F6F8-3CA6-46B3-A379-CE919B8E36D9}"/>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5" name="Footer Placeholder 4">
            <a:extLst>
              <a:ext uri="{FF2B5EF4-FFF2-40B4-BE49-F238E27FC236}">
                <a16:creationId xmlns:a16="http://schemas.microsoft.com/office/drawing/2014/main" id="{31CB1C27-CF30-4416-889F-A0A667FEC1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E4E6B1-D05C-4CF6-8EFB-CD720AA83C1E}"/>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1730887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299C4-F4C2-429A-BC9F-0D8A5B39DD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285856-B682-4CE7-8EDE-CE55B536E6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2B2770-D9F5-4BF3-9260-39029338471A}"/>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5" name="Footer Placeholder 4">
            <a:extLst>
              <a:ext uri="{FF2B5EF4-FFF2-40B4-BE49-F238E27FC236}">
                <a16:creationId xmlns:a16="http://schemas.microsoft.com/office/drawing/2014/main" id="{85F89D18-B6F1-4063-8715-5925F21DAD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5E8B9-E6A3-4965-ADDF-07157B2F6DAC}"/>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198654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5B967-7E9A-447A-B84A-D9B94FD727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316625-86BD-424A-8410-27997C48EF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7FBE67-BD15-49BC-AAD7-A7F6E134B7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A71C3C-2DB5-4A9F-A6F7-868AF5E3C51A}"/>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6" name="Footer Placeholder 5">
            <a:extLst>
              <a:ext uri="{FF2B5EF4-FFF2-40B4-BE49-F238E27FC236}">
                <a16:creationId xmlns:a16="http://schemas.microsoft.com/office/drawing/2014/main" id="{57BD42D4-A9CB-4C15-BDE0-77B55945D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35EF4D-1F72-4C2F-AA33-30923B035B14}"/>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406070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CC2AD-CF94-4767-B492-1481FB6650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DE4A13-F326-4AB7-8945-9B28F9AEDC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8EFF31-07A7-45F6-B490-10C450B526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55B183-C8B8-4210-9C72-9ADC7E555F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C8C19-DEEB-4C56-A7B4-8A1A0E76FC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D394D9-095D-4E79-813D-144E85225C7A}"/>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8" name="Footer Placeholder 7">
            <a:extLst>
              <a:ext uri="{FF2B5EF4-FFF2-40B4-BE49-F238E27FC236}">
                <a16:creationId xmlns:a16="http://schemas.microsoft.com/office/drawing/2014/main" id="{63C53602-1D9F-4938-9B27-B242DC0AD8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204178-3601-45C3-A4D9-AD4C227C980A}"/>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300755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35DE-245F-4330-942F-D1BE923321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4DB313-07DE-4E55-9E3B-3E12EE9464A1}"/>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4" name="Footer Placeholder 3">
            <a:extLst>
              <a:ext uri="{FF2B5EF4-FFF2-40B4-BE49-F238E27FC236}">
                <a16:creationId xmlns:a16="http://schemas.microsoft.com/office/drawing/2014/main" id="{D2058D32-C916-4DAC-A6F9-3C727520B8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D6133E-27F2-4438-AAE5-FA3FD8353FB5}"/>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407596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48E557-D6C5-4713-A771-2E0FDBA1B8F2}"/>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3" name="Footer Placeholder 2">
            <a:extLst>
              <a:ext uri="{FF2B5EF4-FFF2-40B4-BE49-F238E27FC236}">
                <a16:creationId xmlns:a16="http://schemas.microsoft.com/office/drawing/2014/main" id="{68946199-6EA7-4CC4-94D6-42ED0D840F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8829FF-19C6-4563-A2C6-7BCFA04D0E4A}"/>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19711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3E30-5F20-4CE3-B8F9-F37AB2D05B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36A10-C084-4826-81DC-F6906ADED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E94384-E8E0-47E3-9116-B7A2A02E87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649DB2-F481-42BC-A70C-50C839DF3A11}"/>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6" name="Footer Placeholder 5">
            <a:extLst>
              <a:ext uri="{FF2B5EF4-FFF2-40B4-BE49-F238E27FC236}">
                <a16:creationId xmlns:a16="http://schemas.microsoft.com/office/drawing/2014/main" id="{467A9AF4-6EA9-4CBB-AF15-0D166DE95C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90CC41-2E0F-4066-9303-B580C22AFB73}"/>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357657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A2EF-A3C4-45F1-B950-C671C7947D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17FE4-13C6-4726-8780-7822A1E992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BF6974-82B1-40B7-B351-1D6765B61F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9E6494-250B-4979-AB35-3A3DDEBE9A33}"/>
              </a:ext>
            </a:extLst>
          </p:cNvPr>
          <p:cNvSpPr>
            <a:spLocks noGrp="1"/>
          </p:cNvSpPr>
          <p:nvPr>
            <p:ph type="dt" sz="half" idx="10"/>
          </p:nvPr>
        </p:nvSpPr>
        <p:spPr/>
        <p:txBody>
          <a:bodyPr/>
          <a:lstStyle/>
          <a:p>
            <a:fld id="{6DAA3490-B75A-4EFF-984C-6528203C2A43}" type="datetimeFigureOut">
              <a:rPr lang="en-US" smtClean="0"/>
              <a:t>9/10/2020</a:t>
            </a:fld>
            <a:endParaRPr lang="en-US"/>
          </a:p>
        </p:txBody>
      </p:sp>
      <p:sp>
        <p:nvSpPr>
          <p:cNvPr id="6" name="Footer Placeholder 5">
            <a:extLst>
              <a:ext uri="{FF2B5EF4-FFF2-40B4-BE49-F238E27FC236}">
                <a16:creationId xmlns:a16="http://schemas.microsoft.com/office/drawing/2014/main" id="{49289C98-876C-4E45-B961-4E4D947168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6AB245-344D-4C7F-8827-55BA23EADAA2}"/>
              </a:ext>
            </a:extLst>
          </p:cNvPr>
          <p:cNvSpPr>
            <a:spLocks noGrp="1"/>
          </p:cNvSpPr>
          <p:nvPr>
            <p:ph type="sldNum" sz="quarter" idx="12"/>
          </p:nvPr>
        </p:nvSpPr>
        <p:spPr/>
        <p:txBody>
          <a:bodyPr/>
          <a:lstStyle/>
          <a:p>
            <a:fld id="{04642BD9-6A14-46EB-B0EF-0184831C1420}" type="slidenum">
              <a:rPr lang="en-US" smtClean="0"/>
              <a:t>‹#›</a:t>
            </a:fld>
            <a:endParaRPr lang="en-US"/>
          </a:p>
        </p:txBody>
      </p:sp>
    </p:spTree>
    <p:extLst>
      <p:ext uri="{BB962C8B-B14F-4D97-AF65-F5344CB8AC3E}">
        <p14:creationId xmlns:p14="http://schemas.microsoft.com/office/powerpoint/2010/main" val="1881606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A0D3C9-0A2F-4A20-9250-7917791790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C6A87-FFCC-4734-B072-6CD237A05D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453C9-615F-4A71-A4E6-CA02C2F535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A3490-B75A-4EFF-984C-6528203C2A43}" type="datetimeFigureOut">
              <a:rPr lang="en-US" smtClean="0"/>
              <a:t>9/10/2020</a:t>
            </a:fld>
            <a:endParaRPr lang="en-US"/>
          </a:p>
        </p:txBody>
      </p:sp>
      <p:sp>
        <p:nvSpPr>
          <p:cNvPr id="5" name="Footer Placeholder 4">
            <a:extLst>
              <a:ext uri="{FF2B5EF4-FFF2-40B4-BE49-F238E27FC236}">
                <a16:creationId xmlns:a16="http://schemas.microsoft.com/office/drawing/2014/main" id="{88BA5062-BB73-4B83-8A20-D1ED552FA4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EEA9B1-6FD8-4D4F-835B-4AF4A7393B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42BD9-6A14-46EB-B0EF-0184831C1420}" type="slidenum">
              <a:rPr lang="en-US" smtClean="0"/>
              <a:t>‹#›</a:t>
            </a:fld>
            <a:endParaRPr lang="en-US"/>
          </a:p>
        </p:txBody>
      </p:sp>
    </p:spTree>
    <p:extLst>
      <p:ext uri="{BB962C8B-B14F-4D97-AF65-F5344CB8AC3E}">
        <p14:creationId xmlns:p14="http://schemas.microsoft.com/office/powerpoint/2010/main" val="1136320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DBFB6-02F8-46C2-B375-39DF34467720}"/>
              </a:ext>
            </a:extLst>
          </p:cNvPr>
          <p:cNvSpPr>
            <a:spLocks noGrp="1"/>
          </p:cNvSpPr>
          <p:nvPr>
            <p:ph type="ctrTitle"/>
          </p:nvPr>
        </p:nvSpPr>
        <p:spPr/>
        <p:txBody>
          <a:bodyPr/>
          <a:lstStyle/>
          <a:p>
            <a:r>
              <a:rPr lang="en-US" dirty="0"/>
              <a:t>CCBO Grantee Theory of Change Templates</a:t>
            </a:r>
          </a:p>
        </p:txBody>
      </p:sp>
      <p:sp>
        <p:nvSpPr>
          <p:cNvPr id="3" name="Subtitle 2">
            <a:extLst>
              <a:ext uri="{FF2B5EF4-FFF2-40B4-BE49-F238E27FC236}">
                <a16:creationId xmlns:a16="http://schemas.microsoft.com/office/drawing/2014/main" id="{0269A169-9D6D-4001-B51A-00613A56521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534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42908" y="2182132"/>
            <a:ext cx="2508981" cy="2613128"/>
          </a:xfrm>
          <a:prstGeom prst="rect">
            <a:avLst/>
          </a:prstGeom>
          <a:solidFill>
            <a:srgbClr val="002A6C"/>
          </a:solidFill>
          <a:ln>
            <a:solidFill>
              <a:schemeClr val="tx1"/>
            </a:solidFill>
          </a:ln>
        </p:spPr>
        <p:txBody>
          <a:bodyPr wrap="square" rtlCol="0" anchor="ctr">
            <a:noAutofit/>
          </a:bodyPr>
          <a:lstStyle/>
          <a:p>
            <a:pPr algn="ctr"/>
            <a:r>
              <a:rPr lang="en-US" sz="1600" b="1" dirty="0">
                <a:solidFill>
                  <a:schemeClr val="bg1"/>
                </a:solidFill>
              </a:rPr>
              <a:t>CCBO Purpose: </a:t>
            </a:r>
          </a:p>
          <a:p>
            <a:pPr algn="ctr"/>
            <a:endParaRPr lang="en-US" sz="1600" b="1" dirty="0">
              <a:solidFill>
                <a:schemeClr val="bg1"/>
              </a:solidFill>
            </a:endParaRPr>
          </a:p>
          <a:p>
            <a:pPr algn="ctr"/>
            <a:r>
              <a:rPr lang="en-US" sz="1400" b="1" dirty="0">
                <a:solidFill>
                  <a:schemeClr val="bg1"/>
                </a:solidFill>
              </a:rPr>
              <a:t>Increased capacity to Reduce, Reuse, and Recycle (3Rs) and implement solid waste management (SWM) in urban and peri-urban settings, particularly in riverine and coastal areas</a:t>
            </a:r>
          </a:p>
        </p:txBody>
      </p:sp>
      <p:sp>
        <p:nvSpPr>
          <p:cNvPr id="4" name="TextBox 3"/>
          <p:cNvSpPr txBox="1">
            <a:spLocks/>
          </p:cNvSpPr>
          <p:nvPr/>
        </p:nvSpPr>
        <p:spPr>
          <a:xfrm>
            <a:off x="2774173" y="1715496"/>
            <a:ext cx="3841805" cy="640245"/>
          </a:xfrm>
          <a:prstGeom prst="rect">
            <a:avLst/>
          </a:prstGeom>
          <a:solidFill>
            <a:srgbClr val="336799"/>
          </a:solidFill>
          <a:ln>
            <a:solidFill>
              <a:schemeClr val="tx1"/>
            </a:solidFill>
          </a:ln>
        </p:spPr>
        <p:txBody>
          <a:bodyPr wrap="square" rtlCol="0" anchor="ctr">
            <a:noAutofit/>
          </a:bodyPr>
          <a:lstStyle/>
          <a:p>
            <a:pPr algn="ctr"/>
            <a:r>
              <a:rPr lang="en-US" sz="1100" b="1" dirty="0"/>
              <a:t>Result 1:  </a:t>
            </a:r>
          </a:p>
          <a:p>
            <a:pPr lvl="0" algn="ctr"/>
            <a:r>
              <a:rPr lang="en-US" sz="1100" b="1" dirty="0">
                <a:solidFill>
                  <a:prstClr val="white"/>
                </a:solidFill>
              </a:rPr>
              <a:t>Strengthened local and regional markets for recycled plastics</a:t>
            </a:r>
          </a:p>
        </p:txBody>
      </p:sp>
      <p:sp>
        <p:nvSpPr>
          <p:cNvPr id="7" name="TextBox 6"/>
          <p:cNvSpPr txBox="1"/>
          <p:nvPr/>
        </p:nvSpPr>
        <p:spPr>
          <a:xfrm>
            <a:off x="2774171" y="3484302"/>
            <a:ext cx="3841805" cy="640245"/>
          </a:xfrm>
          <a:prstGeom prst="rect">
            <a:avLst/>
          </a:prstGeom>
          <a:solidFill>
            <a:srgbClr val="336799"/>
          </a:solidFill>
          <a:ln>
            <a:solidFill>
              <a:schemeClr val="tx1"/>
            </a:solidFill>
          </a:ln>
        </p:spPr>
        <p:txBody>
          <a:bodyPr wrap="square" rtlCol="0" anchor="ctr">
            <a:noAutofit/>
          </a:bodyPr>
          <a:lstStyle/>
          <a:p>
            <a:pPr algn="ctr"/>
            <a:r>
              <a:rPr lang="en-US" sz="1100" b="1" dirty="0"/>
              <a:t>Result 3: </a:t>
            </a:r>
          </a:p>
          <a:p>
            <a:pPr lvl="0" algn="ctr"/>
            <a:r>
              <a:rPr lang="en-US" sz="1100" b="1" dirty="0">
                <a:solidFill>
                  <a:schemeClr val="bg1"/>
                </a:solidFill>
              </a:rPr>
              <a:t>Increased capacity for effective governance of 3R/SWM systems</a:t>
            </a:r>
            <a:endParaRPr lang="en-US" sz="1100" b="1" dirty="0">
              <a:solidFill>
                <a:prstClr val="white"/>
              </a:solidFill>
            </a:endParaRPr>
          </a:p>
        </p:txBody>
      </p:sp>
      <p:sp>
        <p:nvSpPr>
          <p:cNvPr id="8" name="TextBox 7"/>
          <p:cNvSpPr txBox="1"/>
          <p:nvPr/>
        </p:nvSpPr>
        <p:spPr>
          <a:xfrm>
            <a:off x="2774172" y="2597702"/>
            <a:ext cx="3841804" cy="640245"/>
          </a:xfrm>
          <a:prstGeom prst="rect">
            <a:avLst/>
          </a:prstGeom>
          <a:solidFill>
            <a:srgbClr val="336799"/>
          </a:solidFill>
          <a:ln>
            <a:solidFill>
              <a:schemeClr val="tx1"/>
            </a:solidFill>
          </a:ln>
        </p:spPr>
        <p:txBody>
          <a:bodyPr wrap="square" rtlCol="0" anchor="ctr">
            <a:noAutofit/>
          </a:bodyPr>
          <a:lstStyle/>
          <a:p>
            <a:pPr algn="ctr"/>
            <a:r>
              <a:rPr lang="en-US" sz="1100" b="1" dirty="0"/>
              <a:t>Result 2: </a:t>
            </a:r>
          </a:p>
          <a:p>
            <a:pPr lvl="0" algn="ctr"/>
            <a:r>
              <a:rPr lang="en-US" sz="1100" b="1" dirty="0">
                <a:solidFill>
                  <a:prstClr val="white"/>
                </a:solidFill>
              </a:rPr>
              <a:t>Increased awareness and behavior change for 3R/SWM</a:t>
            </a:r>
            <a:r>
              <a:rPr lang="en-US" sz="900" dirty="0">
                <a:solidFill>
                  <a:srgbClr val="00B050"/>
                </a:solidFill>
              </a:rPr>
              <a:t> </a:t>
            </a:r>
            <a:endParaRPr lang="en-US" sz="900" b="1" dirty="0">
              <a:solidFill>
                <a:prstClr val="white"/>
              </a:solidFill>
            </a:endParaRPr>
          </a:p>
        </p:txBody>
      </p:sp>
      <p:sp>
        <p:nvSpPr>
          <p:cNvPr id="9" name="TextBox 8"/>
          <p:cNvSpPr txBox="1"/>
          <p:nvPr/>
        </p:nvSpPr>
        <p:spPr>
          <a:xfrm>
            <a:off x="2774172" y="4502260"/>
            <a:ext cx="3841805" cy="640245"/>
          </a:xfrm>
          <a:prstGeom prst="rect">
            <a:avLst/>
          </a:prstGeom>
          <a:solidFill>
            <a:srgbClr val="336799"/>
          </a:solidFill>
          <a:ln>
            <a:solidFill>
              <a:schemeClr val="tx1"/>
            </a:solidFill>
          </a:ln>
        </p:spPr>
        <p:txBody>
          <a:bodyPr wrap="square" rtlCol="0" anchor="ctr">
            <a:noAutofit/>
          </a:bodyPr>
          <a:lstStyle/>
          <a:p>
            <a:pPr algn="ctr"/>
            <a:r>
              <a:rPr lang="en-US" sz="1100" b="1" dirty="0"/>
              <a:t>Result 4: </a:t>
            </a:r>
          </a:p>
          <a:p>
            <a:pPr lvl="0" algn="ctr"/>
            <a:r>
              <a:rPr lang="en-US" sz="1100" b="1" dirty="0">
                <a:solidFill>
                  <a:prstClr val="white"/>
                </a:solidFill>
              </a:rPr>
              <a:t>Multi-stakeholder engagement surrounding 3R / SWM strengthened</a:t>
            </a:r>
          </a:p>
        </p:txBody>
      </p:sp>
      <p:sp>
        <p:nvSpPr>
          <p:cNvPr id="42" name="TextBox 41"/>
          <p:cNvSpPr txBox="1"/>
          <p:nvPr/>
        </p:nvSpPr>
        <p:spPr>
          <a:xfrm>
            <a:off x="10187709" y="2473034"/>
            <a:ext cx="1799751" cy="2031325"/>
          </a:xfrm>
          <a:prstGeom prst="rect">
            <a:avLst/>
          </a:prstGeom>
          <a:solidFill>
            <a:srgbClr val="9DBFE5"/>
          </a:solidFill>
          <a:ln>
            <a:solidFill>
              <a:schemeClr val="tx1"/>
            </a:solidFill>
          </a:ln>
        </p:spPr>
        <p:txBody>
          <a:bodyPr wrap="square" rtlCol="0" anchor="ctr">
            <a:noAutofit/>
          </a:bodyPr>
          <a:lstStyle/>
          <a:p>
            <a:pPr algn="ctr"/>
            <a:r>
              <a:rPr lang="en-US" sz="1400" b="1" dirty="0"/>
              <a:t>CCBO Goal: </a:t>
            </a:r>
          </a:p>
          <a:p>
            <a:pPr algn="ctr"/>
            <a:endParaRPr lang="en-US" sz="1400" b="1" dirty="0"/>
          </a:p>
          <a:p>
            <a:pPr algn="ctr"/>
            <a:r>
              <a:rPr lang="en-US" sz="1400" b="1" dirty="0"/>
              <a:t>Cities are clean and we stem the tide of plastic pollution entering the blue ocean</a:t>
            </a:r>
          </a:p>
        </p:txBody>
      </p:sp>
      <p:cxnSp>
        <p:nvCxnSpPr>
          <p:cNvPr id="21" name="Connector: Elbow 20"/>
          <p:cNvCxnSpPr>
            <a:cxnSpLocks/>
            <a:stCxn id="4" idx="3"/>
            <a:endCxn id="3" idx="1"/>
          </p:cNvCxnSpPr>
          <p:nvPr/>
        </p:nvCxnSpPr>
        <p:spPr>
          <a:xfrm>
            <a:off x="6615978" y="2035619"/>
            <a:ext cx="726930" cy="1453077"/>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6" name="Connector: Elbow 25"/>
          <p:cNvCxnSpPr>
            <a:cxnSpLocks/>
            <a:stCxn id="7" idx="3"/>
            <a:endCxn id="3" idx="1"/>
          </p:cNvCxnSpPr>
          <p:nvPr/>
        </p:nvCxnSpPr>
        <p:spPr>
          <a:xfrm flipV="1">
            <a:off x="6615976" y="3488696"/>
            <a:ext cx="726932" cy="315729"/>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Connector: Elbow 29"/>
          <p:cNvCxnSpPr>
            <a:cxnSpLocks/>
            <a:stCxn id="8" idx="3"/>
            <a:endCxn id="3" idx="1"/>
          </p:cNvCxnSpPr>
          <p:nvPr/>
        </p:nvCxnSpPr>
        <p:spPr>
          <a:xfrm>
            <a:off x="6615976" y="2917825"/>
            <a:ext cx="726932" cy="570871"/>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7" name="Connector: Elbow 36"/>
          <p:cNvCxnSpPr>
            <a:cxnSpLocks/>
            <a:stCxn id="9" idx="3"/>
            <a:endCxn id="3" idx="1"/>
          </p:cNvCxnSpPr>
          <p:nvPr/>
        </p:nvCxnSpPr>
        <p:spPr>
          <a:xfrm flipV="1">
            <a:off x="6615977" y="3488696"/>
            <a:ext cx="726931" cy="1333687"/>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cxnSpLocks/>
            <a:stCxn id="3" idx="3"/>
            <a:endCxn id="42" idx="1"/>
          </p:cNvCxnSpPr>
          <p:nvPr/>
        </p:nvCxnSpPr>
        <p:spPr>
          <a:xfrm>
            <a:off x="9851889" y="3488696"/>
            <a:ext cx="335820" cy="1"/>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2635725" y="581896"/>
            <a:ext cx="6920549" cy="461665"/>
          </a:xfrm>
          <a:prstGeom prst="rect">
            <a:avLst/>
          </a:prstGeom>
          <a:noFill/>
        </p:spPr>
        <p:txBody>
          <a:bodyPr wrap="none" rtlCol="0">
            <a:spAutoFit/>
          </a:bodyPr>
          <a:lstStyle/>
          <a:p>
            <a:r>
              <a:rPr lang="en-US" sz="2400" dirty="0"/>
              <a:t>Clean Cities, Blue Ocean (CCBO) Results Framework</a:t>
            </a:r>
          </a:p>
        </p:txBody>
      </p:sp>
      <p:sp>
        <p:nvSpPr>
          <p:cNvPr id="31" name="TextBox 30">
            <a:extLst>
              <a:ext uri="{FF2B5EF4-FFF2-40B4-BE49-F238E27FC236}">
                <a16:creationId xmlns:a16="http://schemas.microsoft.com/office/drawing/2014/main" id="{9BCC10F6-1AF8-4F9B-B3C2-0982BE53FA49}"/>
              </a:ext>
            </a:extLst>
          </p:cNvPr>
          <p:cNvSpPr txBox="1">
            <a:spLocks/>
          </p:cNvSpPr>
          <p:nvPr/>
        </p:nvSpPr>
        <p:spPr>
          <a:xfrm>
            <a:off x="524786" y="1514508"/>
            <a:ext cx="1728926" cy="3828984"/>
          </a:xfrm>
          <a:prstGeom prst="rect">
            <a:avLst/>
          </a:prstGeom>
          <a:solidFill>
            <a:srgbClr val="336799"/>
          </a:solidFill>
          <a:ln>
            <a:solidFill>
              <a:schemeClr val="tx1"/>
            </a:solidFill>
          </a:ln>
        </p:spPr>
        <p:txBody>
          <a:bodyPr wrap="square" rtlCol="0" anchor="ctr">
            <a:noAutofit/>
          </a:bodyPr>
          <a:lstStyle/>
          <a:p>
            <a:pPr algn="ctr"/>
            <a:r>
              <a:rPr lang="en-US" sz="1100" b="1" dirty="0"/>
              <a:t>Crosscutting Result on Gender:</a:t>
            </a:r>
          </a:p>
          <a:p>
            <a:pPr algn="ctr"/>
            <a:r>
              <a:rPr lang="en-US" sz="1100" b="1" dirty="0">
                <a:solidFill>
                  <a:schemeClr val="bg1"/>
                </a:solidFill>
              </a:rPr>
              <a:t>Enhanced economic empowerment of women in 3R / SWM  </a:t>
            </a:r>
          </a:p>
        </p:txBody>
      </p:sp>
      <p:sp>
        <p:nvSpPr>
          <p:cNvPr id="2" name="TextBox 1">
            <a:extLst>
              <a:ext uri="{FF2B5EF4-FFF2-40B4-BE49-F238E27FC236}">
                <a16:creationId xmlns:a16="http://schemas.microsoft.com/office/drawing/2014/main" id="{A45C19BC-208B-4E72-8AA6-621B654E09BA}"/>
              </a:ext>
            </a:extLst>
          </p:cNvPr>
          <p:cNvSpPr txBox="1"/>
          <p:nvPr/>
        </p:nvSpPr>
        <p:spPr>
          <a:xfrm>
            <a:off x="5338916" y="5718989"/>
            <a:ext cx="6516963" cy="646331"/>
          </a:xfrm>
          <a:prstGeom prst="rect">
            <a:avLst/>
          </a:prstGeom>
          <a:noFill/>
          <a:ln>
            <a:solidFill>
              <a:schemeClr val="accent1">
                <a:shade val="50000"/>
              </a:schemeClr>
            </a:solidFill>
          </a:ln>
        </p:spPr>
        <p:txBody>
          <a:bodyPr wrap="square" rtlCol="0">
            <a:spAutoFit/>
          </a:bodyPr>
          <a:lstStyle/>
          <a:p>
            <a:r>
              <a:rPr lang="en-US" dirty="0"/>
              <a:t>This is the results framework for CCBO. All of the activities within CCBO are categorized within each of these results. </a:t>
            </a:r>
          </a:p>
        </p:txBody>
      </p:sp>
    </p:spTree>
    <p:extLst>
      <p:ext uri="{BB962C8B-B14F-4D97-AF65-F5344CB8AC3E}">
        <p14:creationId xmlns:p14="http://schemas.microsoft.com/office/powerpoint/2010/main" val="39441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45904-8D00-414D-AB84-EB0B54ACFBFA}"/>
              </a:ext>
            </a:extLst>
          </p:cNvPr>
          <p:cNvSpPr>
            <a:spLocks noGrp="1"/>
          </p:cNvSpPr>
          <p:nvPr>
            <p:ph type="title"/>
          </p:nvPr>
        </p:nvSpPr>
        <p:spPr/>
        <p:txBody>
          <a:bodyPr/>
          <a:lstStyle/>
          <a:p>
            <a:r>
              <a:rPr lang="en-US" dirty="0"/>
              <a:t>CCBO Theory of Change example narrative 1</a:t>
            </a:r>
          </a:p>
        </p:txBody>
      </p:sp>
      <p:sp>
        <p:nvSpPr>
          <p:cNvPr id="3" name="Content Placeholder 2">
            <a:extLst>
              <a:ext uri="{FF2B5EF4-FFF2-40B4-BE49-F238E27FC236}">
                <a16:creationId xmlns:a16="http://schemas.microsoft.com/office/drawing/2014/main" id="{CEC19613-E9EA-4432-B173-0E0B57848D8C}"/>
              </a:ext>
            </a:extLst>
          </p:cNvPr>
          <p:cNvSpPr>
            <a:spLocks noGrp="1"/>
          </p:cNvSpPr>
          <p:nvPr>
            <p:ph idx="1"/>
          </p:nvPr>
        </p:nvSpPr>
        <p:spPr>
          <a:xfrm>
            <a:off x="838200" y="1825625"/>
            <a:ext cx="7542475" cy="4351338"/>
          </a:xfrm>
        </p:spPr>
        <p:txBody>
          <a:bodyPr>
            <a:normAutofit fontScale="85000" lnSpcReduction="10000"/>
          </a:bodyPr>
          <a:lstStyle/>
          <a:p>
            <a:endParaRPr lang="en-US" i="1" dirty="0"/>
          </a:p>
          <a:p>
            <a:r>
              <a:rPr lang="en-US" i="1" dirty="0"/>
              <a:t>If local and regional markets for recycled plastics are strengthened (Result 1); awareness and behavior change for 3R/SWM is increased (Result 2);  capacity for effective governance of 3R/SWM systems is increased (Result 3); and multi-stakeholder engagement surrounding 3R/SWM is strengthened (Result 4); and women are economically empowered in 3R/SWM (crosscutting result), THEN CCBO’s focal areas will have increased capacity to Reduce, Reuse, and Recycle (3Rs) and implement solid waste management (SWM) in urban and peri-urban settings, particularly in riverine and coastal areas. If this is successful, then cities are cleaner and the tide of plastic pollution is stemmed from entering the blue ocean.</a:t>
            </a:r>
            <a:endParaRPr lang="en-US" dirty="0"/>
          </a:p>
        </p:txBody>
      </p:sp>
      <p:sp>
        <p:nvSpPr>
          <p:cNvPr id="4" name="TextBox 3">
            <a:extLst>
              <a:ext uri="{FF2B5EF4-FFF2-40B4-BE49-F238E27FC236}">
                <a16:creationId xmlns:a16="http://schemas.microsoft.com/office/drawing/2014/main" id="{8F360DEC-6D88-491C-89DE-1F56FB37E215}"/>
              </a:ext>
            </a:extLst>
          </p:cNvPr>
          <p:cNvSpPr txBox="1"/>
          <p:nvPr/>
        </p:nvSpPr>
        <p:spPr>
          <a:xfrm>
            <a:off x="9342783" y="3971098"/>
            <a:ext cx="2626580" cy="1477328"/>
          </a:xfrm>
          <a:prstGeom prst="rect">
            <a:avLst/>
          </a:prstGeom>
          <a:noFill/>
          <a:ln>
            <a:solidFill>
              <a:schemeClr val="accent1">
                <a:shade val="50000"/>
              </a:schemeClr>
            </a:solidFill>
          </a:ln>
        </p:spPr>
        <p:txBody>
          <a:bodyPr wrap="square" rtlCol="0">
            <a:spAutoFit/>
          </a:bodyPr>
          <a:lstStyle/>
          <a:p>
            <a:r>
              <a:rPr lang="en-US" dirty="0"/>
              <a:t>The narrative for the theory of change should be aligned with the results framework (and thus the activities)</a:t>
            </a:r>
          </a:p>
        </p:txBody>
      </p:sp>
    </p:spTree>
    <p:extLst>
      <p:ext uri="{BB962C8B-B14F-4D97-AF65-F5344CB8AC3E}">
        <p14:creationId xmlns:p14="http://schemas.microsoft.com/office/powerpoint/2010/main" val="313629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45904-8D00-414D-AB84-EB0B54ACFBFA}"/>
              </a:ext>
            </a:extLst>
          </p:cNvPr>
          <p:cNvSpPr>
            <a:spLocks noGrp="1"/>
          </p:cNvSpPr>
          <p:nvPr>
            <p:ph type="title"/>
          </p:nvPr>
        </p:nvSpPr>
        <p:spPr/>
        <p:txBody>
          <a:bodyPr/>
          <a:lstStyle/>
          <a:p>
            <a:r>
              <a:rPr lang="en-US" dirty="0"/>
              <a:t>CCBO Theory of Change example narrative 2</a:t>
            </a:r>
          </a:p>
        </p:txBody>
      </p:sp>
      <p:sp>
        <p:nvSpPr>
          <p:cNvPr id="3" name="Content Placeholder 2">
            <a:extLst>
              <a:ext uri="{FF2B5EF4-FFF2-40B4-BE49-F238E27FC236}">
                <a16:creationId xmlns:a16="http://schemas.microsoft.com/office/drawing/2014/main" id="{CEC19613-E9EA-4432-B173-0E0B57848D8C}"/>
              </a:ext>
            </a:extLst>
          </p:cNvPr>
          <p:cNvSpPr>
            <a:spLocks noGrp="1"/>
          </p:cNvSpPr>
          <p:nvPr>
            <p:ph idx="1"/>
          </p:nvPr>
        </p:nvSpPr>
        <p:spPr>
          <a:xfrm>
            <a:off x="838200" y="1825625"/>
            <a:ext cx="7502718" cy="4351338"/>
          </a:xfrm>
        </p:spPr>
        <p:txBody>
          <a:bodyPr>
            <a:normAutofit fontScale="77500" lnSpcReduction="20000"/>
          </a:bodyPr>
          <a:lstStyle/>
          <a:p>
            <a:r>
              <a:rPr lang="en-US" i="1" dirty="0"/>
              <a:t>The purpose of CCBO is to increase capacity to Reduce, Reuse, and Recycle (3Rs) and implement solid waste management (SWM) in urban and peri-urban settings, particularly in riverine and coastal areas. If this is achieved, then Cities are clean and we stem the tide of plastic pollution entering the blue ocean.</a:t>
            </a:r>
          </a:p>
          <a:p>
            <a:r>
              <a:rPr lang="en-US" i="1" dirty="0"/>
              <a:t>If local and regional markets for recycled plastics are strengthened (Result 1); awareness and behavior change for 3R/SWM is increased (Result 2);  capacity for effective governance of 3R/SWM systems is increased (Result 3); and multi-stakeholder engagement surrounding 3R/SWM is strengthened (Result 4).</a:t>
            </a:r>
          </a:p>
          <a:p>
            <a:r>
              <a:rPr lang="en-US" i="1" dirty="0"/>
              <a:t>Economically empowering women in 3R/SWM (crosscutting result) across these four results will contribute to the success and sustainability of CCBO’s purpose. </a:t>
            </a:r>
          </a:p>
        </p:txBody>
      </p:sp>
      <p:sp>
        <p:nvSpPr>
          <p:cNvPr id="4" name="TextBox 3">
            <a:extLst>
              <a:ext uri="{FF2B5EF4-FFF2-40B4-BE49-F238E27FC236}">
                <a16:creationId xmlns:a16="http://schemas.microsoft.com/office/drawing/2014/main" id="{47546241-F9AA-41DC-A2A2-1145AF7810CB}"/>
              </a:ext>
            </a:extLst>
          </p:cNvPr>
          <p:cNvSpPr txBox="1"/>
          <p:nvPr/>
        </p:nvSpPr>
        <p:spPr>
          <a:xfrm>
            <a:off x="9417376" y="2853965"/>
            <a:ext cx="2406813" cy="2585323"/>
          </a:xfrm>
          <a:prstGeom prst="rect">
            <a:avLst/>
          </a:prstGeom>
          <a:noFill/>
          <a:ln>
            <a:solidFill>
              <a:schemeClr val="accent1">
                <a:shade val="50000"/>
              </a:schemeClr>
            </a:solidFill>
          </a:ln>
        </p:spPr>
        <p:txBody>
          <a:bodyPr wrap="square" rtlCol="0">
            <a:spAutoFit/>
          </a:bodyPr>
          <a:lstStyle/>
          <a:p>
            <a:r>
              <a:rPr lang="en-US" dirty="0"/>
              <a:t>There’s more than one way you can write out a theory of change, but just make sure it’s within the manageable interest of the program, and in line with the desired results in the results framework. </a:t>
            </a:r>
          </a:p>
        </p:txBody>
      </p:sp>
    </p:spTree>
    <p:extLst>
      <p:ext uri="{BB962C8B-B14F-4D97-AF65-F5344CB8AC3E}">
        <p14:creationId xmlns:p14="http://schemas.microsoft.com/office/powerpoint/2010/main" val="3882164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Box 76"/>
          <p:cNvSpPr txBox="1"/>
          <p:nvPr/>
        </p:nvSpPr>
        <p:spPr>
          <a:xfrm>
            <a:off x="5976410" y="209559"/>
            <a:ext cx="4705134" cy="461665"/>
          </a:xfrm>
          <a:prstGeom prst="rect">
            <a:avLst/>
          </a:prstGeom>
          <a:noFill/>
        </p:spPr>
        <p:txBody>
          <a:bodyPr wrap="none" rtlCol="0">
            <a:spAutoFit/>
          </a:bodyPr>
          <a:lstStyle/>
          <a:p>
            <a:r>
              <a:rPr lang="en-US" sz="2400" dirty="0"/>
              <a:t>Draft Results Framework Template 1</a:t>
            </a:r>
          </a:p>
        </p:txBody>
      </p:sp>
      <p:sp>
        <p:nvSpPr>
          <p:cNvPr id="18" name="TextBox 17">
            <a:extLst>
              <a:ext uri="{FF2B5EF4-FFF2-40B4-BE49-F238E27FC236}">
                <a16:creationId xmlns:a16="http://schemas.microsoft.com/office/drawing/2014/main" id="{823D8467-0922-459A-B3BE-3CE7E9191E34}"/>
              </a:ext>
            </a:extLst>
          </p:cNvPr>
          <p:cNvSpPr txBox="1">
            <a:spLocks/>
          </p:cNvSpPr>
          <p:nvPr/>
        </p:nvSpPr>
        <p:spPr>
          <a:xfrm>
            <a:off x="2210134" y="1624159"/>
            <a:ext cx="3977100" cy="1359140"/>
          </a:xfrm>
          <a:prstGeom prst="rect">
            <a:avLst/>
          </a:prstGeom>
          <a:solidFill>
            <a:srgbClr val="336799"/>
          </a:solidFill>
          <a:ln>
            <a:solidFill>
              <a:schemeClr val="tx1"/>
            </a:solidFill>
          </a:ln>
        </p:spPr>
        <p:txBody>
          <a:bodyPr wrap="square" rtlCol="0" anchor="ctr">
            <a:noAutofit/>
          </a:bodyPr>
          <a:lstStyle/>
          <a:p>
            <a:pPr algn="ctr"/>
            <a:r>
              <a:rPr lang="en-US" sz="1100" b="1" dirty="0"/>
              <a:t>Result 1</a:t>
            </a:r>
          </a:p>
          <a:p>
            <a:pPr algn="ctr"/>
            <a:r>
              <a:rPr lang="en-US" sz="1100" b="1" dirty="0">
                <a:solidFill>
                  <a:prstClr val="white"/>
                </a:solidFill>
              </a:rPr>
              <a:t>xx</a:t>
            </a:r>
          </a:p>
        </p:txBody>
      </p:sp>
      <p:sp>
        <p:nvSpPr>
          <p:cNvPr id="29" name="TextBox 28">
            <a:extLst>
              <a:ext uri="{FF2B5EF4-FFF2-40B4-BE49-F238E27FC236}">
                <a16:creationId xmlns:a16="http://schemas.microsoft.com/office/drawing/2014/main" id="{856255ED-2FFB-4735-8FF1-43E4571D2D55}"/>
              </a:ext>
            </a:extLst>
          </p:cNvPr>
          <p:cNvSpPr txBox="1"/>
          <p:nvPr/>
        </p:nvSpPr>
        <p:spPr>
          <a:xfrm>
            <a:off x="2234317" y="3429000"/>
            <a:ext cx="4039117" cy="1057145"/>
          </a:xfrm>
          <a:prstGeom prst="rect">
            <a:avLst/>
          </a:prstGeom>
          <a:solidFill>
            <a:srgbClr val="336799"/>
          </a:solidFill>
          <a:ln>
            <a:solidFill>
              <a:schemeClr val="tx1"/>
            </a:solidFill>
          </a:ln>
        </p:spPr>
        <p:txBody>
          <a:bodyPr wrap="square" rtlCol="0" anchor="ctr">
            <a:noAutofit/>
          </a:bodyPr>
          <a:lstStyle/>
          <a:p>
            <a:pPr algn="ctr"/>
            <a:r>
              <a:rPr lang="en-US" sz="1100" b="1" dirty="0"/>
              <a:t>Result 2</a:t>
            </a:r>
          </a:p>
          <a:p>
            <a:pPr algn="ctr"/>
            <a:r>
              <a:rPr lang="en-US" sz="1100" b="1" dirty="0">
                <a:solidFill>
                  <a:schemeClr val="bg1"/>
                </a:solidFill>
              </a:rPr>
              <a:t>xx</a:t>
            </a:r>
          </a:p>
        </p:txBody>
      </p:sp>
      <p:sp>
        <p:nvSpPr>
          <p:cNvPr id="33" name="TextBox 32">
            <a:extLst>
              <a:ext uri="{FF2B5EF4-FFF2-40B4-BE49-F238E27FC236}">
                <a16:creationId xmlns:a16="http://schemas.microsoft.com/office/drawing/2014/main" id="{C43C3D71-9CFB-47D6-8B34-51B917487039}"/>
              </a:ext>
            </a:extLst>
          </p:cNvPr>
          <p:cNvSpPr txBox="1"/>
          <p:nvPr/>
        </p:nvSpPr>
        <p:spPr>
          <a:xfrm>
            <a:off x="7166098" y="2903705"/>
            <a:ext cx="1715157" cy="2085040"/>
          </a:xfrm>
          <a:prstGeom prst="rect">
            <a:avLst/>
          </a:prstGeom>
          <a:solidFill>
            <a:srgbClr val="002A6C"/>
          </a:solidFill>
          <a:ln>
            <a:solidFill>
              <a:schemeClr val="tx1"/>
            </a:solidFill>
          </a:ln>
        </p:spPr>
        <p:txBody>
          <a:bodyPr wrap="square" rtlCol="0" anchor="ctr">
            <a:noAutofit/>
          </a:bodyPr>
          <a:lstStyle/>
          <a:p>
            <a:pPr algn="ctr"/>
            <a:r>
              <a:rPr lang="en-US" sz="1600" b="1" dirty="0">
                <a:solidFill>
                  <a:schemeClr val="bg1"/>
                </a:solidFill>
              </a:rPr>
              <a:t>Purpose</a:t>
            </a:r>
          </a:p>
          <a:p>
            <a:pPr algn="ctr"/>
            <a:endParaRPr lang="en-US" sz="1600" b="1" dirty="0">
              <a:solidFill>
                <a:schemeClr val="bg1"/>
              </a:solidFill>
            </a:endParaRPr>
          </a:p>
          <a:p>
            <a:pPr algn="ctr"/>
            <a:r>
              <a:rPr lang="en-US" sz="1200" b="1" dirty="0">
                <a:solidFill>
                  <a:schemeClr val="bg1"/>
                </a:solidFill>
              </a:rPr>
              <a:t>xx</a:t>
            </a:r>
          </a:p>
        </p:txBody>
      </p:sp>
      <p:cxnSp>
        <p:nvCxnSpPr>
          <p:cNvPr id="60" name="Connector: Elbow 59">
            <a:extLst>
              <a:ext uri="{FF2B5EF4-FFF2-40B4-BE49-F238E27FC236}">
                <a16:creationId xmlns:a16="http://schemas.microsoft.com/office/drawing/2014/main" id="{AFB1518E-453F-4ABE-B71D-442BD8B93166}"/>
              </a:ext>
            </a:extLst>
          </p:cNvPr>
          <p:cNvCxnSpPr>
            <a:cxnSpLocks/>
            <a:stCxn id="18" idx="3"/>
            <a:endCxn id="33" idx="1"/>
          </p:cNvCxnSpPr>
          <p:nvPr/>
        </p:nvCxnSpPr>
        <p:spPr>
          <a:xfrm>
            <a:off x="6187234" y="2303729"/>
            <a:ext cx="978864" cy="1642496"/>
          </a:xfrm>
          <a:prstGeom prst="bentConnector3">
            <a:avLst>
              <a:gd name="adj1" fmla="val 54874"/>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8A3E7A0-E969-464C-A7AA-5FC926486AD0}"/>
              </a:ext>
            </a:extLst>
          </p:cNvPr>
          <p:cNvSpPr txBox="1"/>
          <p:nvPr/>
        </p:nvSpPr>
        <p:spPr>
          <a:xfrm>
            <a:off x="2210134" y="4906943"/>
            <a:ext cx="4039116" cy="1343573"/>
          </a:xfrm>
          <a:prstGeom prst="rect">
            <a:avLst/>
          </a:prstGeom>
          <a:solidFill>
            <a:srgbClr val="336799"/>
          </a:solidFill>
          <a:ln>
            <a:solidFill>
              <a:schemeClr val="tx1"/>
            </a:solidFill>
          </a:ln>
        </p:spPr>
        <p:txBody>
          <a:bodyPr wrap="square" rtlCol="0" anchor="ctr">
            <a:noAutofit/>
          </a:bodyPr>
          <a:lstStyle/>
          <a:p>
            <a:pPr algn="ctr"/>
            <a:r>
              <a:rPr lang="en-US" sz="1100" b="1" dirty="0"/>
              <a:t>Result 3</a:t>
            </a:r>
          </a:p>
          <a:p>
            <a:pPr algn="ctr"/>
            <a:r>
              <a:rPr lang="en-US" sz="1100" b="1" dirty="0">
                <a:solidFill>
                  <a:schemeClr val="bg1"/>
                </a:solidFill>
              </a:rPr>
              <a:t>xx</a:t>
            </a:r>
          </a:p>
        </p:txBody>
      </p:sp>
      <p:cxnSp>
        <p:nvCxnSpPr>
          <p:cNvPr id="152" name="Connector: Elbow 151">
            <a:extLst>
              <a:ext uri="{FF2B5EF4-FFF2-40B4-BE49-F238E27FC236}">
                <a16:creationId xmlns:a16="http://schemas.microsoft.com/office/drawing/2014/main" id="{7842F892-AA10-47F4-B34B-1A907930329D}"/>
              </a:ext>
            </a:extLst>
          </p:cNvPr>
          <p:cNvCxnSpPr>
            <a:cxnSpLocks/>
            <a:stCxn id="29" idx="3"/>
            <a:endCxn id="33" idx="1"/>
          </p:cNvCxnSpPr>
          <p:nvPr/>
        </p:nvCxnSpPr>
        <p:spPr>
          <a:xfrm flipV="1">
            <a:off x="6273434" y="3946225"/>
            <a:ext cx="892664" cy="11348"/>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5" name="Connector: Elbow 154">
            <a:extLst>
              <a:ext uri="{FF2B5EF4-FFF2-40B4-BE49-F238E27FC236}">
                <a16:creationId xmlns:a16="http://schemas.microsoft.com/office/drawing/2014/main" id="{9593FCE3-7BB8-4071-987C-BA2F58B43FC5}"/>
              </a:ext>
            </a:extLst>
          </p:cNvPr>
          <p:cNvCxnSpPr>
            <a:cxnSpLocks/>
            <a:stCxn id="32" idx="3"/>
            <a:endCxn id="33" idx="1"/>
          </p:cNvCxnSpPr>
          <p:nvPr/>
        </p:nvCxnSpPr>
        <p:spPr>
          <a:xfrm flipV="1">
            <a:off x="6249250" y="3946225"/>
            <a:ext cx="916848" cy="1632505"/>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sp>
        <p:nvSpPr>
          <p:cNvPr id="156" name="TextBox 155">
            <a:extLst>
              <a:ext uri="{FF2B5EF4-FFF2-40B4-BE49-F238E27FC236}">
                <a16:creationId xmlns:a16="http://schemas.microsoft.com/office/drawing/2014/main" id="{0442CD3A-8946-48BD-8F31-D534EE4C13D0}"/>
              </a:ext>
            </a:extLst>
          </p:cNvPr>
          <p:cNvSpPr txBox="1"/>
          <p:nvPr/>
        </p:nvSpPr>
        <p:spPr>
          <a:xfrm>
            <a:off x="9347096" y="3646143"/>
            <a:ext cx="1611907" cy="600164"/>
          </a:xfrm>
          <a:prstGeom prst="rect">
            <a:avLst/>
          </a:prstGeom>
          <a:solidFill>
            <a:srgbClr val="9DBFE5"/>
          </a:solidFill>
          <a:ln>
            <a:solidFill>
              <a:schemeClr val="tx1"/>
            </a:solidFill>
          </a:ln>
        </p:spPr>
        <p:txBody>
          <a:bodyPr wrap="square" rtlCol="0" anchor="ctr">
            <a:spAutoFit/>
          </a:bodyPr>
          <a:lstStyle/>
          <a:p>
            <a:pPr algn="ctr"/>
            <a:r>
              <a:rPr lang="en-US" sz="1100" b="1" dirty="0"/>
              <a:t>Goal: </a:t>
            </a:r>
          </a:p>
          <a:p>
            <a:pPr algn="ctr"/>
            <a:endParaRPr lang="en-US" sz="1100" b="1" dirty="0"/>
          </a:p>
          <a:p>
            <a:pPr algn="ctr"/>
            <a:r>
              <a:rPr lang="en-US" sz="1100" b="1" dirty="0"/>
              <a:t>xx</a:t>
            </a:r>
          </a:p>
        </p:txBody>
      </p:sp>
      <p:cxnSp>
        <p:nvCxnSpPr>
          <p:cNvPr id="162" name="Straight Arrow Connector 161">
            <a:extLst>
              <a:ext uri="{FF2B5EF4-FFF2-40B4-BE49-F238E27FC236}">
                <a16:creationId xmlns:a16="http://schemas.microsoft.com/office/drawing/2014/main" id="{D994D950-3164-4E2A-A7AB-3A639C45A850}"/>
              </a:ext>
            </a:extLst>
          </p:cNvPr>
          <p:cNvCxnSpPr>
            <a:cxnSpLocks/>
            <a:stCxn id="33" idx="3"/>
            <a:endCxn id="156" idx="1"/>
          </p:cNvCxnSpPr>
          <p:nvPr/>
        </p:nvCxnSpPr>
        <p:spPr>
          <a:xfrm>
            <a:off x="8881255" y="3946225"/>
            <a:ext cx="465841" cy="0"/>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32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Box 76"/>
          <p:cNvSpPr txBox="1"/>
          <p:nvPr/>
        </p:nvSpPr>
        <p:spPr>
          <a:xfrm>
            <a:off x="6890810" y="320275"/>
            <a:ext cx="4705134" cy="461665"/>
          </a:xfrm>
          <a:prstGeom prst="rect">
            <a:avLst/>
          </a:prstGeom>
          <a:noFill/>
        </p:spPr>
        <p:txBody>
          <a:bodyPr wrap="none" rtlCol="0">
            <a:spAutoFit/>
          </a:bodyPr>
          <a:lstStyle/>
          <a:p>
            <a:r>
              <a:rPr lang="en-US" sz="2400" dirty="0"/>
              <a:t>Draft Results Framework Template 2</a:t>
            </a:r>
          </a:p>
        </p:txBody>
      </p:sp>
      <p:sp>
        <p:nvSpPr>
          <p:cNvPr id="33" name="TextBox 32">
            <a:extLst>
              <a:ext uri="{FF2B5EF4-FFF2-40B4-BE49-F238E27FC236}">
                <a16:creationId xmlns:a16="http://schemas.microsoft.com/office/drawing/2014/main" id="{C43C3D71-9CFB-47D6-8B34-51B917487039}"/>
              </a:ext>
            </a:extLst>
          </p:cNvPr>
          <p:cNvSpPr txBox="1"/>
          <p:nvPr/>
        </p:nvSpPr>
        <p:spPr>
          <a:xfrm>
            <a:off x="6554414" y="1779556"/>
            <a:ext cx="2587468" cy="3298887"/>
          </a:xfrm>
          <a:prstGeom prst="rect">
            <a:avLst/>
          </a:prstGeom>
          <a:solidFill>
            <a:srgbClr val="002A6C"/>
          </a:solidFill>
          <a:ln>
            <a:solidFill>
              <a:schemeClr val="tx1"/>
            </a:solidFill>
          </a:ln>
        </p:spPr>
        <p:txBody>
          <a:bodyPr wrap="square" rtlCol="0" anchor="ctr">
            <a:noAutofit/>
          </a:bodyPr>
          <a:lstStyle/>
          <a:p>
            <a:pPr algn="ctr"/>
            <a:r>
              <a:rPr lang="en-US" b="1" dirty="0">
                <a:solidFill>
                  <a:schemeClr val="bg1"/>
                </a:solidFill>
              </a:rPr>
              <a:t>Purpose</a:t>
            </a:r>
          </a:p>
          <a:p>
            <a:pPr algn="ctr"/>
            <a:endParaRPr lang="en-US" b="1" dirty="0">
              <a:solidFill>
                <a:schemeClr val="bg1"/>
              </a:solidFill>
            </a:endParaRPr>
          </a:p>
          <a:p>
            <a:pPr algn="ctr"/>
            <a:r>
              <a:rPr lang="en-US" sz="1400" b="1" dirty="0">
                <a:solidFill>
                  <a:schemeClr val="bg1"/>
                </a:solidFill>
              </a:rPr>
              <a:t>xx</a:t>
            </a:r>
          </a:p>
        </p:txBody>
      </p:sp>
      <p:cxnSp>
        <p:nvCxnSpPr>
          <p:cNvPr id="60" name="Connector: Elbow 59">
            <a:extLst>
              <a:ext uri="{FF2B5EF4-FFF2-40B4-BE49-F238E27FC236}">
                <a16:creationId xmlns:a16="http://schemas.microsoft.com/office/drawing/2014/main" id="{AFB1518E-453F-4ABE-B71D-442BD8B93166}"/>
              </a:ext>
            </a:extLst>
          </p:cNvPr>
          <p:cNvCxnSpPr>
            <a:cxnSpLocks/>
            <a:stCxn id="56" idx="3"/>
            <a:endCxn id="26" idx="1"/>
          </p:cNvCxnSpPr>
          <p:nvPr/>
        </p:nvCxnSpPr>
        <p:spPr>
          <a:xfrm flipV="1">
            <a:off x="2902804" y="1622795"/>
            <a:ext cx="575616" cy="486772"/>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A67DD22-C0A2-4A7D-AAB2-B44E6D7C0DB4}"/>
              </a:ext>
            </a:extLst>
          </p:cNvPr>
          <p:cNvSpPr txBox="1"/>
          <p:nvPr/>
        </p:nvSpPr>
        <p:spPr>
          <a:xfrm>
            <a:off x="431447" y="1651134"/>
            <a:ext cx="2471357" cy="916865"/>
          </a:xfrm>
          <a:prstGeom prst="rect">
            <a:avLst/>
          </a:prstGeom>
          <a:solidFill>
            <a:srgbClr val="336799"/>
          </a:solidFill>
          <a:ln>
            <a:solidFill>
              <a:schemeClr val="tx1"/>
            </a:solidFill>
          </a:ln>
        </p:spPr>
        <p:txBody>
          <a:bodyPr wrap="square" rtlCol="0" anchor="ctr">
            <a:noAutofit/>
          </a:bodyPr>
          <a:lstStyle/>
          <a:p>
            <a:pPr algn="ctr"/>
            <a:r>
              <a:rPr lang="en-US" sz="1200" b="1" dirty="0">
                <a:solidFill>
                  <a:srgbClr val="00B0F0"/>
                </a:solidFill>
              </a:rPr>
              <a:t>Result 2</a:t>
            </a:r>
          </a:p>
          <a:p>
            <a:pPr algn="ctr"/>
            <a:r>
              <a:rPr lang="en-US" sz="1200" dirty="0">
                <a:solidFill>
                  <a:schemeClr val="bg1"/>
                </a:solidFill>
              </a:rPr>
              <a:t>xx</a:t>
            </a:r>
            <a:endParaRPr lang="en-US" sz="1200" dirty="0"/>
          </a:p>
        </p:txBody>
      </p:sp>
      <p:cxnSp>
        <p:nvCxnSpPr>
          <p:cNvPr id="114" name="Straight Arrow Connector 113">
            <a:extLst>
              <a:ext uri="{FF2B5EF4-FFF2-40B4-BE49-F238E27FC236}">
                <a16:creationId xmlns:a16="http://schemas.microsoft.com/office/drawing/2014/main" id="{B7E2D20B-16F5-4269-AB49-D98C9D9E05D1}"/>
              </a:ext>
            </a:extLst>
          </p:cNvPr>
          <p:cNvCxnSpPr>
            <a:cxnSpLocks/>
            <a:stCxn id="5" idx="2"/>
            <a:endCxn id="52" idx="0"/>
          </p:cNvCxnSpPr>
          <p:nvPr/>
        </p:nvCxnSpPr>
        <p:spPr>
          <a:xfrm flipH="1">
            <a:off x="3154774" y="2660498"/>
            <a:ext cx="1509" cy="483458"/>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sp>
        <p:nvSpPr>
          <p:cNvPr id="156" name="TextBox 155">
            <a:extLst>
              <a:ext uri="{FF2B5EF4-FFF2-40B4-BE49-F238E27FC236}">
                <a16:creationId xmlns:a16="http://schemas.microsoft.com/office/drawing/2014/main" id="{0442CD3A-8946-48BD-8F31-D534EE4C13D0}"/>
              </a:ext>
            </a:extLst>
          </p:cNvPr>
          <p:cNvSpPr txBox="1"/>
          <p:nvPr/>
        </p:nvSpPr>
        <p:spPr>
          <a:xfrm>
            <a:off x="9694890" y="3059668"/>
            <a:ext cx="2065664" cy="738664"/>
          </a:xfrm>
          <a:prstGeom prst="rect">
            <a:avLst/>
          </a:prstGeom>
          <a:solidFill>
            <a:srgbClr val="9DBFE5"/>
          </a:solidFill>
          <a:ln>
            <a:solidFill>
              <a:schemeClr val="tx1"/>
            </a:solidFill>
          </a:ln>
        </p:spPr>
        <p:txBody>
          <a:bodyPr wrap="square" rtlCol="0" anchor="ctr">
            <a:spAutoFit/>
          </a:bodyPr>
          <a:lstStyle/>
          <a:p>
            <a:pPr algn="ctr"/>
            <a:r>
              <a:rPr lang="en-US" sz="1400" b="1" dirty="0"/>
              <a:t>Goal: </a:t>
            </a:r>
          </a:p>
          <a:p>
            <a:pPr algn="ctr"/>
            <a:endParaRPr lang="en-US" sz="1400" b="1" dirty="0"/>
          </a:p>
          <a:p>
            <a:pPr algn="ctr"/>
            <a:r>
              <a:rPr lang="en-US" sz="1400" b="1" dirty="0"/>
              <a:t>xx</a:t>
            </a:r>
          </a:p>
        </p:txBody>
      </p:sp>
      <p:cxnSp>
        <p:nvCxnSpPr>
          <p:cNvPr id="162" name="Straight Arrow Connector 161">
            <a:extLst>
              <a:ext uri="{FF2B5EF4-FFF2-40B4-BE49-F238E27FC236}">
                <a16:creationId xmlns:a16="http://schemas.microsoft.com/office/drawing/2014/main" id="{D994D950-3164-4E2A-A7AB-3A639C45A850}"/>
              </a:ext>
            </a:extLst>
          </p:cNvPr>
          <p:cNvCxnSpPr>
            <a:cxnSpLocks/>
            <a:stCxn id="33" idx="3"/>
            <a:endCxn id="156" idx="1"/>
          </p:cNvCxnSpPr>
          <p:nvPr/>
        </p:nvCxnSpPr>
        <p:spPr>
          <a:xfrm>
            <a:off x="9141882" y="3429000"/>
            <a:ext cx="553008" cy="0"/>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0C2F23A-EB9A-4C3C-BF9C-5D16B717F5E0}"/>
              </a:ext>
            </a:extLst>
          </p:cNvPr>
          <p:cNvSpPr txBox="1"/>
          <p:nvPr/>
        </p:nvSpPr>
        <p:spPr>
          <a:xfrm>
            <a:off x="3478420" y="1124585"/>
            <a:ext cx="2200851" cy="996420"/>
          </a:xfrm>
          <a:prstGeom prst="rect">
            <a:avLst/>
          </a:prstGeom>
          <a:solidFill>
            <a:srgbClr val="336799"/>
          </a:solidFill>
          <a:ln>
            <a:solidFill>
              <a:schemeClr val="tx1"/>
            </a:solidFill>
          </a:ln>
        </p:spPr>
        <p:txBody>
          <a:bodyPr wrap="square" rtlCol="0" anchor="ctr">
            <a:noAutofit/>
          </a:bodyPr>
          <a:lstStyle/>
          <a:p>
            <a:pPr algn="ctr"/>
            <a:r>
              <a:rPr lang="en-US" sz="1200" b="1" dirty="0">
                <a:solidFill>
                  <a:srgbClr val="00B0F0"/>
                </a:solidFill>
              </a:rPr>
              <a:t>Phase 1  Goal</a:t>
            </a:r>
          </a:p>
          <a:p>
            <a:pPr algn="ctr"/>
            <a:r>
              <a:rPr lang="en-US" sz="1200" dirty="0">
                <a:solidFill>
                  <a:schemeClr val="bg1"/>
                </a:solidFill>
              </a:rPr>
              <a:t>xx</a:t>
            </a:r>
            <a:endParaRPr lang="en-US" sz="1200" dirty="0"/>
          </a:p>
        </p:txBody>
      </p:sp>
      <p:sp>
        <p:nvSpPr>
          <p:cNvPr id="5" name="Rectangle 4">
            <a:extLst>
              <a:ext uri="{FF2B5EF4-FFF2-40B4-BE49-F238E27FC236}">
                <a16:creationId xmlns:a16="http://schemas.microsoft.com/office/drawing/2014/main" id="{CC51FB26-59DF-40F5-A5F0-72EF022654D2}"/>
              </a:ext>
            </a:extLst>
          </p:cNvPr>
          <p:cNvSpPr>
            <a:spLocks/>
          </p:cNvSpPr>
          <p:nvPr/>
        </p:nvSpPr>
        <p:spPr>
          <a:xfrm>
            <a:off x="311158" y="425669"/>
            <a:ext cx="5690249" cy="2234829"/>
          </a:xfrm>
          <a:prstGeom prst="rect">
            <a:avLst/>
          </a:prstGeom>
          <a:ln>
            <a:solidFill>
              <a:schemeClr val="accent1"/>
            </a:solidFill>
          </a:ln>
        </p:spPr>
        <p:txBody>
          <a:bodyPr wrap="square">
            <a:noAutofit/>
          </a:bodyPr>
          <a:lstStyle/>
          <a:p>
            <a:pPr algn="ctr"/>
            <a:r>
              <a:rPr lang="en-US" sz="1400" b="1" dirty="0"/>
              <a:t>Phase 1: xx</a:t>
            </a:r>
          </a:p>
        </p:txBody>
      </p:sp>
      <p:sp>
        <p:nvSpPr>
          <p:cNvPr id="30" name="TextBox 29">
            <a:extLst>
              <a:ext uri="{FF2B5EF4-FFF2-40B4-BE49-F238E27FC236}">
                <a16:creationId xmlns:a16="http://schemas.microsoft.com/office/drawing/2014/main" id="{E70519C1-7774-474D-8CA4-457898E74725}"/>
              </a:ext>
            </a:extLst>
          </p:cNvPr>
          <p:cNvSpPr txBox="1">
            <a:spLocks/>
          </p:cNvSpPr>
          <p:nvPr/>
        </p:nvSpPr>
        <p:spPr>
          <a:xfrm>
            <a:off x="452467" y="5789627"/>
            <a:ext cx="5348736" cy="511747"/>
          </a:xfrm>
          <a:prstGeom prst="rect">
            <a:avLst/>
          </a:prstGeom>
          <a:solidFill>
            <a:srgbClr val="336799"/>
          </a:solidFill>
          <a:ln>
            <a:solidFill>
              <a:schemeClr val="tx1"/>
            </a:solidFill>
          </a:ln>
        </p:spPr>
        <p:txBody>
          <a:bodyPr wrap="square" rtlCol="0" anchor="ctr">
            <a:noAutofit/>
          </a:bodyPr>
          <a:lstStyle/>
          <a:p>
            <a:pPr algn="ctr"/>
            <a:r>
              <a:rPr lang="en-US" sz="1200" b="1" dirty="0">
                <a:solidFill>
                  <a:srgbClr val="00B0F0"/>
                </a:solidFill>
              </a:rPr>
              <a:t>Result 5</a:t>
            </a:r>
          </a:p>
          <a:p>
            <a:pPr algn="ctr"/>
            <a:r>
              <a:rPr lang="en-US" sz="1200" b="1" dirty="0">
                <a:solidFill>
                  <a:prstClr val="white"/>
                </a:solidFill>
              </a:rPr>
              <a:t>xx</a:t>
            </a:r>
          </a:p>
        </p:txBody>
      </p:sp>
      <p:sp>
        <p:nvSpPr>
          <p:cNvPr id="31" name="TextBox 30">
            <a:extLst>
              <a:ext uri="{FF2B5EF4-FFF2-40B4-BE49-F238E27FC236}">
                <a16:creationId xmlns:a16="http://schemas.microsoft.com/office/drawing/2014/main" id="{383937DA-6F0D-47B4-BF61-2C7206570A94}"/>
              </a:ext>
            </a:extLst>
          </p:cNvPr>
          <p:cNvSpPr txBox="1">
            <a:spLocks/>
          </p:cNvSpPr>
          <p:nvPr/>
        </p:nvSpPr>
        <p:spPr>
          <a:xfrm>
            <a:off x="431447" y="763348"/>
            <a:ext cx="2471357" cy="792902"/>
          </a:xfrm>
          <a:prstGeom prst="rect">
            <a:avLst/>
          </a:prstGeom>
          <a:solidFill>
            <a:srgbClr val="336799"/>
          </a:solidFill>
          <a:ln>
            <a:solidFill>
              <a:schemeClr val="tx1"/>
            </a:solidFill>
          </a:ln>
        </p:spPr>
        <p:txBody>
          <a:bodyPr wrap="square" rtlCol="0" anchor="ctr">
            <a:noAutofit/>
          </a:bodyPr>
          <a:lstStyle/>
          <a:p>
            <a:pPr algn="ctr"/>
            <a:r>
              <a:rPr lang="en-US" sz="1200" b="1" dirty="0">
                <a:solidFill>
                  <a:srgbClr val="00B0F0"/>
                </a:solidFill>
              </a:rPr>
              <a:t>Result 1</a:t>
            </a:r>
          </a:p>
          <a:p>
            <a:pPr algn="ctr"/>
            <a:r>
              <a:rPr lang="en-US" sz="1200" b="1" dirty="0">
                <a:solidFill>
                  <a:prstClr val="white"/>
                </a:solidFill>
              </a:rPr>
              <a:t>xx</a:t>
            </a:r>
          </a:p>
        </p:txBody>
      </p:sp>
      <p:sp>
        <p:nvSpPr>
          <p:cNvPr id="34" name="TextBox 33">
            <a:extLst>
              <a:ext uri="{FF2B5EF4-FFF2-40B4-BE49-F238E27FC236}">
                <a16:creationId xmlns:a16="http://schemas.microsoft.com/office/drawing/2014/main" id="{24B8113D-8710-46E7-BB20-A297A7CD73D7}"/>
              </a:ext>
            </a:extLst>
          </p:cNvPr>
          <p:cNvSpPr txBox="1">
            <a:spLocks/>
          </p:cNvSpPr>
          <p:nvPr/>
        </p:nvSpPr>
        <p:spPr>
          <a:xfrm>
            <a:off x="452467" y="4793938"/>
            <a:ext cx="5348736" cy="716602"/>
          </a:xfrm>
          <a:prstGeom prst="rect">
            <a:avLst/>
          </a:prstGeom>
          <a:solidFill>
            <a:srgbClr val="336799"/>
          </a:solidFill>
          <a:ln>
            <a:solidFill>
              <a:schemeClr val="tx1"/>
            </a:solidFill>
          </a:ln>
        </p:spPr>
        <p:txBody>
          <a:bodyPr wrap="square" rtlCol="0" anchor="ctr">
            <a:noAutofit/>
          </a:bodyPr>
          <a:lstStyle/>
          <a:p>
            <a:pPr algn="ctr"/>
            <a:r>
              <a:rPr lang="en-US" sz="1200" b="1" dirty="0">
                <a:solidFill>
                  <a:srgbClr val="00B0F0"/>
                </a:solidFill>
              </a:rPr>
              <a:t>Result 4</a:t>
            </a:r>
          </a:p>
          <a:p>
            <a:pPr algn="ctr"/>
            <a:r>
              <a:rPr lang="en-US" sz="1200" b="1" dirty="0">
                <a:solidFill>
                  <a:prstClr val="white"/>
                </a:solidFill>
              </a:rPr>
              <a:t>xx</a:t>
            </a:r>
          </a:p>
        </p:txBody>
      </p:sp>
      <p:sp>
        <p:nvSpPr>
          <p:cNvPr id="35" name="TextBox 34">
            <a:extLst>
              <a:ext uri="{FF2B5EF4-FFF2-40B4-BE49-F238E27FC236}">
                <a16:creationId xmlns:a16="http://schemas.microsoft.com/office/drawing/2014/main" id="{E4B8C1A5-C65C-41E6-9359-8AA0B998FBCC}"/>
              </a:ext>
            </a:extLst>
          </p:cNvPr>
          <p:cNvSpPr txBox="1">
            <a:spLocks/>
          </p:cNvSpPr>
          <p:nvPr/>
        </p:nvSpPr>
        <p:spPr>
          <a:xfrm>
            <a:off x="452468" y="3960681"/>
            <a:ext cx="5348736" cy="586273"/>
          </a:xfrm>
          <a:prstGeom prst="rect">
            <a:avLst/>
          </a:prstGeom>
          <a:solidFill>
            <a:srgbClr val="336799"/>
          </a:solidFill>
          <a:ln>
            <a:solidFill>
              <a:schemeClr val="tx1"/>
            </a:solidFill>
          </a:ln>
        </p:spPr>
        <p:txBody>
          <a:bodyPr wrap="square" rtlCol="0" anchor="ctr">
            <a:noAutofit/>
          </a:bodyPr>
          <a:lstStyle/>
          <a:p>
            <a:pPr algn="ctr"/>
            <a:r>
              <a:rPr lang="en-US" sz="1200" b="1" dirty="0">
                <a:solidFill>
                  <a:srgbClr val="00B0F0"/>
                </a:solidFill>
              </a:rPr>
              <a:t>Result 3</a:t>
            </a:r>
          </a:p>
          <a:p>
            <a:pPr algn="ctr"/>
            <a:r>
              <a:rPr lang="en-US" sz="1200" b="1" dirty="0">
                <a:solidFill>
                  <a:prstClr val="white"/>
                </a:solidFill>
              </a:rPr>
              <a:t>xx</a:t>
            </a:r>
          </a:p>
        </p:txBody>
      </p:sp>
      <p:cxnSp>
        <p:nvCxnSpPr>
          <p:cNvPr id="40" name="Connector: Elbow 39">
            <a:extLst>
              <a:ext uri="{FF2B5EF4-FFF2-40B4-BE49-F238E27FC236}">
                <a16:creationId xmlns:a16="http://schemas.microsoft.com/office/drawing/2014/main" id="{F2CC60C5-F24C-4565-9C78-A2657FAABB6A}"/>
              </a:ext>
            </a:extLst>
          </p:cNvPr>
          <p:cNvCxnSpPr>
            <a:cxnSpLocks/>
            <a:stCxn id="31" idx="3"/>
            <a:endCxn id="26" idx="1"/>
          </p:cNvCxnSpPr>
          <p:nvPr/>
        </p:nvCxnSpPr>
        <p:spPr>
          <a:xfrm>
            <a:off x="2902804" y="1159799"/>
            <a:ext cx="575616" cy="462996"/>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AF181473-8C12-441B-9D0F-71097E8B9805}"/>
              </a:ext>
            </a:extLst>
          </p:cNvPr>
          <p:cNvSpPr>
            <a:spLocks/>
          </p:cNvSpPr>
          <p:nvPr/>
        </p:nvSpPr>
        <p:spPr>
          <a:xfrm>
            <a:off x="309648" y="3143956"/>
            <a:ext cx="5690252" cy="3298886"/>
          </a:xfrm>
          <a:prstGeom prst="rect">
            <a:avLst/>
          </a:prstGeom>
          <a:ln>
            <a:solidFill>
              <a:schemeClr val="accent1"/>
            </a:solidFill>
          </a:ln>
        </p:spPr>
        <p:txBody>
          <a:bodyPr wrap="square">
            <a:noAutofit/>
          </a:bodyPr>
          <a:lstStyle/>
          <a:p>
            <a:pPr algn="ctr"/>
            <a:r>
              <a:rPr lang="en-US" sz="1400" b="1" dirty="0"/>
              <a:t>Phase 2: xx</a:t>
            </a:r>
          </a:p>
        </p:txBody>
      </p:sp>
      <p:cxnSp>
        <p:nvCxnSpPr>
          <p:cNvPr id="64" name="Connector: Elbow 63">
            <a:extLst>
              <a:ext uri="{FF2B5EF4-FFF2-40B4-BE49-F238E27FC236}">
                <a16:creationId xmlns:a16="http://schemas.microsoft.com/office/drawing/2014/main" id="{54CF93AB-596A-4AAA-BB7C-07533AA94921}"/>
              </a:ext>
            </a:extLst>
          </p:cNvPr>
          <p:cNvCxnSpPr>
            <a:cxnSpLocks/>
            <a:stCxn id="5" idx="3"/>
            <a:endCxn id="33" idx="1"/>
          </p:cNvCxnSpPr>
          <p:nvPr/>
        </p:nvCxnSpPr>
        <p:spPr>
          <a:xfrm>
            <a:off x="6001407" y="1543084"/>
            <a:ext cx="553007" cy="1885916"/>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7" name="Connector: Elbow 66">
            <a:extLst>
              <a:ext uri="{FF2B5EF4-FFF2-40B4-BE49-F238E27FC236}">
                <a16:creationId xmlns:a16="http://schemas.microsoft.com/office/drawing/2014/main" id="{574D7D55-4503-4AE5-B99C-9A82C9A8DAD1}"/>
              </a:ext>
            </a:extLst>
          </p:cNvPr>
          <p:cNvCxnSpPr>
            <a:cxnSpLocks/>
            <a:stCxn id="52" idx="3"/>
            <a:endCxn id="33" idx="1"/>
          </p:cNvCxnSpPr>
          <p:nvPr/>
        </p:nvCxnSpPr>
        <p:spPr>
          <a:xfrm flipV="1">
            <a:off x="5999900" y="3429000"/>
            <a:ext cx="554514" cy="1364399"/>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A471A2A-E649-4524-8203-064F43D08C92}"/>
              </a:ext>
            </a:extLst>
          </p:cNvPr>
          <p:cNvSpPr txBox="1"/>
          <p:nvPr/>
        </p:nvSpPr>
        <p:spPr>
          <a:xfrm>
            <a:off x="9475539" y="4252014"/>
            <a:ext cx="2406813" cy="2031325"/>
          </a:xfrm>
          <a:prstGeom prst="rect">
            <a:avLst/>
          </a:prstGeom>
          <a:noFill/>
          <a:ln>
            <a:solidFill>
              <a:schemeClr val="accent1">
                <a:shade val="50000"/>
              </a:schemeClr>
            </a:solidFill>
          </a:ln>
        </p:spPr>
        <p:txBody>
          <a:bodyPr wrap="square" rtlCol="0">
            <a:spAutoFit/>
          </a:bodyPr>
          <a:lstStyle/>
          <a:p>
            <a:r>
              <a:rPr lang="en-US" dirty="0"/>
              <a:t>This is an example of a results framework with a phased approach. Perhaps appropriate if the program aims to pilot and expand an innovative approach. </a:t>
            </a:r>
          </a:p>
        </p:txBody>
      </p:sp>
    </p:spTree>
    <p:extLst>
      <p:ext uri="{BB962C8B-B14F-4D97-AF65-F5344CB8AC3E}">
        <p14:creationId xmlns:p14="http://schemas.microsoft.com/office/powerpoint/2010/main" val="3035810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p:cNvSpPr>
          <p:nvPr/>
        </p:nvSpPr>
        <p:spPr>
          <a:xfrm>
            <a:off x="248375" y="528040"/>
            <a:ext cx="2744086" cy="975357"/>
          </a:xfrm>
          <a:prstGeom prst="rect">
            <a:avLst/>
          </a:prstGeom>
          <a:solidFill>
            <a:srgbClr val="336799"/>
          </a:solidFill>
          <a:ln>
            <a:solidFill>
              <a:schemeClr val="tx1"/>
            </a:solidFill>
          </a:ln>
        </p:spPr>
        <p:txBody>
          <a:bodyPr wrap="square" rtlCol="0" anchor="ctr">
            <a:noAutofit/>
          </a:bodyPr>
          <a:lstStyle/>
          <a:p>
            <a:pPr algn="ctr"/>
            <a:r>
              <a:rPr lang="en-US" sz="1100" b="1" dirty="0">
                <a:solidFill>
                  <a:srgbClr val="00B0F0"/>
                </a:solidFill>
              </a:rPr>
              <a:t>Result 1.1</a:t>
            </a:r>
          </a:p>
          <a:p>
            <a:pPr algn="ctr"/>
            <a:r>
              <a:rPr lang="en-US" sz="1100" b="1" dirty="0">
                <a:solidFill>
                  <a:prstClr val="white"/>
                </a:solidFill>
              </a:rPr>
              <a:t>xx</a:t>
            </a:r>
          </a:p>
        </p:txBody>
      </p:sp>
      <p:sp>
        <p:nvSpPr>
          <p:cNvPr id="77" name="TextBox 76"/>
          <p:cNvSpPr txBox="1"/>
          <p:nvPr/>
        </p:nvSpPr>
        <p:spPr>
          <a:xfrm>
            <a:off x="5976410" y="209559"/>
            <a:ext cx="4705134" cy="461665"/>
          </a:xfrm>
          <a:prstGeom prst="rect">
            <a:avLst/>
          </a:prstGeom>
          <a:noFill/>
        </p:spPr>
        <p:txBody>
          <a:bodyPr wrap="none" rtlCol="0">
            <a:spAutoFit/>
          </a:bodyPr>
          <a:lstStyle/>
          <a:p>
            <a:r>
              <a:rPr lang="en-US" sz="2400" dirty="0"/>
              <a:t>Draft Results Framework Template 1</a:t>
            </a:r>
          </a:p>
        </p:txBody>
      </p:sp>
      <p:sp>
        <p:nvSpPr>
          <p:cNvPr id="18" name="TextBox 17">
            <a:extLst>
              <a:ext uri="{FF2B5EF4-FFF2-40B4-BE49-F238E27FC236}">
                <a16:creationId xmlns:a16="http://schemas.microsoft.com/office/drawing/2014/main" id="{823D8467-0922-459A-B3BE-3CE7E9191E34}"/>
              </a:ext>
            </a:extLst>
          </p:cNvPr>
          <p:cNvSpPr txBox="1">
            <a:spLocks/>
          </p:cNvSpPr>
          <p:nvPr/>
        </p:nvSpPr>
        <p:spPr>
          <a:xfrm>
            <a:off x="4604368" y="1108721"/>
            <a:ext cx="2744085" cy="1359140"/>
          </a:xfrm>
          <a:prstGeom prst="rect">
            <a:avLst/>
          </a:prstGeom>
          <a:solidFill>
            <a:srgbClr val="336799"/>
          </a:solidFill>
          <a:ln>
            <a:solidFill>
              <a:schemeClr val="tx1"/>
            </a:solidFill>
          </a:ln>
        </p:spPr>
        <p:txBody>
          <a:bodyPr wrap="square" rtlCol="0" anchor="ctr">
            <a:noAutofit/>
          </a:bodyPr>
          <a:lstStyle/>
          <a:p>
            <a:pPr algn="ctr"/>
            <a:r>
              <a:rPr lang="en-US" sz="1100" b="1" dirty="0"/>
              <a:t>Result 1</a:t>
            </a:r>
          </a:p>
          <a:p>
            <a:pPr algn="ctr"/>
            <a:r>
              <a:rPr lang="en-US" sz="1100" b="1" dirty="0">
                <a:solidFill>
                  <a:prstClr val="white"/>
                </a:solidFill>
              </a:rPr>
              <a:t>xx</a:t>
            </a:r>
          </a:p>
        </p:txBody>
      </p:sp>
      <p:sp>
        <p:nvSpPr>
          <p:cNvPr id="29" name="TextBox 28">
            <a:extLst>
              <a:ext uri="{FF2B5EF4-FFF2-40B4-BE49-F238E27FC236}">
                <a16:creationId xmlns:a16="http://schemas.microsoft.com/office/drawing/2014/main" id="{856255ED-2FFB-4735-8FF1-43E4571D2D55}"/>
              </a:ext>
            </a:extLst>
          </p:cNvPr>
          <p:cNvSpPr txBox="1"/>
          <p:nvPr/>
        </p:nvSpPr>
        <p:spPr>
          <a:xfrm>
            <a:off x="4425551" y="3429000"/>
            <a:ext cx="2984920" cy="1057145"/>
          </a:xfrm>
          <a:prstGeom prst="rect">
            <a:avLst/>
          </a:prstGeom>
          <a:solidFill>
            <a:srgbClr val="336799"/>
          </a:solidFill>
          <a:ln>
            <a:solidFill>
              <a:schemeClr val="tx1"/>
            </a:solidFill>
          </a:ln>
        </p:spPr>
        <p:txBody>
          <a:bodyPr wrap="square" rtlCol="0" anchor="ctr">
            <a:noAutofit/>
          </a:bodyPr>
          <a:lstStyle/>
          <a:p>
            <a:pPr algn="ctr"/>
            <a:r>
              <a:rPr lang="en-US" sz="1100" b="1" dirty="0"/>
              <a:t>Result 2</a:t>
            </a:r>
          </a:p>
          <a:p>
            <a:pPr algn="ctr"/>
            <a:r>
              <a:rPr lang="en-US" sz="1100" b="1" dirty="0">
                <a:solidFill>
                  <a:schemeClr val="bg1"/>
                </a:solidFill>
              </a:rPr>
              <a:t>xx</a:t>
            </a:r>
          </a:p>
        </p:txBody>
      </p:sp>
      <p:sp>
        <p:nvSpPr>
          <p:cNvPr id="33" name="TextBox 32">
            <a:extLst>
              <a:ext uri="{FF2B5EF4-FFF2-40B4-BE49-F238E27FC236}">
                <a16:creationId xmlns:a16="http://schemas.microsoft.com/office/drawing/2014/main" id="{C43C3D71-9CFB-47D6-8B34-51B917487039}"/>
              </a:ext>
            </a:extLst>
          </p:cNvPr>
          <p:cNvSpPr txBox="1"/>
          <p:nvPr/>
        </p:nvSpPr>
        <p:spPr>
          <a:xfrm>
            <a:off x="8303135" y="1949549"/>
            <a:ext cx="1715157" cy="2085040"/>
          </a:xfrm>
          <a:prstGeom prst="rect">
            <a:avLst/>
          </a:prstGeom>
          <a:solidFill>
            <a:srgbClr val="002A6C"/>
          </a:solidFill>
          <a:ln>
            <a:solidFill>
              <a:schemeClr val="tx1"/>
            </a:solidFill>
          </a:ln>
        </p:spPr>
        <p:txBody>
          <a:bodyPr wrap="square" rtlCol="0" anchor="ctr">
            <a:noAutofit/>
          </a:bodyPr>
          <a:lstStyle/>
          <a:p>
            <a:pPr algn="ctr"/>
            <a:r>
              <a:rPr lang="en-US" sz="1600" b="1" dirty="0">
                <a:solidFill>
                  <a:schemeClr val="bg1"/>
                </a:solidFill>
              </a:rPr>
              <a:t>Purpose</a:t>
            </a:r>
          </a:p>
          <a:p>
            <a:pPr algn="ctr"/>
            <a:endParaRPr lang="en-US" sz="1600" b="1" dirty="0">
              <a:solidFill>
                <a:schemeClr val="bg1"/>
              </a:solidFill>
            </a:endParaRPr>
          </a:p>
          <a:p>
            <a:pPr algn="ctr"/>
            <a:r>
              <a:rPr lang="en-US" sz="1200" b="1" dirty="0">
                <a:solidFill>
                  <a:schemeClr val="bg1"/>
                </a:solidFill>
              </a:rPr>
              <a:t>xx</a:t>
            </a:r>
          </a:p>
        </p:txBody>
      </p:sp>
      <p:cxnSp>
        <p:nvCxnSpPr>
          <p:cNvPr id="60" name="Connector: Elbow 59">
            <a:extLst>
              <a:ext uri="{FF2B5EF4-FFF2-40B4-BE49-F238E27FC236}">
                <a16:creationId xmlns:a16="http://schemas.microsoft.com/office/drawing/2014/main" id="{AFB1518E-453F-4ABE-B71D-442BD8B93166}"/>
              </a:ext>
            </a:extLst>
          </p:cNvPr>
          <p:cNvCxnSpPr>
            <a:cxnSpLocks/>
            <a:stCxn id="18" idx="3"/>
            <a:endCxn id="33" idx="1"/>
          </p:cNvCxnSpPr>
          <p:nvPr/>
        </p:nvCxnSpPr>
        <p:spPr>
          <a:xfrm>
            <a:off x="7348453" y="1788291"/>
            <a:ext cx="954682" cy="1203778"/>
          </a:xfrm>
          <a:prstGeom prst="bentConnector3">
            <a:avLst>
              <a:gd name="adj1" fmla="val 52521"/>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8" name="Connector: Elbow 67">
            <a:extLst>
              <a:ext uri="{FF2B5EF4-FFF2-40B4-BE49-F238E27FC236}">
                <a16:creationId xmlns:a16="http://schemas.microsoft.com/office/drawing/2014/main" id="{9271677D-AE8D-425B-AF70-979A0EDA6EF9}"/>
              </a:ext>
            </a:extLst>
          </p:cNvPr>
          <p:cNvCxnSpPr>
            <a:cxnSpLocks/>
            <a:stCxn id="4" idx="3"/>
            <a:endCxn id="18" idx="1"/>
          </p:cNvCxnSpPr>
          <p:nvPr/>
        </p:nvCxnSpPr>
        <p:spPr>
          <a:xfrm>
            <a:off x="2992461" y="1015719"/>
            <a:ext cx="1611907" cy="772572"/>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8A3E7A0-E969-464C-A7AA-5FC926486AD0}"/>
              </a:ext>
            </a:extLst>
          </p:cNvPr>
          <p:cNvSpPr txBox="1"/>
          <p:nvPr/>
        </p:nvSpPr>
        <p:spPr>
          <a:xfrm>
            <a:off x="4511751" y="5273897"/>
            <a:ext cx="2812520" cy="1343573"/>
          </a:xfrm>
          <a:prstGeom prst="rect">
            <a:avLst/>
          </a:prstGeom>
          <a:solidFill>
            <a:srgbClr val="336799"/>
          </a:solidFill>
          <a:ln>
            <a:solidFill>
              <a:schemeClr val="tx1"/>
            </a:solidFill>
          </a:ln>
        </p:spPr>
        <p:txBody>
          <a:bodyPr wrap="square" rtlCol="0" anchor="ctr">
            <a:noAutofit/>
          </a:bodyPr>
          <a:lstStyle/>
          <a:p>
            <a:pPr algn="ctr"/>
            <a:r>
              <a:rPr lang="en-US" sz="1100" b="1" dirty="0"/>
              <a:t>Result 3</a:t>
            </a:r>
          </a:p>
          <a:p>
            <a:pPr algn="ctr"/>
            <a:r>
              <a:rPr lang="en-US" sz="1100" b="1" dirty="0">
                <a:solidFill>
                  <a:schemeClr val="bg1"/>
                </a:solidFill>
              </a:rPr>
              <a:t>xx</a:t>
            </a:r>
          </a:p>
        </p:txBody>
      </p:sp>
      <p:sp>
        <p:nvSpPr>
          <p:cNvPr id="46" name="TextBox 45">
            <a:extLst>
              <a:ext uri="{FF2B5EF4-FFF2-40B4-BE49-F238E27FC236}">
                <a16:creationId xmlns:a16="http://schemas.microsoft.com/office/drawing/2014/main" id="{5A2FAB58-1DF3-427F-AA4E-7188903537B6}"/>
              </a:ext>
            </a:extLst>
          </p:cNvPr>
          <p:cNvSpPr txBox="1"/>
          <p:nvPr/>
        </p:nvSpPr>
        <p:spPr>
          <a:xfrm>
            <a:off x="258911" y="1717610"/>
            <a:ext cx="2733550" cy="815114"/>
          </a:xfrm>
          <a:prstGeom prst="rect">
            <a:avLst/>
          </a:prstGeom>
          <a:solidFill>
            <a:srgbClr val="336799"/>
          </a:solidFill>
          <a:ln>
            <a:solidFill>
              <a:schemeClr val="tx1"/>
            </a:solidFill>
          </a:ln>
        </p:spPr>
        <p:txBody>
          <a:bodyPr wrap="square" rtlCol="0" anchor="ctr">
            <a:noAutofit/>
          </a:bodyPr>
          <a:lstStyle/>
          <a:p>
            <a:pPr algn="ctr"/>
            <a:r>
              <a:rPr lang="en-US" sz="1100" b="1" dirty="0">
                <a:solidFill>
                  <a:srgbClr val="00B0F0"/>
                </a:solidFill>
              </a:rPr>
              <a:t>Result 1.2</a:t>
            </a:r>
          </a:p>
          <a:p>
            <a:pPr algn="ctr"/>
            <a:r>
              <a:rPr lang="en-US" sz="1100" b="1" dirty="0">
                <a:solidFill>
                  <a:schemeClr val="bg1"/>
                </a:solidFill>
              </a:rPr>
              <a:t>xx</a:t>
            </a:r>
          </a:p>
        </p:txBody>
      </p:sp>
      <p:sp>
        <p:nvSpPr>
          <p:cNvPr id="56" name="TextBox 55">
            <a:extLst>
              <a:ext uri="{FF2B5EF4-FFF2-40B4-BE49-F238E27FC236}">
                <a16:creationId xmlns:a16="http://schemas.microsoft.com/office/drawing/2014/main" id="{0A67DD22-C0A2-4A7D-AAB2-B44E6D7C0DB4}"/>
              </a:ext>
            </a:extLst>
          </p:cNvPr>
          <p:cNvSpPr txBox="1"/>
          <p:nvPr/>
        </p:nvSpPr>
        <p:spPr>
          <a:xfrm>
            <a:off x="289733" y="2633381"/>
            <a:ext cx="2702728" cy="569787"/>
          </a:xfrm>
          <a:prstGeom prst="rect">
            <a:avLst/>
          </a:prstGeom>
          <a:solidFill>
            <a:srgbClr val="336799"/>
          </a:solidFill>
          <a:ln>
            <a:solidFill>
              <a:schemeClr val="tx1"/>
            </a:solidFill>
          </a:ln>
        </p:spPr>
        <p:txBody>
          <a:bodyPr wrap="square" rtlCol="0" anchor="ctr">
            <a:noAutofit/>
          </a:bodyPr>
          <a:lstStyle/>
          <a:p>
            <a:pPr algn="ctr"/>
            <a:r>
              <a:rPr lang="en-US" sz="1100" b="1" dirty="0">
                <a:solidFill>
                  <a:srgbClr val="00B0F0"/>
                </a:solidFill>
              </a:rPr>
              <a:t>Result 1.3</a:t>
            </a:r>
          </a:p>
          <a:p>
            <a:pPr algn="ctr"/>
            <a:r>
              <a:rPr lang="en-US" sz="1100" b="1" dirty="0">
                <a:solidFill>
                  <a:schemeClr val="bg1"/>
                </a:solidFill>
              </a:rPr>
              <a:t>xx</a:t>
            </a:r>
            <a:endParaRPr lang="en-US" sz="1100" b="1" dirty="0"/>
          </a:p>
        </p:txBody>
      </p:sp>
      <p:sp>
        <p:nvSpPr>
          <p:cNvPr id="65" name="TextBox 64">
            <a:extLst>
              <a:ext uri="{FF2B5EF4-FFF2-40B4-BE49-F238E27FC236}">
                <a16:creationId xmlns:a16="http://schemas.microsoft.com/office/drawing/2014/main" id="{40AAD0E9-0A1A-4C83-BCE0-A08C8A2B0199}"/>
              </a:ext>
            </a:extLst>
          </p:cNvPr>
          <p:cNvSpPr txBox="1"/>
          <p:nvPr/>
        </p:nvSpPr>
        <p:spPr>
          <a:xfrm>
            <a:off x="278706" y="3508002"/>
            <a:ext cx="2735830" cy="703553"/>
          </a:xfrm>
          <a:prstGeom prst="rect">
            <a:avLst/>
          </a:prstGeom>
          <a:solidFill>
            <a:srgbClr val="336799"/>
          </a:solidFill>
          <a:ln>
            <a:solidFill>
              <a:schemeClr val="tx1"/>
            </a:solidFill>
          </a:ln>
        </p:spPr>
        <p:txBody>
          <a:bodyPr wrap="square" rtlCol="0" anchor="ctr">
            <a:noAutofit/>
          </a:bodyPr>
          <a:lstStyle/>
          <a:p>
            <a:pPr algn="ctr"/>
            <a:r>
              <a:rPr lang="en-US" sz="1100" b="1" dirty="0">
                <a:solidFill>
                  <a:srgbClr val="00B0F0"/>
                </a:solidFill>
              </a:rPr>
              <a:t>Result 2.1</a:t>
            </a:r>
          </a:p>
          <a:p>
            <a:pPr algn="ctr"/>
            <a:r>
              <a:rPr lang="en-US" sz="1100" b="1" dirty="0">
                <a:solidFill>
                  <a:schemeClr val="bg1"/>
                </a:solidFill>
              </a:rPr>
              <a:t>xx</a:t>
            </a:r>
            <a:endParaRPr lang="en-US" sz="1100" b="1" dirty="0"/>
          </a:p>
        </p:txBody>
      </p:sp>
      <p:sp>
        <p:nvSpPr>
          <p:cNvPr id="69" name="TextBox 68">
            <a:extLst>
              <a:ext uri="{FF2B5EF4-FFF2-40B4-BE49-F238E27FC236}">
                <a16:creationId xmlns:a16="http://schemas.microsoft.com/office/drawing/2014/main" id="{9D1A2641-56F9-4D84-88DC-398FF11556FC}"/>
              </a:ext>
            </a:extLst>
          </p:cNvPr>
          <p:cNvSpPr txBox="1"/>
          <p:nvPr/>
        </p:nvSpPr>
        <p:spPr>
          <a:xfrm>
            <a:off x="781755" y="5500622"/>
            <a:ext cx="2210706" cy="890124"/>
          </a:xfrm>
          <a:prstGeom prst="rect">
            <a:avLst/>
          </a:prstGeom>
          <a:solidFill>
            <a:srgbClr val="336799"/>
          </a:solidFill>
          <a:ln>
            <a:solidFill>
              <a:schemeClr val="tx1"/>
            </a:solidFill>
          </a:ln>
        </p:spPr>
        <p:txBody>
          <a:bodyPr wrap="square" rtlCol="0" anchor="ctr">
            <a:noAutofit/>
          </a:bodyPr>
          <a:lstStyle/>
          <a:p>
            <a:pPr algn="ctr"/>
            <a:r>
              <a:rPr lang="en-US" sz="1100" b="1" dirty="0">
                <a:solidFill>
                  <a:srgbClr val="00B0F0"/>
                </a:solidFill>
              </a:rPr>
              <a:t>Result 3.1</a:t>
            </a:r>
          </a:p>
          <a:p>
            <a:pPr algn="ctr"/>
            <a:r>
              <a:rPr lang="en-US" sz="1100" b="1" dirty="0">
                <a:solidFill>
                  <a:schemeClr val="bg1"/>
                </a:solidFill>
              </a:rPr>
              <a:t>xx</a:t>
            </a:r>
            <a:endParaRPr lang="en-US" sz="1100" b="1" dirty="0"/>
          </a:p>
        </p:txBody>
      </p:sp>
      <p:cxnSp>
        <p:nvCxnSpPr>
          <p:cNvPr id="74" name="Connector: Elbow 73">
            <a:extLst>
              <a:ext uri="{FF2B5EF4-FFF2-40B4-BE49-F238E27FC236}">
                <a16:creationId xmlns:a16="http://schemas.microsoft.com/office/drawing/2014/main" id="{8E74B235-0ED7-4C0A-B890-C99208378192}"/>
              </a:ext>
            </a:extLst>
          </p:cNvPr>
          <p:cNvCxnSpPr>
            <a:cxnSpLocks/>
            <a:stCxn id="46" idx="3"/>
            <a:endCxn id="18" idx="1"/>
          </p:cNvCxnSpPr>
          <p:nvPr/>
        </p:nvCxnSpPr>
        <p:spPr>
          <a:xfrm flipV="1">
            <a:off x="2992461" y="1788291"/>
            <a:ext cx="1611907" cy="336876"/>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3" name="Connector: Elbow 82">
            <a:extLst>
              <a:ext uri="{FF2B5EF4-FFF2-40B4-BE49-F238E27FC236}">
                <a16:creationId xmlns:a16="http://schemas.microsoft.com/office/drawing/2014/main" id="{89E46E03-D957-4921-9813-A0C7D2997650}"/>
              </a:ext>
            </a:extLst>
          </p:cNvPr>
          <p:cNvCxnSpPr>
            <a:cxnSpLocks/>
            <a:stCxn id="56" idx="3"/>
            <a:endCxn id="18" idx="1"/>
          </p:cNvCxnSpPr>
          <p:nvPr/>
        </p:nvCxnSpPr>
        <p:spPr>
          <a:xfrm flipV="1">
            <a:off x="2992461" y="1788291"/>
            <a:ext cx="1611907" cy="1129984"/>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B7E2D20B-16F5-4269-AB49-D98C9D9E05D1}"/>
              </a:ext>
            </a:extLst>
          </p:cNvPr>
          <p:cNvCxnSpPr>
            <a:cxnSpLocks/>
            <a:stCxn id="29" idx="2"/>
            <a:endCxn id="32" idx="0"/>
          </p:cNvCxnSpPr>
          <p:nvPr/>
        </p:nvCxnSpPr>
        <p:spPr>
          <a:xfrm>
            <a:off x="5918011" y="4486145"/>
            <a:ext cx="0" cy="787752"/>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2" name="Connector: Elbow 151">
            <a:extLst>
              <a:ext uri="{FF2B5EF4-FFF2-40B4-BE49-F238E27FC236}">
                <a16:creationId xmlns:a16="http://schemas.microsoft.com/office/drawing/2014/main" id="{7842F892-AA10-47F4-B34B-1A907930329D}"/>
              </a:ext>
            </a:extLst>
          </p:cNvPr>
          <p:cNvCxnSpPr>
            <a:cxnSpLocks/>
            <a:stCxn id="29" idx="3"/>
            <a:endCxn id="33" idx="1"/>
          </p:cNvCxnSpPr>
          <p:nvPr/>
        </p:nvCxnSpPr>
        <p:spPr>
          <a:xfrm flipV="1">
            <a:off x="7410471" y="2992069"/>
            <a:ext cx="892664" cy="965504"/>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5" name="Connector: Elbow 154">
            <a:extLst>
              <a:ext uri="{FF2B5EF4-FFF2-40B4-BE49-F238E27FC236}">
                <a16:creationId xmlns:a16="http://schemas.microsoft.com/office/drawing/2014/main" id="{9593FCE3-7BB8-4071-987C-BA2F58B43FC5}"/>
              </a:ext>
            </a:extLst>
          </p:cNvPr>
          <p:cNvCxnSpPr>
            <a:cxnSpLocks/>
            <a:stCxn id="32" idx="3"/>
            <a:endCxn id="33" idx="1"/>
          </p:cNvCxnSpPr>
          <p:nvPr/>
        </p:nvCxnSpPr>
        <p:spPr>
          <a:xfrm flipV="1">
            <a:off x="7324271" y="2992069"/>
            <a:ext cx="978864" cy="2953615"/>
          </a:xfrm>
          <a:prstGeom prst="bentConnector3">
            <a:avLst>
              <a:gd name="adj1" fmla="val 53278"/>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F435B493-1C03-4F58-ACD8-D8E82E48B6DF}"/>
              </a:ext>
            </a:extLst>
          </p:cNvPr>
          <p:cNvCxnSpPr>
            <a:cxnSpLocks/>
            <a:stCxn id="91" idx="3"/>
            <a:endCxn id="29" idx="1"/>
          </p:cNvCxnSpPr>
          <p:nvPr/>
        </p:nvCxnSpPr>
        <p:spPr>
          <a:xfrm flipV="1">
            <a:off x="2958756" y="3957573"/>
            <a:ext cx="1466795" cy="787446"/>
          </a:xfrm>
          <a:prstGeom prst="bentConnector3">
            <a:avLst>
              <a:gd name="adj1" fmla="val 52187"/>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9C5C029E-3E0D-4E68-8331-592B7F858755}"/>
              </a:ext>
            </a:extLst>
          </p:cNvPr>
          <p:cNvCxnSpPr>
            <a:cxnSpLocks/>
            <a:stCxn id="65" idx="3"/>
            <a:endCxn id="29" idx="1"/>
          </p:cNvCxnSpPr>
          <p:nvPr/>
        </p:nvCxnSpPr>
        <p:spPr>
          <a:xfrm>
            <a:off x="3014536" y="3859779"/>
            <a:ext cx="1411015" cy="97794"/>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734101CB-3BD5-492A-95A2-B11B0DC389FA}"/>
              </a:ext>
            </a:extLst>
          </p:cNvPr>
          <p:cNvSpPr txBox="1"/>
          <p:nvPr/>
        </p:nvSpPr>
        <p:spPr>
          <a:xfrm>
            <a:off x="278706" y="4470682"/>
            <a:ext cx="2680050" cy="548674"/>
          </a:xfrm>
          <a:prstGeom prst="rect">
            <a:avLst/>
          </a:prstGeom>
          <a:solidFill>
            <a:srgbClr val="336799"/>
          </a:solidFill>
          <a:ln>
            <a:solidFill>
              <a:schemeClr val="tx1"/>
            </a:solidFill>
          </a:ln>
        </p:spPr>
        <p:txBody>
          <a:bodyPr wrap="square" rtlCol="0" anchor="ctr">
            <a:noAutofit/>
          </a:bodyPr>
          <a:lstStyle/>
          <a:p>
            <a:pPr algn="ctr"/>
            <a:r>
              <a:rPr lang="en-US" sz="1100" b="1" dirty="0">
                <a:solidFill>
                  <a:srgbClr val="00B0F0"/>
                </a:solidFill>
              </a:rPr>
              <a:t>Result 2.2</a:t>
            </a:r>
          </a:p>
          <a:p>
            <a:pPr algn="ctr"/>
            <a:r>
              <a:rPr lang="en-US" sz="1100" b="1" dirty="0">
                <a:solidFill>
                  <a:schemeClr val="bg1"/>
                </a:solidFill>
              </a:rPr>
              <a:t>xx</a:t>
            </a:r>
          </a:p>
        </p:txBody>
      </p:sp>
      <p:cxnSp>
        <p:nvCxnSpPr>
          <p:cNvPr id="109" name="Straight Arrow Connector 108">
            <a:extLst>
              <a:ext uri="{FF2B5EF4-FFF2-40B4-BE49-F238E27FC236}">
                <a16:creationId xmlns:a16="http://schemas.microsoft.com/office/drawing/2014/main" id="{91F24735-F7A8-4F39-913C-E016B01F3367}"/>
              </a:ext>
            </a:extLst>
          </p:cNvPr>
          <p:cNvCxnSpPr>
            <a:cxnSpLocks/>
            <a:stCxn id="69" idx="3"/>
            <a:endCxn id="32" idx="1"/>
          </p:cNvCxnSpPr>
          <p:nvPr/>
        </p:nvCxnSpPr>
        <p:spPr>
          <a:xfrm>
            <a:off x="2992461" y="5945684"/>
            <a:ext cx="1519290" cy="0"/>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sp>
        <p:nvSpPr>
          <p:cNvPr id="156" name="TextBox 155">
            <a:extLst>
              <a:ext uri="{FF2B5EF4-FFF2-40B4-BE49-F238E27FC236}">
                <a16:creationId xmlns:a16="http://schemas.microsoft.com/office/drawing/2014/main" id="{0442CD3A-8946-48BD-8F31-D534EE4C13D0}"/>
              </a:ext>
            </a:extLst>
          </p:cNvPr>
          <p:cNvSpPr txBox="1"/>
          <p:nvPr/>
        </p:nvSpPr>
        <p:spPr>
          <a:xfrm>
            <a:off x="10484133" y="2691987"/>
            <a:ext cx="1611907" cy="600164"/>
          </a:xfrm>
          <a:prstGeom prst="rect">
            <a:avLst/>
          </a:prstGeom>
          <a:solidFill>
            <a:srgbClr val="9DBFE5"/>
          </a:solidFill>
          <a:ln>
            <a:solidFill>
              <a:schemeClr val="tx1"/>
            </a:solidFill>
          </a:ln>
        </p:spPr>
        <p:txBody>
          <a:bodyPr wrap="square" rtlCol="0" anchor="ctr">
            <a:spAutoFit/>
          </a:bodyPr>
          <a:lstStyle/>
          <a:p>
            <a:pPr algn="ctr"/>
            <a:r>
              <a:rPr lang="en-US" sz="1100" b="1" dirty="0"/>
              <a:t>Goal: </a:t>
            </a:r>
          </a:p>
          <a:p>
            <a:pPr algn="ctr"/>
            <a:endParaRPr lang="en-US" sz="1100" b="1" dirty="0"/>
          </a:p>
          <a:p>
            <a:pPr algn="ctr"/>
            <a:r>
              <a:rPr lang="en-US" sz="1100" b="1" dirty="0"/>
              <a:t>xx</a:t>
            </a:r>
          </a:p>
        </p:txBody>
      </p:sp>
      <p:cxnSp>
        <p:nvCxnSpPr>
          <p:cNvPr id="162" name="Straight Arrow Connector 161">
            <a:extLst>
              <a:ext uri="{FF2B5EF4-FFF2-40B4-BE49-F238E27FC236}">
                <a16:creationId xmlns:a16="http://schemas.microsoft.com/office/drawing/2014/main" id="{D994D950-3164-4E2A-A7AB-3A639C45A850}"/>
              </a:ext>
            </a:extLst>
          </p:cNvPr>
          <p:cNvCxnSpPr>
            <a:cxnSpLocks/>
            <a:stCxn id="33" idx="3"/>
            <a:endCxn id="156" idx="1"/>
          </p:cNvCxnSpPr>
          <p:nvPr/>
        </p:nvCxnSpPr>
        <p:spPr>
          <a:xfrm>
            <a:off x="10018292" y="2992069"/>
            <a:ext cx="465841" cy="0"/>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6DBEF3B-24FD-4BB6-B1F6-328DFBC53A24}"/>
              </a:ext>
            </a:extLst>
          </p:cNvPr>
          <p:cNvSpPr txBox="1"/>
          <p:nvPr/>
        </p:nvSpPr>
        <p:spPr>
          <a:xfrm>
            <a:off x="9166319" y="4468876"/>
            <a:ext cx="2406813" cy="923330"/>
          </a:xfrm>
          <a:prstGeom prst="rect">
            <a:avLst/>
          </a:prstGeom>
          <a:noFill/>
          <a:ln>
            <a:solidFill>
              <a:schemeClr val="accent1">
                <a:shade val="50000"/>
              </a:schemeClr>
            </a:solidFill>
          </a:ln>
        </p:spPr>
        <p:txBody>
          <a:bodyPr wrap="square" rtlCol="0">
            <a:spAutoFit/>
          </a:bodyPr>
          <a:lstStyle/>
          <a:p>
            <a:r>
              <a:rPr lang="en-US" dirty="0"/>
              <a:t>This is an example of a results framework with two tiers of results </a:t>
            </a:r>
          </a:p>
        </p:txBody>
      </p:sp>
    </p:spTree>
    <p:extLst>
      <p:ext uri="{BB962C8B-B14F-4D97-AF65-F5344CB8AC3E}">
        <p14:creationId xmlns:p14="http://schemas.microsoft.com/office/powerpoint/2010/main" val="328297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Box 76"/>
          <p:cNvSpPr txBox="1"/>
          <p:nvPr/>
        </p:nvSpPr>
        <p:spPr>
          <a:xfrm>
            <a:off x="5976410" y="209559"/>
            <a:ext cx="4705134" cy="461665"/>
          </a:xfrm>
          <a:prstGeom prst="rect">
            <a:avLst/>
          </a:prstGeom>
          <a:noFill/>
        </p:spPr>
        <p:txBody>
          <a:bodyPr wrap="none" rtlCol="0">
            <a:spAutoFit/>
          </a:bodyPr>
          <a:lstStyle/>
          <a:p>
            <a:r>
              <a:rPr lang="en-US" sz="2400" dirty="0"/>
              <a:t>Draft Results Framework Template 4</a:t>
            </a:r>
          </a:p>
        </p:txBody>
      </p:sp>
      <p:sp>
        <p:nvSpPr>
          <p:cNvPr id="18" name="TextBox 17">
            <a:extLst>
              <a:ext uri="{FF2B5EF4-FFF2-40B4-BE49-F238E27FC236}">
                <a16:creationId xmlns:a16="http://schemas.microsoft.com/office/drawing/2014/main" id="{823D8467-0922-459A-B3BE-3CE7E9191E34}"/>
              </a:ext>
            </a:extLst>
          </p:cNvPr>
          <p:cNvSpPr txBox="1">
            <a:spLocks/>
          </p:cNvSpPr>
          <p:nvPr/>
        </p:nvSpPr>
        <p:spPr>
          <a:xfrm>
            <a:off x="4336330" y="842085"/>
            <a:ext cx="2126196" cy="1359140"/>
          </a:xfrm>
          <a:prstGeom prst="rect">
            <a:avLst/>
          </a:prstGeom>
          <a:solidFill>
            <a:srgbClr val="336799"/>
          </a:solidFill>
          <a:ln>
            <a:solidFill>
              <a:schemeClr val="tx1"/>
            </a:solidFill>
          </a:ln>
        </p:spPr>
        <p:txBody>
          <a:bodyPr wrap="square" rtlCol="0" anchor="ctr">
            <a:noAutofit/>
          </a:bodyPr>
          <a:lstStyle/>
          <a:p>
            <a:pPr algn="ctr"/>
            <a:r>
              <a:rPr lang="en-US" sz="1100" b="1" dirty="0"/>
              <a:t>Result 1</a:t>
            </a:r>
          </a:p>
          <a:p>
            <a:pPr algn="ctr"/>
            <a:r>
              <a:rPr lang="en-US" sz="1100" b="1" dirty="0">
                <a:solidFill>
                  <a:prstClr val="white"/>
                </a:solidFill>
              </a:rPr>
              <a:t>xx</a:t>
            </a:r>
          </a:p>
        </p:txBody>
      </p:sp>
      <p:sp>
        <p:nvSpPr>
          <p:cNvPr id="29" name="TextBox 28">
            <a:extLst>
              <a:ext uri="{FF2B5EF4-FFF2-40B4-BE49-F238E27FC236}">
                <a16:creationId xmlns:a16="http://schemas.microsoft.com/office/drawing/2014/main" id="{856255ED-2FFB-4735-8FF1-43E4571D2D55}"/>
              </a:ext>
            </a:extLst>
          </p:cNvPr>
          <p:cNvSpPr txBox="1"/>
          <p:nvPr/>
        </p:nvSpPr>
        <p:spPr>
          <a:xfrm>
            <a:off x="4360513" y="2496938"/>
            <a:ext cx="2102013" cy="1057145"/>
          </a:xfrm>
          <a:prstGeom prst="rect">
            <a:avLst/>
          </a:prstGeom>
          <a:solidFill>
            <a:srgbClr val="336799"/>
          </a:solidFill>
          <a:ln>
            <a:solidFill>
              <a:schemeClr val="tx1"/>
            </a:solidFill>
          </a:ln>
        </p:spPr>
        <p:txBody>
          <a:bodyPr wrap="square" rtlCol="0" anchor="ctr">
            <a:noAutofit/>
          </a:bodyPr>
          <a:lstStyle/>
          <a:p>
            <a:pPr algn="ctr"/>
            <a:r>
              <a:rPr lang="en-US" sz="1100" b="1" dirty="0"/>
              <a:t>Result 2</a:t>
            </a:r>
          </a:p>
          <a:p>
            <a:pPr algn="ctr"/>
            <a:r>
              <a:rPr lang="en-US" sz="1100" b="1" dirty="0">
                <a:solidFill>
                  <a:schemeClr val="bg1"/>
                </a:solidFill>
              </a:rPr>
              <a:t>xx</a:t>
            </a:r>
          </a:p>
        </p:txBody>
      </p:sp>
      <p:sp>
        <p:nvSpPr>
          <p:cNvPr id="32" name="TextBox 31">
            <a:extLst>
              <a:ext uri="{FF2B5EF4-FFF2-40B4-BE49-F238E27FC236}">
                <a16:creationId xmlns:a16="http://schemas.microsoft.com/office/drawing/2014/main" id="{58A3E7A0-E969-464C-A7AA-5FC926486AD0}"/>
              </a:ext>
            </a:extLst>
          </p:cNvPr>
          <p:cNvSpPr txBox="1"/>
          <p:nvPr/>
        </p:nvSpPr>
        <p:spPr>
          <a:xfrm>
            <a:off x="4381314" y="3853344"/>
            <a:ext cx="2192184" cy="1343573"/>
          </a:xfrm>
          <a:prstGeom prst="rect">
            <a:avLst/>
          </a:prstGeom>
          <a:solidFill>
            <a:srgbClr val="336799"/>
          </a:solidFill>
          <a:ln>
            <a:solidFill>
              <a:schemeClr val="tx1"/>
            </a:solidFill>
          </a:ln>
        </p:spPr>
        <p:txBody>
          <a:bodyPr wrap="square" rtlCol="0" anchor="ctr">
            <a:noAutofit/>
          </a:bodyPr>
          <a:lstStyle/>
          <a:p>
            <a:pPr algn="ctr"/>
            <a:r>
              <a:rPr lang="en-US" sz="1100" b="1" dirty="0"/>
              <a:t>Result 3</a:t>
            </a:r>
          </a:p>
          <a:p>
            <a:pPr algn="ctr"/>
            <a:r>
              <a:rPr lang="en-US" sz="1100" b="1" dirty="0">
                <a:solidFill>
                  <a:schemeClr val="bg1"/>
                </a:solidFill>
              </a:rPr>
              <a:t>xx</a:t>
            </a:r>
          </a:p>
        </p:txBody>
      </p:sp>
      <p:cxnSp>
        <p:nvCxnSpPr>
          <p:cNvPr id="155" name="Connector: Elbow 154">
            <a:extLst>
              <a:ext uri="{FF2B5EF4-FFF2-40B4-BE49-F238E27FC236}">
                <a16:creationId xmlns:a16="http://schemas.microsoft.com/office/drawing/2014/main" id="{9593FCE3-7BB8-4071-987C-BA2F58B43FC5}"/>
              </a:ext>
            </a:extLst>
          </p:cNvPr>
          <p:cNvCxnSpPr>
            <a:cxnSpLocks/>
          </p:cNvCxnSpPr>
          <p:nvPr/>
        </p:nvCxnSpPr>
        <p:spPr>
          <a:xfrm flipV="1">
            <a:off x="7529263" y="4952620"/>
            <a:ext cx="916848" cy="1632505"/>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62" name="Straight Arrow Connector 161">
            <a:extLst>
              <a:ext uri="{FF2B5EF4-FFF2-40B4-BE49-F238E27FC236}">
                <a16:creationId xmlns:a16="http://schemas.microsoft.com/office/drawing/2014/main" id="{D994D950-3164-4E2A-A7AB-3A639C45A850}"/>
              </a:ext>
            </a:extLst>
          </p:cNvPr>
          <p:cNvCxnSpPr>
            <a:cxnSpLocks/>
          </p:cNvCxnSpPr>
          <p:nvPr/>
        </p:nvCxnSpPr>
        <p:spPr>
          <a:xfrm>
            <a:off x="8881255" y="3946225"/>
            <a:ext cx="1214852" cy="0"/>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C1858B2-80AF-4CE4-8F68-4B02B294BF67}"/>
              </a:ext>
            </a:extLst>
          </p:cNvPr>
          <p:cNvSpPr txBox="1"/>
          <p:nvPr/>
        </p:nvSpPr>
        <p:spPr>
          <a:xfrm>
            <a:off x="9981866" y="1187300"/>
            <a:ext cx="1611907" cy="600164"/>
          </a:xfrm>
          <a:prstGeom prst="rect">
            <a:avLst/>
          </a:prstGeom>
          <a:solidFill>
            <a:srgbClr val="9DBFE5"/>
          </a:solidFill>
          <a:ln>
            <a:solidFill>
              <a:schemeClr val="tx1"/>
            </a:solidFill>
          </a:ln>
        </p:spPr>
        <p:txBody>
          <a:bodyPr wrap="square" rtlCol="0" anchor="ctr">
            <a:spAutoFit/>
          </a:bodyPr>
          <a:lstStyle/>
          <a:p>
            <a:pPr algn="ctr"/>
            <a:r>
              <a:rPr lang="en-US" sz="1100" b="1" dirty="0"/>
              <a:t>Goal: </a:t>
            </a:r>
          </a:p>
          <a:p>
            <a:pPr algn="ctr"/>
            <a:endParaRPr lang="en-US" sz="1100" b="1" dirty="0"/>
          </a:p>
          <a:p>
            <a:pPr algn="ctr"/>
            <a:r>
              <a:rPr lang="en-US" sz="1100" b="1" dirty="0"/>
              <a:t>xx</a:t>
            </a:r>
          </a:p>
        </p:txBody>
      </p:sp>
      <p:sp>
        <p:nvSpPr>
          <p:cNvPr id="14" name="TextBox 13">
            <a:extLst>
              <a:ext uri="{FF2B5EF4-FFF2-40B4-BE49-F238E27FC236}">
                <a16:creationId xmlns:a16="http://schemas.microsoft.com/office/drawing/2014/main" id="{1DF955F6-633B-4E6C-A262-452F0EDD1A7F}"/>
              </a:ext>
            </a:extLst>
          </p:cNvPr>
          <p:cNvSpPr txBox="1"/>
          <p:nvPr/>
        </p:nvSpPr>
        <p:spPr>
          <a:xfrm>
            <a:off x="7750560" y="842085"/>
            <a:ext cx="1715157" cy="2085040"/>
          </a:xfrm>
          <a:prstGeom prst="rect">
            <a:avLst/>
          </a:prstGeom>
          <a:solidFill>
            <a:srgbClr val="002A6C"/>
          </a:solidFill>
          <a:ln>
            <a:solidFill>
              <a:schemeClr val="tx1"/>
            </a:solidFill>
          </a:ln>
        </p:spPr>
        <p:txBody>
          <a:bodyPr wrap="square" rtlCol="0" anchor="ctr">
            <a:noAutofit/>
          </a:bodyPr>
          <a:lstStyle/>
          <a:p>
            <a:pPr algn="ctr"/>
            <a:r>
              <a:rPr lang="en-US" sz="1600" b="1" dirty="0">
                <a:solidFill>
                  <a:schemeClr val="bg1"/>
                </a:solidFill>
              </a:rPr>
              <a:t>Purpose</a:t>
            </a:r>
          </a:p>
          <a:p>
            <a:pPr algn="ctr"/>
            <a:endParaRPr lang="en-US" sz="1600" b="1" dirty="0">
              <a:solidFill>
                <a:schemeClr val="bg1"/>
              </a:solidFill>
            </a:endParaRPr>
          </a:p>
          <a:p>
            <a:pPr algn="ctr"/>
            <a:r>
              <a:rPr lang="en-US" sz="1200" b="1" dirty="0">
                <a:solidFill>
                  <a:schemeClr val="bg1"/>
                </a:solidFill>
              </a:rPr>
              <a:t>xx</a:t>
            </a:r>
          </a:p>
        </p:txBody>
      </p:sp>
      <p:cxnSp>
        <p:nvCxnSpPr>
          <p:cNvPr id="16" name="Straight Arrow Connector 15">
            <a:extLst>
              <a:ext uri="{FF2B5EF4-FFF2-40B4-BE49-F238E27FC236}">
                <a16:creationId xmlns:a16="http://schemas.microsoft.com/office/drawing/2014/main" id="{657E909A-9E18-429A-AAB8-5C89B974A0AC}"/>
              </a:ext>
            </a:extLst>
          </p:cNvPr>
          <p:cNvCxnSpPr>
            <a:cxnSpLocks/>
          </p:cNvCxnSpPr>
          <p:nvPr/>
        </p:nvCxnSpPr>
        <p:spPr>
          <a:xfrm>
            <a:off x="8881255" y="4192893"/>
            <a:ext cx="1214852" cy="0"/>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5CC8778-1A5B-4DFA-B3A8-D3E4B62734F9}"/>
              </a:ext>
            </a:extLst>
          </p:cNvPr>
          <p:cNvCxnSpPr>
            <a:cxnSpLocks/>
          </p:cNvCxnSpPr>
          <p:nvPr/>
        </p:nvCxnSpPr>
        <p:spPr>
          <a:xfrm>
            <a:off x="8881255" y="4411281"/>
            <a:ext cx="1214852" cy="0"/>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C518980-AE9F-4ECE-A302-2037AC4D41BA}"/>
              </a:ext>
            </a:extLst>
          </p:cNvPr>
          <p:cNvCxnSpPr>
            <a:cxnSpLocks/>
          </p:cNvCxnSpPr>
          <p:nvPr/>
        </p:nvCxnSpPr>
        <p:spPr>
          <a:xfrm>
            <a:off x="8881255" y="4648522"/>
            <a:ext cx="1214852" cy="0"/>
          </a:xfrm>
          <a:prstGeom prst="straightConnector1">
            <a:avLst/>
          </a:prstGeom>
          <a:ln w="25400">
            <a:solidFill>
              <a:srgbClr val="002A6C"/>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CC2FE982-487F-4C29-A664-11C0F7CC10FD}"/>
              </a:ext>
            </a:extLst>
          </p:cNvPr>
          <p:cNvCxnSpPr>
            <a:cxnSpLocks/>
          </p:cNvCxnSpPr>
          <p:nvPr/>
        </p:nvCxnSpPr>
        <p:spPr>
          <a:xfrm>
            <a:off x="8881255" y="4923858"/>
            <a:ext cx="778861" cy="692966"/>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5A48F653-2EC1-4F98-8EA9-314CF8A4385D}"/>
              </a:ext>
            </a:extLst>
          </p:cNvPr>
          <p:cNvCxnSpPr>
            <a:cxnSpLocks/>
          </p:cNvCxnSpPr>
          <p:nvPr/>
        </p:nvCxnSpPr>
        <p:spPr>
          <a:xfrm>
            <a:off x="9706676" y="4923858"/>
            <a:ext cx="778861" cy="692966"/>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71B3B140-E37E-4E90-A36A-1EE517DF8E75}"/>
              </a:ext>
            </a:extLst>
          </p:cNvPr>
          <p:cNvCxnSpPr>
            <a:cxnSpLocks/>
          </p:cNvCxnSpPr>
          <p:nvPr/>
        </p:nvCxnSpPr>
        <p:spPr>
          <a:xfrm>
            <a:off x="8927815" y="5904033"/>
            <a:ext cx="778861" cy="692966"/>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806D70D4-B139-4CFC-BE1D-3E540ABA8127}"/>
              </a:ext>
            </a:extLst>
          </p:cNvPr>
          <p:cNvCxnSpPr>
            <a:cxnSpLocks/>
          </p:cNvCxnSpPr>
          <p:nvPr/>
        </p:nvCxnSpPr>
        <p:spPr>
          <a:xfrm>
            <a:off x="9903889" y="5892159"/>
            <a:ext cx="778861" cy="692966"/>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D6E1136B-1766-477C-82E1-0E8995CCB3B2}"/>
              </a:ext>
            </a:extLst>
          </p:cNvPr>
          <p:cNvCxnSpPr>
            <a:cxnSpLocks/>
          </p:cNvCxnSpPr>
          <p:nvPr/>
        </p:nvCxnSpPr>
        <p:spPr>
          <a:xfrm flipV="1">
            <a:off x="7681663" y="5105020"/>
            <a:ext cx="916848" cy="1632505"/>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AB4F63B1-E425-4C82-B92D-55ADCDCA64FA}"/>
              </a:ext>
            </a:extLst>
          </p:cNvPr>
          <p:cNvCxnSpPr>
            <a:cxnSpLocks/>
          </p:cNvCxnSpPr>
          <p:nvPr/>
        </p:nvCxnSpPr>
        <p:spPr>
          <a:xfrm flipV="1">
            <a:off x="7352359" y="4762476"/>
            <a:ext cx="916848" cy="1632505"/>
          </a:xfrm>
          <a:prstGeom prst="bentConnector3">
            <a:avLst>
              <a:gd name="adj1" fmla="val 50000"/>
            </a:avLst>
          </a:prstGeom>
          <a:ln w="25400">
            <a:solidFill>
              <a:srgbClr val="002A6C"/>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4B3F210-257A-4601-90D9-3B223171CF59}"/>
              </a:ext>
            </a:extLst>
          </p:cNvPr>
          <p:cNvSpPr txBox="1"/>
          <p:nvPr/>
        </p:nvSpPr>
        <p:spPr>
          <a:xfrm>
            <a:off x="799821" y="2340198"/>
            <a:ext cx="2406813" cy="2308324"/>
          </a:xfrm>
          <a:prstGeom prst="rect">
            <a:avLst/>
          </a:prstGeom>
          <a:noFill/>
          <a:ln>
            <a:solidFill>
              <a:schemeClr val="accent1">
                <a:shade val="50000"/>
              </a:schemeClr>
            </a:solidFill>
          </a:ln>
        </p:spPr>
        <p:txBody>
          <a:bodyPr wrap="square" rtlCol="0">
            <a:spAutoFit/>
          </a:bodyPr>
          <a:lstStyle/>
          <a:p>
            <a:r>
              <a:rPr lang="en-US" dirty="0"/>
              <a:t>All of these are just examples, and each theory of change and results framework is different depending on the program, so please feel free to develop one that works for yours! </a:t>
            </a:r>
          </a:p>
        </p:txBody>
      </p:sp>
    </p:spTree>
    <p:extLst>
      <p:ext uri="{BB962C8B-B14F-4D97-AF65-F5344CB8AC3E}">
        <p14:creationId xmlns:p14="http://schemas.microsoft.com/office/powerpoint/2010/main" val="421204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689</Words>
  <Application>Microsoft Office PowerPoint</Application>
  <PresentationFormat>Widescreen</PresentationFormat>
  <Paragraphs>108</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CCBO Grantee Theory of Change Templates</vt:lpstr>
      <vt:lpstr>PowerPoint Presentation</vt:lpstr>
      <vt:lpstr>CCBO Theory of Change example narrative 1</vt:lpstr>
      <vt:lpstr>CCBO Theory of Change example narrative 2</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CCBO Grantee Theory of Change Templates</dc:title>
  <dc:creator>Oya, Setsuko</dc:creator>
  <cp:lastModifiedBy>Oya, Setsuko</cp:lastModifiedBy>
  <cp:revision>4</cp:revision>
  <dcterms:created xsi:type="dcterms:W3CDTF">2020-09-10T23:04:44Z</dcterms:created>
  <dcterms:modified xsi:type="dcterms:W3CDTF">2020-09-10T23:33:46Z</dcterms:modified>
</cp:coreProperties>
</file>